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2"/>
  </p:handoutMasterIdLst>
  <p:sldIdLst>
    <p:sldId id="291" r:id="rId2"/>
    <p:sldId id="289" r:id="rId3"/>
    <p:sldId id="292" r:id="rId4"/>
    <p:sldId id="293" r:id="rId5"/>
    <p:sldId id="294" r:id="rId6"/>
    <p:sldId id="265" r:id="rId7"/>
    <p:sldId id="295" r:id="rId8"/>
    <p:sldId id="267" r:id="rId9"/>
    <p:sldId id="266" r:id="rId10"/>
    <p:sldId id="296" r:id="rId11"/>
    <p:sldId id="269" r:id="rId12"/>
    <p:sldId id="272" r:id="rId13"/>
    <p:sldId id="297" r:id="rId14"/>
    <p:sldId id="270" r:id="rId15"/>
    <p:sldId id="281" r:id="rId16"/>
    <p:sldId id="298" r:id="rId17"/>
    <p:sldId id="261" r:id="rId18"/>
    <p:sldId id="274" r:id="rId19"/>
    <p:sldId id="262" r:id="rId20"/>
    <p:sldId id="263" r:id="rId21"/>
    <p:sldId id="276" r:id="rId22"/>
    <p:sldId id="277" r:id="rId23"/>
    <p:sldId id="278" r:id="rId24"/>
    <p:sldId id="299" r:id="rId25"/>
    <p:sldId id="271" r:id="rId26"/>
    <p:sldId id="282" r:id="rId27"/>
    <p:sldId id="284" r:id="rId28"/>
    <p:sldId id="285" r:id="rId29"/>
    <p:sldId id="286" r:id="rId30"/>
    <p:sldId id="287" r:id="rId31"/>
  </p:sldIdLst>
  <p:sldSz cx="12192000" cy="6858000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5" autoAdjust="0"/>
    <p:restoredTop sz="94660"/>
  </p:normalViewPr>
  <p:slideViewPr>
    <p:cSldViewPr snapToGrid="0">
      <p:cViewPr varScale="1">
        <p:scale>
          <a:sx n="97" d="100"/>
          <a:sy n="97" d="100"/>
        </p:scale>
        <p:origin x="84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95BEB-666F-407C-91B1-DCA899EC4920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5E41A-155B-46CE-AA05-1A9053FE1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382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C001-2BF9-406B-ACD7-42EC3461F228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28685-3B6E-4AE1-9257-D55D2A9C3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118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C001-2BF9-406B-ACD7-42EC3461F228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28685-3B6E-4AE1-9257-D55D2A9C3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313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C001-2BF9-406B-ACD7-42EC3461F228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28685-3B6E-4AE1-9257-D55D2A9C3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21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C001-2BF9-406B-ACD7-42EC3461F228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28685-3B6E-4AE1-9257-D55D2A9C3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843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C001-2BF9-406B-ACD7-42EC3461F228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28685-3B6E-4AE1-9257-D55D2A9C3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55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C001-2BF9-406B-ACD7-42EC3461F228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28685-3B6E-4AE1-9257-D55D2A9C3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302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C001-2BF9-406B-ACD7-42EC3461F228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28685-3B6E-4AE1-9257-D55D2A9C3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879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C001-2BF9-406B-ACD7-42EC3461F228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28685-3B6E-4AE1-9257-D55D2A9C3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70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C001-2BF9-406B-ACD7-42EC3461F228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28685-3B6E-4AE1-9257-D55D2A9C3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168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C001-2BF9-406B-ACD7-42EC3461F228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28685-3B6E-4AE1-9257-D55D2A9C3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596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C001-2BF9-406B-ACD7-42EC3461F228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28685-3B6E-4AE1-9257-D55D2A9C3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744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CC001-2BF9-406B-ACD7-42EC3461F228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28685-3B6E-4AE1-9257-D55D2A9C3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2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accent1">
                <a:lumMod val="5000"/>
                <a:lumOff val="95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8875"/>
          </a:xfrm>
        </p:spPr>
        <p:txBody>
          <a:bodyPr>
            <a:prstTxWarp prst="textInflate">
              <a:avLst/>
            </a:prstTxWarp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Оплата товаров,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 и услуг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использованием электронных технологий 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659" y="1690688"/>
            <a:ext cx="7393584" cy="4109065"/>
          </a:xfrm>
        </p:spPr>
      </p:pic>
      <p:sp>
        <p:nvSpPr>
          <p:cNvPr id="5" name="TextBox 4"/>
          <p:cNvSpPr txBox="1"/>
          <p:nvPr/>
        </p:nvSpPr>
        <p:spPr>
          <a:xfrm>
            <a:off x="961103" y="5854060"/>
            <a:ext cx="10392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Управление Роспотребнадзора по Свердловской области,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ФБУЗ «Центр </a:t>
            </a:r>
            <a:r>
              <a:rPr lang="ru-RU" sz="2400" b="1" dirty="0"/>
              <a:t>гигиены и эпидемиологии по Свердловской </a:t>
            </a:r>
            <a:r>
              <a:rPr lang="ru-RU" sz="2400" b="1" dirty="0" smtClean="0"/>
              <a:t>области», 2018 г.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51308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83" y="1347228"/>
            <a:ext cx="5471798" cy="50006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6899" y="220244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Оплата через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-терминал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2254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chemeClr val="bg1"/>
            </a:gs>
            <a:gs pos="51000">
              <a:srgbClr val="FFF9EA"/>
            </a:gs>
            <a:gs pos="79000">
              <a:schemeClr val="accent4">
                <a:lumMod val="20000"/>
                <a:lumOff val="80000"/>
                <a:alpha val="64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47069" y="620826"/>
            <a:ext cx="6832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7063" indent="177800" algn="ctr"/>
            <a:r>
              <a:rPr lang="ru-RU" sz="2400" dirty="0" smtClean="0"/>
              <a:t>Оплата </a:t>
            </a:r>
            <a:r>
              <a:rPr lang="ru-RU" sz="2400" dirty="0"/>
              <a:t>осуществляется путем ввода банковской карты в терминал и набора </a:t>
            </a:r>
            <a:r>
              <a:rPr lang="ru-RU" sz="2400" dirty="0" err="1"/>
              <a:t>пин</a:t>
            </a:r>
            <a:r>
              <a:rPr lang="ru-RU" sz="2400" dirty="0"/>
              <a:t>-кода карты, либо бесконтактным способом путем поднесения </a:t>
            </a:r>
            <a:r>
              <a:rPr lang="ru-RU" sz="2400" dirty="0" smtClean="0"/>
              <a:t>карты или мобильного телефона с функцией бесконтактной оплаты  к экрану терминалу</a:t>
            </a:r>
            <a:r>
              <a:rPr lang="ru-RU" sz="2400" dirty="0"/>
              <a:t>. </a:t>
            </a:r>
          </a:p>
        </p:txBody>
      </p:sp>
      <p:sp>
        <p:nvSpPr>
          <p:cNvPr id="3" name="Выноска со стрелкой вправо 2"/>
          <p:cNvSpPr/>
          <p:nvPr/>
        </p:nvSpPr>
        <p:spPr>
          <a:xfrm>
            <a:off x="370143" y="905678"/>
            <a:ext cx="6069986" cy="4570890"/>
          </a:xfrm>
          <a:prstGeom prst="rightArrowCallout">
            <a:avLst>
              <a:gd name="adj1" fmla="val 11567"/>
              <a:gd name="adj2" fmla="val 24920"/>
              <a:gd name="adj3" fmla="val 27656"/>
              <a:gd name="adj4" fmla="val 76331"/>
            </a:avLst>
          </a:prstGeom>
          <a:solidFill>
            <a:schemeClr val="accent2">
              <a:lumMod val="40000"/>
              <a:lumOff val="60000"/>
              <a:alpha val="52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Электронный терминал (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-терминал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 устройство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для совершения операций с использованием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банковских карт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конструкция которого не предусматривает прием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выдачу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наличных денежных средств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426" y="3014132"/>
            <a:ext cx="5607561" cy="350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1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  <a:alpha val="26000"/>
              </a:schemeClr>
            </a:gs>
            <a:gs pos="83000">
              <a:schemeClr val="accent2">
                <a:lumMod val="45000"/>
                <a:lumOff val="55000"/>
                <a:alpha val="20000"/>
              </a:schemeClr>
            </a:gs>
            <a:gs pos="100000">
              <a:schemeClr val="accent2">
                <a:lumMod val="30000"/>
                <a:lumOff val="70000"/>
                <a:alpha val="29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2167" y="3462785"/>
            <a:ext cx="10515600" cy="2624746"/>
          </a:xfrm>
        </p:spPr>
        <p:txBody>
          <a:bodyPr>
            <a:normAutofit lnSpcReduction="10000"/>
          </a:bodyPr>
          <a:lstStyle/>
          <a:p>
            <a:pPr marL="1346200" indent="355600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Советы потребителям</a:t>
            </a:r>
          </a:p>
          <a:p>
            <a:pPr marL="1612900" indent="539750" algn="just"/>
            <a:r>
              <a:rPr lang="ru-RU" sz="2800" dirty="0" smtClean="0">
                <a:solidFill>
                  <a:schemeClr val="tx1"/>
                </a:solidFill>
              </a:rPr>
              <a:t>Прежде </a:t>
            </a:r>
            <a:r>
              <a:rPr lang="ru-RU" sz="2800" dirty="0" smtClean="0">
                <a:solidFill>
                  <a:schemeClr val="tx1"/>
                </a:solidFill>
              </a:rPr>
              <a:t>чем повторно производить оплату и вводить </a:t>
            </a:r>
            <a:r>
              <a:rPr lang="ru-RU" sz="2800" dirty="0" err="1" smtClean="0">
                <a:solidFill>
                  <a:schemeClr val="tx1"/>
                </a:solidFill>
              </a:rPr>
              <a:t>пин</a:t>
            </a:r>
            <a:r>
              <a:rPr lang="ru-RU" sz="2800" dirty="0" smtClean="0">
                <a:solidFill>
                  <a:schemeClr val="tx1"/>
                </a:solidFill>
              </a:rPr>
              <a:t> – код, убедитесь, что оплата первый раз не была списана с Вашего счета.</a:t>
            </a:r>
          </a:p>
          <a:p>
            <a:pPr marL="1612900" indent="539750" algn="just"/>
            <a:r>
              <a:rPr lang="ru-RU" sz="2800" dirty="0" smtClean="0">
                <a:solidFill>
                  <a:schemeClr val="tx1"/>
                </a:solidFill>
              </a:rPr>
              <a:t>Требуйте  у кассира чек с указанием на отказ в проведении оплаты!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1735668" y="559892"/>
            <a:ext cx="8432799" cy="1081548"/>
          </a:xfrm>
          <a:prstGeom prst="downArrowCallout">
            <a:avLst/>
          </a:prstGeom>
          <a:solidFill>
            <a:schemeClr val="bg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Возможная ошибка при использовании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терминала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17133" y="1794933"/>
            <a:ext cx="8923867" cy="87206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После ввода </a:t>
            </a:r>
            <a:r>
              <a:rPr lang="ru-RU" sz="2400" dirty="0" err="1"/>
              <a:t>пин</a:t>
            </a:r>
            <a:r>
              <a:rPr lang="ru-RU" sz="2400" dirty="0"/>
              <a:t>-кода карты терминал не может установить соединение с </a:t>
            </a:r>
            <a:r>
              <a:rPr lang="ru-RU" sz="2400" dirty="0" smtClean="0"/>
              <a:t>банком и указывает на ошибку в оплате 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939" y="3462786"/>
            <a:ext cx="2011854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85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98" y="2624228"/>
            <a:ext cx="4732389" cy="37228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48232" y="1702572"/>
            <a:ext cx="8849032" cy="707886"/>
          </a:xfrm>
          <a:prstGeom prst="rect">
            <a:avLst/>
          </a:prstGeom>
          <a:blipFill>
            <a:blip r:embed="rId2">
              <a:alphaModFix amt="10000"/>
            </a:blip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Оплата через платежные терминалы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371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право 1"/>
          <p:cNvSpPr/>
          <p:nvPr/>
        </p:nvSpPr>
        <p:spPr>
          <a:xfrm>
            <a:off x="378678" y="776749"/>
            <a:ext cx="5550174" cy="3874762"/>
          </a:xfrm>
          <a:prstGeom prst="rightArrowCallout">
            <a:avLst>
              <a:gd name="adj1" fmla="val 11567"/>
              <a:gd name="adj2" fmla="val 40193"/>
              <a:gd name="adj3" fmla="val 27656"/>
              <a:gd name="adj4" fmla="val 76331"/>
            </a:avLst>
          </a:prstGeom>
          <a:solidFill>
            <a:schemeClr val="accent2">
              <a:lumMod val="40000"/>
              <a:lumOff val="60000"/>
              <a:alpha val="62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Платежный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терминал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это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устройство для приема денежных средств от потребителя, функционирующее в автоматическом режиме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Платежный терминал не выдает денежные средства.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26745" y="3569870"/>
            <a:ext cx="67457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Через платежный терминал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можно оплачивать товары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услуги ЖКХ, услуги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предоставление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интернета, пополнять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счет мобильного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телефона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другое.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Через платежные терминалы нельзя оплачивать кредиты, открытые в банках! </a:t>
            </a:r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903" y="418993"/>
            <a:ext cx="4791589" cy="303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4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со стрелкой вниз 2"/>
          <p:cNvSpPr/>
          <p:nvPr/>
        </p:nvSpPr>
        <p:spPr>
          <a:xfrm>
            <a:off x="1241323" y="220271"/>
            <a:ext cx="9357851" cy="1081548"/>
          </a:xfrm>
          <a:prstGeom prst="downArrowCallou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Возможные ошибки при использовании платежных терминалов </a:t>
            </a:r>
            <a:endParaRPr lang="ru-RU" sz="2400" b="1" dirty="0"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8762" y="1301819"/>
            <a:ext cx="3048000" cy="1205407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black"/>
                </a:solidFill>
              </a:rPr>
              <a:t>Терминал не выдал чек 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05748" y="1301819"/>
            <a:ext cx="3269226" cy="1205407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black"/>
                </a:solidFill>
              </a:rPr>
              <a:t>Платеж через терминал не поступил на счет получателя 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973961" y="1301819"/>
            <a:ext cx="3342967" cy="120540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black"/>
                </a:solidFill>
              </a:rPr>
              <a:t>Терминал зачислил сумму меньше, чем внесена потребителем 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48465" y="2818854"/>
            <a:ext cx="97325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28650" algn="just"/>
            <a:r>
              <a:rPr lang="ru-RU" sz="2400" b="1" dirty="0" smtClean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Советы потребителям</a:t>
            </a:r>
          </a:p>
          <a:p>
            <a:pPr indent="354013" algn="just"/>
            <a:r>
              <a:rPr lang="ru-RU" sz="2400" dirty="0" smtClean="0">
                <a:solidFill>
                  <a:prstClr val="black"/>
                </a:solidFill>
              </a:rPr>
              <a:t>Проверяйте </a:t>
            </a:r>
            <a:r>
              <a:rPr lang="ru-RU" sz="2400" dirty="0" smtClean="0">
                <a:solidFill>
                  <a:prstClr val="black"/>
                </a:solidFill>
              </a:rPr>
              <a:t>правильность заполненных реквизитов. </a:t>
            </a:r>
          </a:p>
          <a:p>
            <a:pPr indent="354013" algn="just"/>
            <a:r>
              <a:rPr lang="ru-RU" sz="2400" dirty="0" smtClean="0">
                <a:solidFill>
                  <a:prstClr val="black"/>
                </a:solidFill>
              </a:rPr>
              <a:t>Не забывайте взять чек, он служит подтверждением выполнения Вами обязанностей по оплате </a:t>
            </a:r>
            <a:r>
              <a:rPr lang="ru-RU" sz="2400" dirty="0" smtClean="0">
                <a:solidFill>
                  <a:prstClr val="black"/>
                </a:solidFill>
              </a:rPr>
              <a:t>товаров, работ или услуг</a:t>
            </a:r>
            <a:r>
              <a:rPr lang="ru-RU" sz="2400" dirty="0" smtClean="0">
                <a:solidFill>
                  <a:prstClr val="black"/>
                </a:solidFill>
              </a:rPr>
              <a:t>. </a:t>
            </a:r>
          </a:p>
          <a:p>
            <a:pPr indent="354013" algn="just"/>
            <a:r>
              <a:rPr lang="ru-RU" sz="2400" dirty="0" smtClean="0">
                <a:solidFill>
                  <a:prstClr val="black"/>
                </a:solidFill>
              </a:rPr>
              <a:t>В случае невыдачи чека, неправильного зачисления средств позвоните по телефону технической поддержки, указанной на терминале, и зафиксируйте дату, время и </a:t>
            </a:r>
            <a:r>
              <a:rPr lang="ru-RU" sz="2400" dirty="0" smtClean="0">
                <a:solidFill>
                  <a:prstClr val="black"/>
                </a:solidFill>
              </a:rPr>
              <a:t>место </a:t>
            </a:r>
            <a:r>
              <a:rPr lang="ru-RU" sz="2400" dirty="0" smtClean="0">
                <a:solidFill>
                  <a:prstClr val="black"/>
                </a:solidFill>
              </a:rPr>
              <a:t>осуществления платежа. </a:t>
            </a:r>
          </a:p>
          <a:p>
            <a:pPr indent="354013" algn="just"/>
            <a:r>
              <a:rPr lang="ru-RU" sz="2400" dirty="0">
                <a:solidFill>
                  <a:prstClr val="black"/>
                </a:solidFill>
              </a:rPr>
              <a:t>Е</a:t>
            </a:r>
            <a:r>
              <a:rPr lang="ru-RU" sz="2400" dirty="0" smtClean="0">
                <a:solidFill>
                  <a:prstClr val="black"/>
                </a:solidFill>
              </a:rPr>
              <a:t>сли вы совершили ошибочное действие, то его можно отменить, нажав кнопку «Отмена</a:t>
            </a:r>
            <a:r>
              <a:rPr lang="ru-RU" sz="2400" dirty="0" smtClean="0">
                <a:solidFill>
                  <a:prstClr val="black"/>
                </a:solidFill>
              </a:rPr>
              <a:t>», </a:t>
            </a:r>
            <a:r>
              <a:rPr lang="ru-RU" sz="2400" dirty="0" smtClean="0">
                <a:solidFill>
                  <a:prstClr val="black"/>
                </a:solidFill>
              </a:rPr>
              <a:t>и начать процесс оплаты сначала.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04" y="3515306"/>
            <a:ext cx="2013437" cy="182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16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2425" y="1692741"/>
            <a:ext cx="8622890" cy="707886"/>
          </a:xfrm>
          <a:prstGeom prst="rect">
            <a:avLst/>
          </a:prstGeom>
          <a:blipFill>
            <a:blip r:embed="rId2">
              <a:alphaModFix amt="10000"/>
            </a:blip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«интернет-банкинга»</a:t>
            </a:r>
            <a:endParaRPr lang="ru-RU" sz="4000" b="1" dirty="0">
              <a:solidFill>
                <a:srgbClr val="ED7D3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413" y="2116680"/>
            <a:ext cx="8253968" cy="457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52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6">
                <a:lumMod val="5000"/>
                <a:lumOff val="95000"/>
              </a:schemeClr>
            </a:gs>
            <a:gs pos="49000">
              <a:schemeClr val="accent5">
                <a:lumMod val="20000"/>
                <a:lumOff val="80000"/>
              </a:schemeClr>
            </a:gs>
            <a:gs pos="69000">
              <a:schemeClr val="accent3">
                <a:lumMod val="20000"/>
                <a:lumOff val="80000"/>
              </a:schemeClr>
            </a:gs>
            <a:gs pos="85000">
              <a:schemeClr val="accent6">
                <a:lumMod val="20000"/>
                <a:lumOff val="80000"/>
                <a:alpha val="52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642101" y="442452"/>
            <a:ext cx="10879666" cy="2206382"/>
          </a:xfrm>
          <a:prstGeom prst="verticalScroll">
            <a:avLst/>
          </a:prstGeom>
          <a:solidFill>
            <a:schemeClr val="accent3">
              <a:lumMod val="40000"/>
              <a:lumOff val="6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Интернет-банкинг </a:t>
            </a:r>
            <a:r>
              <a:rPr lang="ru-RU" sz="2400" dirty="0" smtClean="0">
                <a:solidFill>
                  <a:schemeClr val="tx1"/>
                </a:solidFill>
              </a:rPr>
              <a:t>–дистанционный доступ к услугам банка через сеть «Интернет».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 помощью интернет-банкинга можно в любое время получать подробную информацию о банковских услугах (вклады, карты, кредиты) и совершать платежи 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599" y="2550511"/>
            <a:ext cx="7580671" cy="438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32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467" y="951449"/>
            <a:ext cx="6015386" cy="5507917"/>
          </a:xfrm>
          <a:prstGeom prst="rect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643467" y="1143000"/>
            <a:ext cx="533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- Оплачивать услуги </a:t>
            </a:r>
            <a:r>
              <a:rPr lang="ru-RU" sz="2400" b="1" dirty="0" smtClean="0"/>
              <a:t>ЖКХ</a:t>
            </a:r>
            <a:endParaRPr lang="ru-RU" sz="2400" b="1" dirty="0"/>
          </a:p>
          <a:p>
            <a:r>
              <a:rPr lang="ru-RU" sz="2400" b="1" dirty="0" smtClean="0"/>
              <a:t>- Оплачивать товары </a:t>
            </a:r>
            <a:r>
              <a:rPr lang="ru-RU" sz="2400" b="1" dirty="0"/>
              <a:t>(</a:t>
            </a:r>
            <a:r>
              <a:rPr lang="ru-RU" sz="2400" b="1" dirty="0" smtClean="0"/>
              <a:t>услуги) </a:t>
            </a:r>
            <a:r>
              <a:rPr lang="ru-RU" sz="2400" b="1" dirty="0"/>
              <a:t>в </a:t>
            </a:r>
            <a:r>
              <a:rPr lang="ru-RU" sz="2400" b="1" dirty="0" smtClean="0"/>
              <a:t>интернет-магазинах</a:t>
            </a:r>
            <a:endParaRPr lang="ru-RU" sz="2400" b="1" dirty="0" smtClean="0"/>
          </a:p>
          <a:p>
            <a:r>
              <a:rPr lang="ru-RU" sz="2400" b="1" dirty="0" smtClean="0"/>
              <a:t>- Оплачивать услуги </a:t>
            </a:r>
            <a:r>
              <a:rPr lang="ru-RU" sz="2400" b="1" dirty="0"/>
              <a:t>связи (телефона, интернета и пр</a:t>
            </a:r>
            <a:r>
              <a:rPr lang="ru-RU" sz="2400" b="1" dirty="0" smtClean="0"/>
              <a:t>.)</a:t>
            </a:r>
            <a:endParaRPr lang="ru-RU" sz="2400" b="1" dirty="0" smtClean="0"/>
          </a:p>
          <a:p>
            <a:r>
              <a:rPr lang="ru-RU" sz="2400" b="1" dirty="0" smtClean="0"/>
              <a:t>- Проверять баланс, операции </a:t>
            </a:r>
            <a:r>
              <a:rPr lang="ru-RU" sz="2400" b="1" dirty="0"/>
              <a:t>по </a:t>
            </a:r>
            <a:r>
              <a:rPr lang="ru-RU" sz="2400" b="1" dirty="0" smtClean="0"/>
              <a:t>счету</a:t>
            </a:r>
            <a:endParaRPr lang="ru-RU" sz="2400" b="1" dirty="0"/>
          </a:p>
          <a:p>
            <a:r>
              <a:rPr lang="ru-RU" sz="2400" b="1" dirty="0" smtClean="0"/>
              <a:t>- Переводить с </a:t>
            </a:r>
            <a:r>
              <a:rPr lang="ru-RU" sz="2400" b="1" dirty="0"/>
              <a:t>карты на </a:t>
            </a:r>
            <a:r>
              <a:rPr lang="ru-RU" sz="2400" b="1" dirty="0" smtClean="0"/>
              <a:t>карту деньги</a:t>
            </a:r>
            <a:endParaRPr lang="ru-RU" sz="2400" b="1" dirty="0"/>
          </a:p>
          <a:p>
            <a:r>
              <a:rPr lang="ru-RU" sz="2400" b="1" dirty="0" smtClean="0"/>
              <a:t>- Погашать </a:t>
            </a:r>
            <a:r>
              <a:rPr lang="ru-RU" sz="2400" b="1" dirty="0" smtClean="0"/>
              <a:t>кредит</a:t>
            </a:r>
            <a:endParaRPr lang="ru-RU" sz="2400" b="1" dirty="0"/>
          </a:p>
          <a:p>
            <a:r>
              <a:rPr lang="ru-RU" sz="2400" b="1" dirty="0" smtClean="0"/>
              <a:t>- Открывать и пополнять банковский </a:t>
            </a:r>
            <a:r>
              <a:rPr lang="ru-RU" sz="2400" b="1" dirty="0" smtClean="0"/>
              <a:t>вклад</a:t>
            </a:r>
            <a:endParaRPr lang="ru-RU" sz="2400" b="1" dirty="0"/>
          </a:p>
          <a:p>
            <a:r>
              <a:rPr lang="ru-RU" sz="2400" b="1" dirty="0" smtClean="0"/>
              <a:t>- Оплачивать штрафы, </a:t>
            </a:r>
            <a:r>
              <a:rPr lang="ru-RU" sz="2400" b="1" dirty="0" smtClean="0"/>
              <a:t>налоги</a:t>
            </a:r>
            <a:endParaRPr lang="ru-RU" sz="2400" b="1" dirty="0"/>
          </a:p>
          <a:p>
            <a:r>
              <a:rPr lang="ru-RU" sz="2400" b="1" dirty="0" smtClean="0"/>
              <a:t>- Оплачивать иные услуги и совершать иные </a:t>
            </a:r>
            <a:r>
              <a:rPr lang="ru-RU" sz="2400" b="1" dirty="0" smtClean="0"/>
              <a:t>платежи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49160" y="459006"/>
            <a:ext cx="8636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помощью интернет-банкинга можно:</a:t>
            </a:r>
            <a:endParaRPr lang="ru-RU" sz="2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688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6">
                <a:lumMod val="5000"/>
                <a:lumOff val="95000"/>
              </a:schemeClr>
            </a:gs>
            <a:gs pos="49000">
              <a:schemeClr val="accent4">
                <a:lumMod val="20000"/>
                <a:lumOff val="80000"/>
                <a:alpha val="9000"/>
              </a:schemeClr>
            </a:gs>
            <a:gs pos="69000">
              <a:schemeClr val="accent4">
                <a:lumMod val="20000"/>
                <a:lumOff val="80000"/>
                <a:alpha val="35000"/>
              </a:schemeClr>
            </a:gs>
            <a:gs pos="91000">
              <a:schemeClr val="accent6">
                <a:lumMod val="20000"/>
                <a:lumOff val="80000"/>
                <a:alpha val="21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35" y="186810"/>
            <a:ext cx="4876800" cy="4876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847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 к Интернет-банкингу осуществляется : 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783197" y="2625209"/>
            <a:ext cx="2939845" cy="3195485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По телефону </a:t>
            </a:r>
            <a:r>
              <a:rPr lang="ru-RU" sz="2400" dirty="0" smtClean="0">
                <a:solidFill>
                  <a:schemeClr val="tx1"/>
                </a:solidFill>
              </a:rPr>
              <a:t>«горячей линии» </a:t>
            </a:r>
            <a:r>
              <a:rPr lang="ru-RU" sz="2400" dirty="0">
                <a:solidFill>
                  <a:schemeClr val="tx1"/>
                </a:solidFill>
              </a:rPr>
              <a:t>поддержки клиентов Банка </a:t>
            </a:r>
          </a:p>
        </p:txBody>
      </p:sp>
      <p:sp>
        <p:nvSpPr>
          <p:cNvPr id="11" name="Загнутый угол 10"/>
          <p:cNvSpPr/>
          <p:nvPr/>
        </p:nvSpPr>
        <p:spPr>
          <a:xfrm>
            <a:off x="4386722" y="2625210"/>
            <a:ext cx="3685561" cy="3195484"/>
          </a:xfrm>
          <a:prstGeom prst="foldedCorner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Через</a:t>
            </a:r>
            <a:r>
              <a:rPr lang="ru-RU" sz="2400" b="1" dirty="0" smtClean="0">
                <a:solidFill>
                  <a:schemeClr val="tx1"/>
                </a:solidFill>
              </a:rPr>
              <a:t> Интернет </a:t>
            </a:r>
            <a:r>
              <a:rPr lang="ru-RU" sz="2400" b="1" dirty="0">
                <a:solidFill>
                  <a:schemeClr val="tx1"/>
                </a:solidFill>
              </a:rPr>
              <a:t>– банк </a:t>
            </a:r>
            <a:r>
              <a:rPr lang="ru-RU" sz="2400" dirty="0">
                <a:solidFill>
                  <a:schemeClr val="tx1"/>
                </a:solidFill>
              </a:rPr>
              <a:t>на официальном сайте банка 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(например, www.online.vtb24.ru</a:t>
            </a:r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www.online.sberbank.ru),</a:t>
            </a:r>
            <a:r>
              <a:rPr lang="ru-RU" sz="2400" dirty="0" smtClean="0">
                <a:solidFill>
                  <a:schemeClr val="tx1"/>
                </a:solidFill>
              </a:rPr>
              <a:t>в </a:t>
            </a:r>
            <a:r>
              <a:rPr lang="ru-RU" sz="2400" dirty="0">
                <a:solidFill>
                  <a:schemeClr val="tx1"/>
                </a:solidFill>
              </a:rPr>
              <a:t>том числе через мобильный интернет</a:t>
            </a:r>
          </a:p>
        </p:txBody>
      </p:sp>
      <p:sp>
        <p:nvSpPr>
          <p:cNvPr id="12" name="Загнутый угол 11"/>
          <p:cNvSpPr/>
          <p:nvPr/>
        </p:nvSpPr>
        <p:spPr>
          <a:xfrm>
            <a:off x="8596466" y="2625210"/>
            <a:ext cx="3265539" cy="3195484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Через</a:t>
            </a:r>
            <a:r>
              <a:rPr lang="ru-RU" sz="2400" b="1" dirty="0" smtClean="0">
                <a:solidFill>
                  <a:schemeClr val="tx1"/>
                </a:solidFill>
              </a:rPr>
              <a:t> Мобильное </a:t>
            </a:r>
            <a:r>
              <a:rPr lang="ru-RU" sz="2400" b="1" dirty="0">
                <a:solidFill>
                  <a:schemeClr val="tx1"/>
                </a:solidFill>
              </a:rPr>
              <a:t>приложение </a:t>
            </a:r>
            <a:r>
              <a:rPr lang="ru-RU" sz="2400" dirty="0">
                <a:solidFill>
                  <a:schemeClr val="tx1"/>
                </a:solidFill>
              </a:rPr>
              <a:t>– </a:t>
            </a:r>
            <a:r>
              <a:rPr lang="ru-RU" sz="2400" dirty="0" smtClean="0">
                <a:solidFill>
                  <a:schemeClr val="tx1"/>
                </a:solidFill>
              </a:rPr>
              <a:t>программу </a:t>
            </a:r>
            <a:r>
              <a:rPr lang="ru-RU" sz="2400" dirty="0">
                <a:solidFill>
                  <a:schemeClr val="tx1"/>
                </a:solidFill>
              </a:rPr>
              <a:t>банка для доступа к онлайн-услугам через мобильное устройство 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2865177" y="1361765"/>
            <a:ext cx="668594" cy="599768"/>
          </a:xfrm>
          <a:prstGeom prst="straightConnector1">
            <a:avLst/>
          </a:prstGeom>
          <a:ln w="50800" cmpd="tri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346263" y="1360537"/>
            <a:ext cx="4914" cy="767736"/>
          </a:xfrm>
          <a:prstGeom prst="straightConnector1">
            <a:avLst/>
          </a:prstGeom>
          <a:ln w="50800" cmpd="tri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9306234" y="1361765"/>
            <a:ext cx="634179" cy="679246"/>
          </a:xfrm>
          <a:prstGeom prst="straightConnector1">
            <a:avLst/>
          </a:prstGeom>
          <a:ln w="50800" cmpd="tri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03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37000">
              <a:schemeClr val="accent3">
                <a:lumMod val="45000"/>
                <a:lumOff val="55000"/>
                <a:alpha val="25000"/>
              </a:schemeClr>
            </a:gs>
            <a:gs pos="83000">
              <a:schemeClr val="bg1"/>
            </a:gs>
            <a:gs pos="100000">
              <a:schemeClr val="accent3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24" y="1318617"/>
            <a:ext cx="6998653" cy="5539383"/>
          </a:xfrm>
        </p:spPr>
      </p:pic>
      <p:sp>
        <p:nvSpPr>
          <p:cNvPr id="6" name="Вертикальный свиток 5"/>
          <p:cNvSpPr/>
          <p:nvPr/>
        </p:nvSpPr>
        <p:spPr>
          <a:xfrm>
            <a:off x="6180667" y="1979716"/>
            <a:ext cx="6019800" cy="4363302"/>
          </a:xfrm>
          <a:prstGeom prst="verticalScroll">
            <a:avLst/>
          </a:prstGeom>
          <a:gradFill flip="none" rotWithShape="1">
            <a:gsLst>
              <a:gs pos="6000">
                <a:schemeClr val="accent4">
                  <a:lumMod val="40000"/>
                  <a:lumOff val="60000"/>
                  <a:shade val="30000"/>
                  <a:satMod val="115000"/>
                </a:schemeClr>
              </a:gs>
              <a:gs pos="20000">
                <a:schemeClr val="accent4">
                  <a:lumMod val="40000"/>
                  <a:lumOff val="60000"/>
                  <a:shade val="67500"/>
                  <a:satMod val="115000"/>
                </a:schemeClr>
              </a:gs>
              <a:gs pos="51000">
                <a:schemeClr val="accent4">
                  <a:shade val="100000"/>
                  <a:satMod val="115000"/>
                  <a:lumMod val="26000"/>
                  <a:lumOff val="74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Международной Федерацией потребительских организаций  </a:t>
            </a:r>
          </a:p>
          <a:p>
            <a:pPr algn="ctr"/>
            <a:r>
              <a:rPr lang="ru-RU" sz="2400" dirty="0" err="1" smtClean="0">
                <a:solidFill>
                  <a:schemeClr val="tx1"/>
                </a:solidFill>
              </a:rPr>
              <a:t>Consumers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International</a:t>
            </a:r>
            <a:r>
              <a:rPr lang="ru-RU" sz="2400" dirty="0" smtClean="0">
                <a:solidFill>
                  <a:schemeClr val="tx1"/>
                </a:solidFill>
              </a:rPr>
              <a:t> (CI) объявлен девиз Всемирного дня прав потребителей: 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«Сделаем цифровые рынки справедливыми и честными»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9800" y="341736"/>
            <a:ext cx="10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Всемирный день прав потребителей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марта 2018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</a:t>
            </a:r>
          </a:p>
        </p:txBody>
      </p:sp>
    </p:spTree>
    <p:extLst>
      <p:ext uri="{BB962C8B-B14F-4D97-AF65-F5344CB8AC3E}">
        <p14:creationId xmlns:p14="http://schemas.microsoft.com/office/powerpoint/2010/main" val="171425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chemeClr val="accent1">
                <a:lumMod val="5000"/>
                <a:lumOff val="95000"/>
                <a:alpha val="70000"/>
              </a:schemeClr>
            </a:gs>
            <a:gs pos="75000">
              <a:schemeClr val="accent1">
                <a:alpha val="10000"/>
                <a:lumMod val="9000"/>
                <a:lumOff val="91000"/>
              </a:schemeClr>
            </a:gs>
            <a:gs pos="83000">
              <a:schemeClr val="accent1">
                <a:lumMod val="45000"/>
                <a:lumOff val="55000"/>
                <a:alpha val="18000"/>
              </a:schemeClr>
            </a:gs>
            <a:gs pos="100000">
              <a:schemeClr val="accent1">
                <a:lumMod val="30000"/>
                <a:lumOff val="70000"/>
                <a:alpha val="18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445" y="1134110"/>
            <a:ext cx="6798628" cy="45337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93380" y="352992"/>
            <a:ext cx="8781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доступа к интернет-банкингу необходимы:</a:t>
            </a:r>
            <a:endParaRPr lang="ru-RU" sz="3200" b="1" dirty="0">
              <a:solidFill>
                <a:srgbClr val="70AD4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31727" y="1341719"/>
            <a:ext cx="3737149" cy="13961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2200" dirty="0" smtClean="0">
                <a:solidFill>
                  <a:prstClr val="black"/>
                </a:solidFill>
              </a:rPr>
              <a:t>Договор банковского счета (вклада)</a:t>
            </a:r>
            <a:endParaRPr lang="ru-RU" sz="2200" dirty="0">
              <a:solidFill>
                <a:prstClr val="black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32455" y="2885969"/>
            <a:ext cx="3903679" cy="168131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ru-RU" sz="2000" dirty="0" smtClean="0">
              <a:solidFill>
                <a:prstClr val="black"/>
              </a:solidFill>
            </a:endParaRPr>
          </a:p>
          <a:p>
            <a:pPr algn="ctr"/>
            <a:r>
              <a:rPr lang="ru-RU" sz="2000" dirty="0" smtClean="0">
                <a:solidFill>
                  <a:prstClr val="black"/>
                </a:solidFill>
              </a:rPr>
              <a:t>Договор на </a:t>
            </a:r>
            <a:r>
              <a:rPr lang="ru-RU" sz="2000" dirty="0">
                <a:solidFill>
                  <a:prstClr val="black"/>
                </a:solidFill>
              </a:rPr>
              <a:t>оказание </a:t>
            </a:r>
            <a:r>
              <a:rPr lang="ru-RU" sz="2000" dirty="0" smtClean="0">
                <a:solidFill>
                  <a:prstClr val="black"/>
                </a:solidFill>
              </a:rPr>
              <a:t>услуг </a:t>
            </a:r>
            <a:r>
              <a:rPr lang="ru-RU" sz="2000" dirty="0">
                <a:solidFill>
                  <a:prstClr val="black"/>
                </a:solidFill>
              </a:rPr>
              <a:t>связи </a:t>
            </a:r>
            <a:r>
              <a:rPr lang="ru-RU" sz="2000" dirty="0" smtClean="0">
                <a:solidFill>
                  <a:prstClr val="black"/>
                </a:solidFill>
              </a:rPr>
              <a:t>(в том числе, доступ </a:t>
            </a:r>
            <a:r>
              <a:rPr lang="ru-RU" sz="2000" dirty="0">
                <a:solidFill>
                  <a:prstClr val="black"/>
                </a:solidFill>
              </a:rPr>
              <a:t>к сети «Интернет</a:t>
            </a:r>
            <a:r>
              <a:rPr lang="ru-RU" sz="2000" dirty="0" smtClean="0">
                <a:solidFill>
                  <a:prstClr val="black"/>
                </a:solidFill>
              </a:rPr>
              <a:t>») </a:t>
            </a:r>
            <a:endParaRPr lang="ru-RU" sz="2000" dirty="0">
              <a:solidFill>
                <a:prstClr val="black"/>
              </a:solidFill>
            </a:endParaRPr>
          </a:p>
          <a:p>
            <a:pPr algn="ctr"/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32456" y="4725652"/>
            <a:ext cx="4383674" cy="17984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2000" dirty="0" smtClean="0">
                <a:solidFill>
                  <a:prstClr val="black"/>
                </a:solidFill>
              </a:rPr>
              <a:t>Компьютер, мобильный </a:t>
            </a:r>
            <a:r>
              <a:rPr lang="ru-RU" sz="2000" dirty="0">
                <a:solidFill>
                  <a:prstClr val="black"/>
                </a:solidFill>
              </a:rPr>
              <a:t>телефон, </a:t>
            </a:r>
            <a:r>
              <a:rPr lang="ru-RU" sz="2000" dirty="0" smtClean="0">
                <a:solidFill>
                  <a:prstClr val="black"/>
                </a:solidFill>
              </a:rPr>
              <a:t>планшет и другое средство связи с доступом к сети «Интернет»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2" name="Стрелка влево 1"/>
          <p:cNvSpPr/>
          <p:nvPr/>
        </p:nvSpPr>
        <p:spPr>
          <a:xfrm>
            <a:off x="4535216" y="1398714"/>
            <a:ext cx="6216806" cy="1216667"/>
          </a:xfrm>
          <a:prstGeom prst="leftArrow">
            <a:avLst/>
          </a:prstGeom>
          <a:solidFill>
            <a:schemeClr val="bg2"/>
          </a:solidFill>
          <a:ln cmpd="tri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Заключается в письменном виде с Банком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" name="Стрелка влево 9"/>
          <p:cNvSpPr/>
          <p:nvPr/>
        </p:nvSpPr>
        <p:spPr>
          <a:xfrm>
            <a:off x="4655125" y="3117027"/>
            <a:ext cx="7045262" cy="1101012"/>
          </a:xfrm>
          <a:prstGeom prst="leftArrow">
            <a:avLst/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Заключается с оператором услуг связи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035218" y="4841965"/>
            <a:ext cx="5909187" cy="165182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Регистрация в системе «интернет-банкинга», получение логина и пароля для входа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168876" y="2408903"/>
            <a:ext cx="0" cy="708124"/>
          </a:xfrm>
          <a:prstGeom prst="straightConnector1">
            <a:avLst/>
          </a:prstGeom>
          <a:ln w="38100" cmpd="tri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431216" y="4133841"/>
            <a:ext cx="0" cy="708124"/>
          </a:xfrm>
          <a:prstGeom prst="straightConnector1">
            <a:avLst/>
          </a:prstGeom>
          <a:ln w="38100" cmpd="tri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073445" y="5555226"/>
            <a:ext cx="717755" cy="0"/>
          </a:xfrm>
          <a:prstGeom prst="straightConnector1">
            <a:avLst/>
          </a:prstGeom>
          <a:ln w="38100" cmpd="tri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39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1120877" y="344129"/>
            <a:ext cx="9861755" cy="570271"/>
          </a:xfrm>
          <a:prstGeom prst="chevron">
            <a:avLst/>
          </a:prstGeom>
          <a:solidFill>
            <a:schemeClr val="accent4">
              <a:lumMod val="20000"/>
              <a:lumOff val="80000"/>
              <a:alpha val="53000"/>
            </a:schemeClr>
          </a:solidFill>
          <a:ln>
            <a:solidFill>
              <a:schemeClr val="bg1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536" y="1032387"/>
            <a:ext cx="9851922" cy="4075226"/>
          </a:xfrm>
          <a:prstGeom prst="rect">
            <a:avLst/>
          </a:prstGeom>
        </p:spPr>
      </p:pic>
      <p:sp>
        <p:nvSpPr>
          <p:cNvPr id="3" name="Горизонтальный свиток 2"/>
          <p:cNvSpPr/>
          <p:nvPr/>
        </p:nvSpPr>
        <p:spPr>
          <a:xfrm>
            <a:off x="663673" y="4424516"/>
            <a:ext cx="11080957" cy="2084439"/>
          </a:xfrm>
          <a:prstGeom prst="horizontalScroll">
            <a:avLst>
              <a:gd name="adj" fmla="val 1023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 к интернет-банкингу через мобильный телефон осуществляется с помощью специального приложения, которое устанавливается на телефон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планшет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потребителя 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81316" y="344129"/>
            <a:ext cx="9055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мобильного приложения банка 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665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640" y="3368936"/>
            <a:ext cx="1857070" cy="1216413"/>
          </a:xfrm>
          <a:prstGeom prst="rect">
            <a:avLst/>
          </a:prstGeom>
          <a:effectLst>
            <a:reflection stA="61000" endPos="51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70" y="116139"/>
            <a:ext cx="2761018" cy="2076455"/>
          </a:xfrm>
          <a:prstGeom prst="rect">
            <a:avLst/>
          </a:prstGeom>
        </p:spPr>
      </p:pic>
      <p:sp>
        <p:nvSpPr>
          <p:cNvPr id="3" name="Выноска со стрелкой вниз 2"/>
          <p:cNvSpPr/>
          <p:nvPr/>
        </p:nvSpPr>
        <p:spPr>
          <a:xfrm>
            <a:off x="2576052" y="216304"/>
            <a:ext cx="8160774" cy="1415846"/>
          </a:xfrm>
          <a:prstGeom prst="downArrowCallout">
            <a:avLst/>
          </a:prstGeom>
          <a:solidFill>
            <a:schemeClr val="bg2">
              <a:alpha val="34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Возможные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ошибки при оплате через интернет-банкинг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мобильный банк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3286" y="1936949"/>
            <a:ext cx="5372100" cy="1946787"/>
          </a:xfrm>
          <a:prstGeom prst="roundRect">
            <a:avLst/>
          </a:prstGeom>
          <a:solidFill>
            <a:schemeClr val="bg2">
              <a:lumMod val="75000"/>
              <a:alpha val="3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Заражение телефона, планшета, другого устройства, с которого осуществляется вход  в интернет-банкинг, </a:t>
            </a:r>
            <a:r>
              <a:rPr lang="ru-RU" sz="2400" b="1" dirty="0" smtClean="0">
                <a:solidFill>
                  <a:schemeClr val="tx1"/>
                </a:solidFill>
              </a:rPr>
              <a:t>«вирусными программами»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56439" y="1877958"/>
            <a:ext cx="5043948" cy="1946787"/>
          </a:xfrm>
          <a:prstGeom prst="roundRect">
            <a:avLst/>
          </a:prstGeom>
          <a:solidFill>
            <a:schemeClr val="bg2">
              <a:lumMod val="90000"/>
              <a:alpha val="4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Техническая ошибка при онлайн - обработке платежа, «зависание» сайта, сбой в программе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Выноска со стрелкой вверх 6"/>
          <p:cNvSpPr/>
          <p:nvPr/>
        </p:nvSpPr>
        <p:spPr>
          <a:xfrm>
            <a:off x="786579" y="4013404"/>
            <a:ext cx="4827639" cy="1927122"/>
          </a:xfrm>
          <a:prstGeom prst="upArrow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  <a:alpha val="7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Мошенники получают доступ ко входу в систему и денежным средствам на счетах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Выноска со стрелкой вверх 7"/>
          <p:cNvSpPr/>
          <p:nvPr/>
        </p:nvSpPr>
        <p:spPr>
          <a:xfrm>
            <a:off x="6261917" y="3903398"/>
            <a:ext cx="5715001" cy="2172929"/>
          </a:xfrm>
          <a:prstGeom prst="upArrow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000" dirty="0">
                <a:solidFill>
                  <a:schemeClr val="tx1"/>
                </a:solidFill>
              </a:rPr>
              <a:t>П</a:t>
            </a:r>
            <a:r>
              <a:rPr lang="ru-RU" sz="2000" dirty="0" smtClean="0">
                <a:solidFill>
                  <a:schemeClr val="tx1"/>
                </a:solidFill>
              </a:rPr>
              <a:t>отребитель считает, что оплата не произошла и повторно оплачивает товар.  В результате возникает двойная оплата товара  и списание суммы со счета два раза 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53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chemeClr val="accent6">
                <a:lumMod val="20000"/>
                <a:lumOff val="80000"/>
                <a:alpha val="20000"/>
              </a:schemeClr>
            </a:gs>
            <a:gs pos="62000">
              <a:schemeClr val="accent1">
                <a:lumMod val="45000"/>
                <a:lumOff val="55000"/>
                <a:alpha val="10000"/>
              </a:schemeClr>
            </a:gs>
            <a:gs pos="79000">
              <a:schemeClr val="accent1">
                <a:lumMod val="45000"/>
                <a:lumOff val="55000"/>
                <a:alpha val="16000"/>
              </a:schemeClr>
            </a:gs>
            <a:gs pos="95000">
              <a:schemeClr val="accent6">
                <a:lumMod val="57000"/>
                <a:lumOff val="43000"/>
                <a:alpha val="4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6" y="1043548"/>
            <a:ext cx="2013437" cy="1828799"/>
          </a:xfrm>
          <a:prstGeom prst="rect">
            <a:avLst/>
          </a:prstGeom>
        </p:spPr>
      </p:pic>
      <p:sp>
        <p:nvSpPr>
          <p:cNvPr id="4" name="Нашивка 3"/>
          <p:cNvSpPr/>
          <p:nvPr/>
        </p:nvSpPr>
        <p:spPr>
          <a:xfrm>
            <a:off x="673508" y="455609"/>
            <a:ext cx="10589342" cy="629263"/>
          </a:xfrm>
          <a:prstGeom prst="chevron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93680" y="513939"/>
            <a:ext cx="11370733" cy="52960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     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Основные со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веты при </a:t>
            </a: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использовании 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интернет-банкинга </a:t>
            </a:r>
            <a:endParaRPr lang="ru-RU" sz="32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1079" y="1493303"/>
            <a:ext cx="107171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4738" algn="just"/>
            <a:r>
              <a:rPr lang="ru-RU" sz="2700" dirty="0"/>
              <a:t> </a:t>
            </a:r>
            <a:r>
              <a:rPr lang="ru-RU" sz="2700" dirty="0" smtClean="0"/>
              <a:t>Н</a:t>
            </a:r>
            <a:r>
              <a:rPr lang="ru-RU" sz="2700" dirty="0" smtClean="0"/>
              <a:t>е совершайте </a:t>
            </a:r>
            <a:r>
              <a:rPr lang="ru-RU" sz="2700" dirty="0"/>
              <a:t>повторный платеж до получения подтверждения об отказе в </a:t>
            </a:r>
            <a:r>
              <a:rPr lang="ru-RU" sz="2700" dirty="0" smtClean="0"/>
              <a:t>платеже.</a:t>
            </a:r>
            <a:endParaRPr lang="ru-RU" sz="2700" dirty="0"/>
          </a:p>
          <a:p>
            <a:pPr indent="452438" algn="just"/>
            <a:r>
              <a:rPr lang="ru-RU" sz="2700" dirty="0" smtClean="0"/>
              <a:t>Сделайте скриншоты интернет - страниц </a:t>
            </a:r>
            <a:r>
              <a:rPr lang="ru-RU" sz="2700" dirty="0"/>
              <a:t>(с заказанным, но не оплаченным товаром, с сообщениями об ошибке или не проведении оплаты</a:t>
            </a:r>
            <a:r>
              <a:rPr lang="ru-RU" sz="2700" dirty="0" smtClean="0"/>
              <a:t>).</a:t>
            </a:r>
            <a:endParaRPr lang="ru-RU" sz="2700" dirty="0"/>
          </a:p>
          <a:p>
            <a:pPr indent="452438" algn="just"/>
            <a:r>
              <a:rPr lang="ru-RU" sz="2700" dirty="0" smtClean="0"/>
              <a:t>Обратитесь в </a:t>
            </a:r>
            <a:r>
              <a:rPr lang="ru-RU" sz="2700" dirty="0"/>
              <a:t>службу поддержки </a:t>
            </a:r>
            <a:r>
              <a:rPr lang="ru-RU" sz="2700" dirty="0" smtClean="0"/>
              <a:t>банка и сообщите о сбое </a:t>
            </a:r>
            <a:r>
              <a:rPr lang="ru-RU" sz="2700" dirty="0"/>
              <a:t>платежа, </a:t>
            </a:r>
            <a:r>
              <a:rPr lang="ru-RU" sz="2700" dirty="0" smtClean="0"/>
              <a:t>получите подтверждение </a:t>
            </a:r>
            <a:r>
              <a:rPr lang="ru-RU" sz="2700" dirty="0"/>
              <a:t>о том, что платеж не </a:t>
            </a:r>
            <a:r>
              <a:rPr lang="ru-RU" sz="2700" dirty="0" smtClean="0"/>
              <a:t>осуществлен.</a:t>
            </a:r>
            <a:endParaRPr lang="ru-RU" sz="2700" dirty="0"/>
          </a:p>
          <a:p>
            <a:pPr indent="452438" algn="just"/>
            <a:r>
              <a:rPr lang="ru-RU" sz="2700" dirty="0" smtClean="0"/>
              <a:t>Незамедлительно</a:t>
            </a:r>
            <a:r>
              <a:rPr lang="ru-RU" sz="2700" dirty="0" smtClean="0"/>
              <a:t> (не </a:t>
            </a:r>
            <a:r>
              <a:rPr lang="ru-RU" sz="2700" dirty="0"/>
              <a:t>позднее дня, следующего за днем </a:t>
            </a:r>
            <a:r>
              <a:rPr lang="ru-RU" sz="2700" dirty="0" smtClean="0"/>
              <a:t>перевода денежных средств) обратитесь </a:t>
            </a:r>
            <a:r>
              <a:rPr lang="ru-RU" sz="2700" dirty="0" smtClean="0"/>
              <a:t>в </a:t>
            </a:r>
            <a:r>
              <a:rPr lang="ru-RU" sz="2700" dirty="0"/>
              <a:t>банк с письменным заявлением о несогласии с повторным </a:t>
            </a:r>
            <a:r>
              <a:rPr lang="ru-RU" sz="2700" dirty="0" smtClean="0"/>
              <a:t>списанием средств.</a:t>
            </a: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264399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2425" y="1692741"/>
            <a:ext cx="8622890" cy="707886"/>
          </a:xfrm>
          <a:prstGeom prst="rect">
            <a:avLst/>
          </a:prstGeom>
          <a:blipFill>
            <a:blip r:embed="rId2">
              <a:alphaModFix amt="10000"/>
            </a:blip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ru-RU" sz="4000" b="1" dirty="0">
              <a:solidFill>
                <a:srgbClr val="ED7D3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32971" y="1692741"/>
            <a:ext cx="10676467" cy="10605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Перевод электронных денежных средств с помощью платёжных сервисов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240" y="3242188"/>
            <a:ext cx="7580670" cy="247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0884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68" y="796414"/>
            <a:ext cx="4011563" cy="3864075"/>
          </a:xfrm>
          <a:prstGeom prst="rect">
            <a:avLst/>
          </a:prstGeom>
          <a:effectLst>
            <a:reflection stA="37000" endPos="51000" dist="50800" dir="5400000" sy="-100000" algn="bl" rotWithShape="0"/>
          </a:effectLst>
        </p:spPr>
      </p:pic>
      <p:sp>
        <p:nvSpPr>
          <p:cNvPr id="7" name="Прямоугольник с одним вырезанным углом 6"/>
          <p:cNvSpPr/>
          <p:nvPr/>
        </p:nvSpPr>
        <p:spPr>
          <a:xfrm>
            <a:off x="4857136" y="796414"/>
            <a:ext cx="6794090" cy="4850854"/>
          </a:xfrm>
          <a:prstGeom prst="snip1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  <a:alpha val="7000"/>
                </a:schemeClr>
              </a:gs>
              <a:gs pos="88000">
                <a:schemeClr val="accent6">
                  <a:lumMod val="45000"/>
                  <a:lumOff val="55000"/>
                  <a:alpha val="22000"/>
                </a:schemeClr>
              </a:gs>
              <a:gs pos="100000">
                <a:schemeClr val="accent6">
                  <a:lumMod val="30000"/>
                  <a:lumOff val="70000"/>
                  <a:alpha val="27000"/>
                </a:schemeClr>
              </a:gs>
            </a:gsLst>
            <a:lin ang="8100000" scaled="1"/>
            <a:tileRect/>
          </a:gra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ru-RU" sz="2600" dirty="0" smtClean="0">
              <a:solidFill>
                <a:schemeClr val="tx1"/>
              </a:solidFill>
            </a:endParaRPr>
          </a:p>
          <a:p>
            <a:pPr algn="ctr"/>
            <a:r>
              <a:rPr lang="ru-RU" sz="2600" dirty="0" smtClean="0">
                <a:solidFill>
                  <a:schemeClr val="tx1"/>
                </a:solidFill>
              </a:rPr>
              <a:t>Платежные сервисы – это «виртуальные счета», которые создаются на Интернет- сайтах и на которых в электронной форме учитываются денежные средства.</a:t>
            </a:r>
          </a:p>
          <a:p>
            <a:pPr algn="ctr"/>
            <a:r>
              <a:rPr lang="ru-RU" sz="2600" b="1" i="1" dirty="0" smtClean="0">
                <a:solidFill>
                  <a:schemeClr val="tx1"/>
                </a:solidFill>
              </a:rPr>
              <a:t>Например</a:t>
            </a:r>
            <a:r>
              <a:rPr lang="ru-RU" sz="2600" dirty="0" smtClean="0">
                <a:solidFill>
                  <a:schemeClr val="tx1"/>
                </a:solidFill>
              </a:rPr>
              <a:t>, </a:t>
            </a:r>
            <a:r>
              <a:rPr lang="ru-RU" sz="2600" b="1" dirty="0" err="1">
                <a:solidFill>
                  <a:schemeClr val="tx1"/>
                </a:solidFill>
              </a:rPr>
              <a:t>Visa</a:t>
            </a:r>
            <a:r>
              <a:rPr lang="ru-RU" sz="2600" b="1" dirty="0">
                <a:solidFill>
                  <a:schemeClr val="tx1"/>
                </a:solidFill>
              </a:rPr>
              <a:t> QIWI </a:t>
            </a:r>
            <a:r>
              <a:rPr lang="ru-RU" sz="2600" b="1" dirty="0" err="1">
                <a:solidFill>
                  <a:schemeClr val="tx1"/>
                </a:solidFill>
              </a:rPr>
              <a:t>Wallet</a:t>
            </a:r>
            <a:r>
              <a:rPr lang="ru-RU" sz="2600" b="1" dirty="0">
                <a:solidFill>
                  <a:schemeClr val="tx1"/>
                </a:solidFill>
              </a:rPr>
              <a:t>, </a:t>
            </a:r>
            <a:r>
              <a:rPr lang="ru-RU" sz="2600" b="1" dirty="0" err="1">
                <a:solidFill>
                  <a:schemeClr val="tx1"/>
                </a:solidFill>
              </a:rPr>
              <a:t>Яндекс.Деньги</a:t>
            </a:r>
            <a:r>
              <a:rPr lang="ru-RU" sz="2600" b="1" dirty="0">
                <a:solidFill>
                  <a:schemeClr val="tx1"/>
                </a:solidFill>
              </a:rPr>
              <a:t>, </a:t>
            </a:r>
            <a:r>
              <a:rPr lang="ru-RU" sz="2600" b="1" dirty="0" err="1">
                <a:solidFill>
                  <a:schemeClr val="tx1"/>
                </a:solidFill>
              </a:rPr>
              <a:t>PayPal</a:t>
            </a:r>
            <a:r>
              <a:rPr lang="ru-RU" sz="2600" b="1" dirty="0">
                <a:solidFill>
                  <a:schemeClr val="tx1"/>
                </a:solidFill>
              </a:rPr>
              <a:t> </a:t>
            </a:r>
            <a:br>
              <a:rPr lang="ru-RU" sz="2600" b="1" dirty="0">
                <a:solidFill>
                  <a:schemeClr val="tx1"/>
                </a:solidFill>
              </a:rPr>
            </a:br>
            <a:r>
              <a:rPr lang="ru-RU" sz="2600" b="1" dirty="0">
                <a:solidFill>
                  <a:schemeClr val="tx1"/>
                </a:solidFill>
              </a:rPr>
              <a:t>и </a:t>
            </a:r>
            <a:r>
              <a:rPr lang="ru-RU" sz="2600" b="1" dirty="0" err="1">
                <a:solidFill>
                  <a:schemeClr val="tx1"/>
                </a:solidFill>
              </a:rPr>
              <a:t>WebMoney</a:t>
            </a:r>
            <a:r>
              <a:rPr lang="ru-RU" sz="2600" b="1" dirty="0">
                <a:solidFill>
                  <a:schemeClr val="tx1"/>
                </a:solidFill>
              </a:rPr>
              <a:t> </a:t>
            </a:r>
            <a:r>
              <a:rPr lang="ru-RU" sz="2600" b="1" dirty="0" err="1">
                <a:solidFill>
                  <a:schemeClr val="tx1"/>
                </a:solidFill>
              </a:rPr>
              <a:t>Transfer</a:t>
            </a:r>
            <a:r>
              <a:rPr lang="ru-RU" sz="2600" b="1" dirty="0">
                <a:solidFill>
                  <a:schemeClr val="tx1"/>
                </a:solidFill>
              </a:rPr>
              <a:t> и </a:t>
            </a:r>
            <a:r>
              <a:rPr lang="ru-RU" sz="2600" b="1" dirty="0" smtClean="0">
                <a:solidFill>
                  <a:schemeClr val="tx1"/>
                </a:solidFill>
              </a:rPr>
              <a:t>другие.</a:t>
            </a:r>
          </a:p>
          <a:p>
            <a:pPr algn="ctr"/>
            <a:endParaRPr lang="ru-RU" sz="26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600" b="1" dirty="0" smtClean="0">
                <a:solidFill>
                  <a:schemeClr val="tx1"/>
                </a:solidFill>
              </a:rPr>
              <a:t>Такие счета не являются банковскими счетами!</a:t>
            </a:r>
          </a:p>
          <a:p>
            <a:pPr algn="ctr"/>
            <a:endParaRPr lang="ru-RU" sz="2600" b="1" dirty="0">
              <a:solidFill>
                <a:schemeClr val="tx1"/>
              </a:solidFill>
            </a:endParaRPr>
          </a:p>
          <a:p>
            <a:pPr algn="ctr"/>
            <a:endParaRPr lang="ru-RU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64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  <a:alpha val="53000"/>
              </a:schemeClr>
            </a:gs>
            <a:gs pos="74000">
              <a:schemeClr val="accent4">
                <a:lumMod val="45000"/>
                <a:lumOff val="55000"/>
                <a:alpha val="20000"/>
              </a:schemeClr>
            </a:gs>
            <a:gs pos="83000">
              <a:schemeClr val="accent4">
                <a:lumMod val="45000"/>
                <a:lumOff val="55000"/>
                <a:alpha val="12000"/>
              </a:schemeClr>
            </a:gs>
            <a:gs pos="100000">
              <a:schemeClr val="accent4">
                <a:lumMod val="30000"/>
                <a:lumOff val="70000"/>
                <a:alpha val="11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войная волна 1"/>
          <p:cNvSpPr/>
          <p:nvPr/>
        </p:nvSpPr>
        <p:spPr>
          <a:xfrm>
            <a:off x="249664" y="207900"/>
            <a:ext cx="7458826" cy="6142100"/>
          </a:xfrm>
          <a:prstGeom prst="doubleWave">
            <a:avLst>
              <a:gd name="adj1" fmla="val 4544"/>
              <a:gd name="adj2" fmla="val -58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840" y="3198191"/>
            <a:ext cx="8572500" cy="34766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3626" y="843701"/>
            <a:ext cx="703006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500" dirty="0">
                <a:solidFill>
                  <a:prstClr val="black"/>
                </a:solidFill>
              </a:rPr>
              <a:t>Для использования электронных </a:t>
            </a:r>
            <a:r>
              <a:rPr lang="ru-RU" sz="2500" dirty="0" smtClean="0">
                <a:solidFill>
                  <a:prstClr val="black"/>
                </a:solidFill>
              </a:rPr>
              <a:t>платежных сервисов необходимо</a:t>
            </a:r>
            <a:r>
              <a:rPr lang="ru-RU" sz="2500" dirty="0">
                <a:solidFill>
                  <a:prstClr val="black"/>
                </a:solidFill>
              </a:rPr>
              <a:t>:</a:t>
            </a:r>
          </a:p>
          <a:p>
            <a:pPr marL="342900" lvl="0" indent="-342900" algn="ctr">
              <a:buFontTx/>
              <a:buChar char="-"/>
            </a:pPr>
            <a:r>
              <a:rPr lang="ru-RU" sz="2500" dirty="0">
                <a:solidFill>
                  <a:prstClr val="black"/>
                </a:solidFill>
              </a:rPr>
              <a:t>зарегистрироваться на </a:t>
            </a:r>
            <a:r>
              <a:rPr lang="ru-RU" sz="2500" dirty="0" smtClean="0">
                <a:solidFill>
                  <a:prstClr val="black"/>
                </a:solidFill>
              </a:rPr>
              <a:t>сайте </a:t>
            </a:r>
            <a:r>
              <a:rPr lang="ru-RU" sz="2500" dirty="0" smtClean="0">
                <a:solidFill>
                  <a:prstClr val="black"/>
                </a:solidFill>
              </a:rPr>
              <a:t>платежного сервиса, </a:t>
            </a:r>
            <a:endParaRPr lang="ru-RU" sz="2500" dirty="0">
              <a:solidFill>
                <a:prstClr val="black"/>
              </a:solidFill>
            </a:endParaRPr>
          </a:p>
          <a:p>
            <a:pPr marL="342900" lvl="0" indent="-342900" algn="ctr">
              <a:buFontTx/>
              <a:buChar char="-"/>
            </a:pPr>
            <a:r>
              <a:rPr lang="ru-RU" sz="2500" dirty="0" smtClean="0">
                <a:solidFill>
                  <a:prstClr val="black"/>
                </a:solidFill>
              </a:rPr>
              <a:t>создать </a:t>
            </a:r>
            <a:r>
              <a:rPr lang="ru-RU" sz="2500" dirty="0">
                <a:solidFill>
                  <a:prstClr val="black"/>
                </a:solidFill>
              </a:rPr>
              <a:t>«виртуальный счет» (так называемый «виртуальный кошелек»).</a:t>
            </a:r>
          </a:p>
          <a:p>
            <a:pPr lvl="0" algn="ctr"/>
            <a:endParaRPr lang="ru-RU" sz="2500" dirty="0" smtClean="0">
              <a:solidFill>
                <a:prstClr val="black"/>
              </a:solidFill>
            </a:endParaRPr>
          </a:p>
          <a:p>
            <a:pPr lvl="0" algn="ctr"/>
            <a:r>
              <a:rPr lang="ru-RU" sz="2500" dirty="0" smtClean="0">
                <a:solidFill>
                  <a:prstClr val="black"/>
                </a:solidFill>
              </a:rPr>
              <a:t>Пополнение «виртуального кошелька» </a:t>
            </a:r>
            <a:r>
              <a:rPr lang="ru-RU" sz="2500" dirty="0">
                <a:solidFill>
                  <a:prstClr val="black"/>
                </a:solidFill>
              </a:rPr>
              <a:t>происходит </a:t>
            </a:r>
            <a:r>
              <a:rPr lang="ru-RU" sz="2500" dirty="0" smtClean="0">
                <a:solidFill>
                  <a:prstClr val="black"/>
                </a:solidFill>
              </a:rPr>
              <a:t>чаще всего путем </a:t>
            </a:r>
            <a:r>
              <a:rPr lang="ru-RU" sz="2500" dirty="0">
                <a:solidFill>
                  <a:prstClr val="black"/>
                </a:solidFill>
              </a:rPr>
              <a:t>перевода денежных средств с банковского счета либо путем внесения наличных </a:t>
            </a:r>
            <a:r>
              <a:rPr lang="ru-RU" sz="2500" dirty="0" smtClean="0">
                <a:solidFill>
                  <a:prstClr val="black"/>
                </a:solidFill>
              </a:rPr>
              <a:t>средств на </a:t>
            </a:r>
            <a:r>
              <a:rPr lang="ru-RU" sz="2500" dirty="0">
                <a:solidFill>
                  <a:prstClr val="black"/>
                </a:solidFill>
              </a:rPr>
              <a:t>«виртуальный счет» </a:t>
            </a:r>
            <a:r>
              <a:rPr lang="ru-RU" sz="2500" dirty="0" smtClean="0">
                <a:solidFill>
                  <a:prstClr val="black"/>
                </a:solidFill>
              </a:rPr>
              <a:t>через банкоматы и </a:t>
            </a:r>
            <a:r>
              <a:rPr lang="ru-RU" sz="2500" dirty="0">
                <a:solidFill>
                  <a:prstClr val="black"/>
                </a:solidFill>
              </a:rPr>
              <a:t>платежные </a:t>
            </a:r>
            <a:r>
              <a:rPr lang="ru-RU" sz="2500" dirty="0" smtClean="0">
                <a:solidFill>
                  <a:prstClr val="black"/>
                </a:solidFill>
              </a:rPr>
              <a:t>терминалы. </a:t>
            </a:r>
            <a:endParaRPr lang="ru-RU" sz="25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10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1">
                <a:lumMod val="45000"/>
                <a:lumOff val="55000"/>
                <a:alpha val="5000"/>
              </a:schemeClr>
            </a:gs>
            <a:gs pos="67000">
              <a:schemeClr val="accent1">
                <a:lumMod val="45000"/>
                <a:lumOff val="55000"/>
                <a:alpha val="16000"/>
              </a:schemeClr>
            </a:gs>
            <a:gs pos="86000">
              <a:schemeClr val="accent1">
                <a:lumMod val="30000"/>
                <a:lumOff val="70000"/>
                <a:alpha val="17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1235" y="1081222"/>
            <a:ext cx="7256133" cy="55866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6990" y="1081222"/>
            <a:ext cx="489209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Оплачивать товары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услуги)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интернет-магазинах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Оплачивать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авиабилеты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Оплачивать услуги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ЖКХ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Оплачивать услуги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связи (телефона,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интернета, телевидения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пр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Переводить деньги на банковскую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карту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Погашать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кредит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Оплачивать штрафы,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Оплачивать иные услуги и совершать иные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платежи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0009" y="493300"/>
            <a:ext cx="10447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помощью электронных платежных сервисов можно: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383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lum bright="-6000"/>
          </a:blip>
          <a:stretch>
            <a:fillRect/>
          </a:stretch>
        </p:blipFill>
        <p:spPr>
          <a:xfrm>
            <a:off x="8455742" y="2946287"/>
            <a:ext cx="3363814" cy="3645531"/>
          </a:xfrm>
          <a:prstGeom prst="rect">
            <a:avLst/>
          </a:prstGeom>
        </p:spPr>
      </p:pic>
      <p:sp>
        <p:nvSpPr>
          <p:cNvPr id="3" name="Выноска со стрелкой вниз 2"/>
          <p:cNvSpPr/>
          <p:nvPr/>
        </p:nvSpPr>
        <p:spPr>
          <a:xfrm>
            <a:off x="417870" y="285131"/>
            <a:ext cx="11479162" cy="1288021"/>
          </a:xfrm>
          <a:prstGeom prst="downArrowCallout">
            <a:avLst/>
          </a:prstGeom>
          <a:solidFill>
            <a:schemeClr val="bg2">
              <a:alpha val="34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Возможные </a:t>
            </a:r>
            <a:r>
              <a:rPr lang="ru-RU" sz="2800" b="1" dirty="0" smtClean="0"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ошибки при оплате через электронные платежные сервисы</a:t>
            </a:r>
            <a:endParaRPr lang="ru-RU" sz="2800" b="1" dirty="0"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9213" y="1396172"/>
            <a:ext cx="5157020" cy="1219209"/>
          </a:xfrm>
          <a:prstGeom prst="roundRect">
            <a:avLst/>
          </a:prstGeom>
          <a:solidFill>
            <a:schemeClr val="accent4">
              <a:lumMod val="40000"/>
              <a:lumOff val="60000"/>
              <a:alpha val="54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Деньги переведены продавцу на электронный кошелек, а товар не передан, продавец скрывается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641692" y="1396172"/>
            <a:ext cx="5098026" cy="1238891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7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При совершении платежа допущена ошибка в реквизитах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0554" y="3461001"/>
            <a:ext cx="811653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2438"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Запомните! </a:t>
            </a:r>
          </a:p>
          <a:p>
            <a:pPr indent="452438"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Если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в интернет-магазине продавец требует произвести оплату товара на номер электронного кошелька, это может свидетельствовать о мошеннических действиях! </a:t>
            </a:r>
          </a:p>
          <a:p>
            <a:pPr indent="452438"/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85356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chemeClr val="accent3">
                <a:lumMod val="5000"/>
                <a:lumOff val="95000"/>
                <a:alpha val="57000"/>
              </a:schemeClr>
            </a:gs>
            <a:gs pos="59000">
              <a:schemeClr val="accent3">
                <a:lumMod val="45000"/>
                <a:lumOff val="55000"/>
                <a:alpha val="26000"/>
              </a:schemeClr>
            </a:gs>
            <a:gs pos="83000">
              <a:schemeClr val="accent3">
                <a:lumMod val="45000"/>
                <a:lumOff val="55000"/>
                <a:alpha val="9000"/>
              </a:schemeClr>
            </a:gs>
            <a:gs pos="100000">
              <a:schemeClr val="accent3">
                <a:lumMod val="30000"/>
                <a:lumOff val="70000"/>
                <a:alpha val="12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462116" y="306133"/>
            <a:ext cx="11238270" cy="903235"/>
          </a:xfrm>
          <a:prstGeom prst="chevron">
            <a:avLst/>
          </a:prstGeom>
          <a:solidFill>
            <a:schemeClr val="bg2">
              <a:lumMod val="90000"/>
              <a:alpha val="4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2722" y="355294"/>
            <a:ext cx="10112478" cy="804914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советы при </a:t>
            </a:r>
            <a:r>
              <a:rPr lang="ru-RU" sz="3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оплате электронными денежными средствами </a:t>
            </a:r>
            <a:endParaRPr lang="ru-RU" sz="30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9639" y="1877965"/>
            <a:ext cx="101433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just"/>
            <a:r>
              <a:rPr lang="ru-RU" sz="3200" dirty="0" smtClean="0"/>
              <a:t>Изучите </a:t>
            </a:r>
            <a:r>
              <a:rPr lang="ru-RU" sz="3200" dirty="0"/>
              <a:t>отзывы о </a:t>
            </a:r>
            <a:r>
              <a:rPr lang="ru-RU" sz="3200" dirty="0" smtClean="0"/>
              <a:t>безопасности различных  </a:t>
            </a:r>
            <a:r>
              <a:rPr lang="ru-RU" sz="3200" dirty="0"/>
              <a:t>электронных платежных </a:t>
            </a:r>
            <a:r>
              <a:rPr lang="ru-RU" sz="3200" dirty="0" smtClean="0"/>
              <a:t>сервисов.  </a:t>
            </a:r>
            <a:endParaRPr lang="ru-RU" sz="3200" dirty="0"/>
          </a:p>
          <a:p>
            <a:pPr indent="354013" algn="just"/>
            <a:r>
              <a:rPr lang="ru-RU" sz="3200" dirty="0" smtClean="0"/>
              <a:t>Проверяйте правильность заполнения реквизитов для совершения платежа.</a:t>
            </a:r>
            <a:endParaRPr lang="ru-RU" sz="3200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32" y="1376516"/>
            <a:ext cx="1861890" cy="16911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5856" y="3822081"/>
            <a:ext cx="111645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54013" algn="just"/>
            <a:r>
              <a:rPr lang="ru-RU" sz="3200" dirty="0">
                <a:solidFill>
                  <a:prstClr val="black"/>
                </a:solidFill>
              </a:rPr>
              <a:t>Уточняйте наличие комиссии </a:t>
            </a:r>
            <a:r>
              <a:rPr lang="ru-RU" sz="3200" dirty="0" smtClean="0">
                <a:solidFill>
                  <a:prstClr val="black"/>
                </a:solidFill>
              </a:rPr>
              <a:t>и </a:t>
            </a:r>
            <a:r>
              <a:rPr lang="ru-RU" sz="3200" dirty="0">
                <a:solidFill>
                  <a:prstClr val="black"/>
                </a:solidFill>
              </a:rPr>
              <a:t>ее размер за совершение </a:t>
            </a:r>
            <a:r>
              <a:rPr lang="ru-RU" sz="3200" dirty="0" smtClean="0">
                <a:solidFill>
                  <a:prstClr val="black"/>
                </a:solidFill>
              </a:rPr>
              <a:t>платежа. </a:t>
            </a:r>
            <a:endParaRPr lang="ru-RU" sz="3200" dirty="0">
              <a:solidFill>
                <a:prstClr val="black"/>
              </a:solidFill>
            </a:endParaRPr>
          </a:p>
          <a:p>
            <a:pPr lvl="0" indent="354013" algn="just"/>
            <a:r>
              <a:rPr lang="ru-RU" sz="3200" dirty="0" smtClean="0">
                <a:solidFill>
                  <a:prstClr val="black"/>
                </a:solidFill>
              </a:rPr>
              <a:t>В </a:t>
            </a:r>
            <a:r>
              <a:rPr lang="ru-RU" sz="3200" dirty="0">
                <a:solidFill>
                  <a:prstClr val="black"/>
                </a:solidFill>
              </a:rPr>
              <a:t>случае ошибки в платеже незамедлительно свяжитесь со службой поддержки платежного сервиса и узнайте о статусе Вашего платежа и порядке </a:t>
            </a:r>
            <a:r>
              <a:rPr lang="ru-RU" sz="3200" dirty="0" smtClean="0">
                <a:solidFill>
                  <a:prstClr val="black"/>
                </a:solidFill>
              </a:rPr>
              <a:t>действий </a:t>
            </a:r>
            <a:r>
              <a:rPr lang="ru-RU" sz="3200" dirty="0">
                <a:solidFill>
                  <a:prstClr val="black"/>
                </a:solidFill>
              </a:rPr>
              <a:t>для отмены платежа. </a:t>
            </a:r>
            <a:endParaRPr lang="ru-RU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657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36000">
              <a:schemeClr val="accent6">
                <a:lumMod val="20000"/>
                <a:lumOff val="80000"/>
                <a:alpha val="11000"/>
              </a:schemeClr>
            </a:gs>
            <a:gs pos="62000">
              <a:schemeClr val="accent1">
                <a:lumMod val="20000"/>
                <a:lumOff val="80000"/>
                <a:alpha val="74000"/>
              </a:schemeClr>
            </a:gs>
            <a:gs pos="84000">
              <a:schemeClr val="accent1">
                <a:lumMod val="30000"/>
                <a:lumOff val="70000"/>
                <a:alpha val="1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7025790" y="5339599"/>
            <a:ext cx="1931762" cy="124130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r="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265" y="540934"/>
            <a:ext cx="3750735" cy="3463645"/>
          </a:xfrm>
          <a:prstGeom prst="rect">
            <a:avLst/>
          </a:prstGeom>
          <a:effectLst>
            <a:reflection stA="38000" endPos="65000" dist="50800" dir="5400000" sy="-100000" algn="bl" rotWithShape="0"/>
          </a:effectLst>
        </p:spPr>
      </p:pic>
      <p:sp>
        <p:nvSpPr>
          <p:cNvPr id="6" name="Выноска со стрелкой вправо 5"/>
          <p:cNvSpPr/>
          <p:nvPr/>
        </p:nvSpPr>
        <p:spPr>
          <a:xfrm>
            <a:off x="606456" y="4152384"/>
            <a:ext cx="4245761" cy="2258248"/>
          </a:xfrm>
          <a:prstGeom prst="rightArrowCallout">
            <a:avLst>
              <a:gd name="adj1" fmla="val 33653"/>
              <a:gd name="adj2" fmla="val 33083"/>
              <a:gd name="adj3" fmla="val 33941"/>
              <a:gd name="adj4" fmla="val 7630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- электронные сервисы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(интернет-банкинг, мобильный банк, электронные платежные сервисы)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4036" y="192186"/>
            <a:ext cx="848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Электронные технологии для оплаты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товаров,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 и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услуг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Блок-схема: несколько документов 10"/>
          <p:cNvSpPr/>
          <p:nvPr/>
        </p:nvSpPr>
        <p:spPr>
          <a:xfrm>
            <a:off x="5200948" y="2016647"/>
            <a:ext cx="3934845" cy="3476397"/>
          </a:xfrm>
          <a:prstGeom prst="flowChartMultidocument">
            <a:avLst/>
          </a:prstGeom>
          <a:gradFill flip="none" rotWithShape="1">
            <a:gsLst>
              <a:gs pos="14000">
                <a:schemeClr val="accent1">
                  <a:lumMod val="5000"/>
                  <a:lumOff val="95000"/>
                </a:schemeClr>
              </a:gs>
              <a:gs pos="36000">
                <a:schemeClr val="accent6">
                  <a:lumMod val="20000"/>
                  <a:lumOff val="80000"/>
                  <a:alpha val="55000"/>
                </a:schemeClr>
              </a:gs>
              <a:gs pos="63000">
                <a:schemeClr val="accent1">
                  <a:lumMod val="75000"/>
                  <a:alpha val="43000"/>
                </a:schemeClr>
              </a:gs>
              <a:gs pos="84000">
                <a:schemeClr val="accent1">
                  <a:lumMod val="30000"/>
                  <a:lumOff val="70000"/>
                  <a:alpha val="45000"/>
                </a:schemeClr>
              </a:gs>
            </a:gsLst>
            <a:lin ang="189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Национальная платежная система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41051" y="1209718"/>
            <a:ext cx="1002734" cy="108346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3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Прямоугольник 12"/>
          <p:cNvSpPr/>
          <p:nvPr/>
        </p:nvSpPr>
        <p:spPr>
          <a:xfrm>
            <a:off x="1248686" y="1146293"/>
            <a:ext cx="1175636" cy="1083462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00" r="-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Прямоугольник 13"/>
          <p:cNvSpPr/>
          <p:nvPr/>
        </p:nvSpPr>
        <p:spPr>
          <a:xfrm>
            <a:off x="2460406" y="1142599"/>
            <a:ext cx="1044184" cy="1083462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2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Прямоугольник 15"/>
          <p:cNvSpPr/>
          <p:nvPr/>
        </p:nvSpPr>
        <p:spPr>
          <a:xfrm>
            <a:off x="9057636" y="5353468"/>
            <a:ext cx="1420036" cy="1241304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000" r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Выноска со стрелкой вправо 4"/>
          <p:cNvSpPr/>
          <p:nvPr/>
        </p:nvSpPr>
        <p:spPr>
          <a:xfrm>
            <a:off x="574036" y="2016647"/>
            <a:ext cx="4278181" cy="1977700"/>
          </a:xfrm>
          <a:prstGeom prst="rightArrowCallout">
            <a:avLst>
              <a:gd name="adj1" fmla="val 25000"/>
              <a:gd name="adj2" fmla="val 34906"/>
              <a:gd name="adj3" fmla="val 41510"/>
              <a:gd name="adj4" fmla="val 7567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-  электронные устройства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(банкомат, </a:t>
            </a:r>
            <a:r>
              <a:rPr lang="en-US" sz="2400" b="1" dirty="0" err="1" smtClean="0">
                <a:solidFill>
                  <a:schemeClr val="tx1"/>
                </a:solidFill>
              </a:rPr>
              <a:t>pos</a:t>
            </a:r>
            <a:r>
              <a:rPr lang="en-US" sz="2400" b="1" dirty="0" smtClean="0">
                <a:solidFill>
                  <a:schemeClr val="tx1"/>
                </a:solidFill>
              </a:rPr>
              <a:t>-</a:t>
            </a:r>
            <a:r>
              <a:rPr lang="ru-RU" sz="2400" b="1" dirty="0" smtClean="0">
                <a:solidFill>
                  <a:schemeClr val="tx1"/>
                </a:solidFill>
              </a:rPr>
              <a:t>терминал, платежный терминал)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29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3845" y="2007112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 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8171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l="42000" t="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451" y="247138"/>
            <a:ext cx="9035845" cy="1149043"/>
          </a:xfrm>
        </p:spPr>
        <p:txBody>
          <a:bodyPr>
            <a:normAutofit/>
          </a:bodyPr>
          <a:lstStyle/>
          <a:p>
            <a:pPr algn="ctr"/>
            <a:r>
              <a:rPr lang="ru-RU" sz="37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37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плата с помощью электронных технологий регулируется:  </a:t>
            </a:r>
            <a:endParaRPr lang="ru-RU" sz="37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640" y="1564303"/>
            <a:ext cx="9999405" cy="4963345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Федеральным законом </a:t>
            </a:r>
            <a:r>
              <a:rPr lang="ru-RU" b="1" dirty="0" smtClean="0"/>
              <a:t>РФ «О </a:t>
            </a:r>
            <a:r>
              <a:rPr lang="ru-RU" b="1" dirty="0"/>
              <a:t>национальной платежной системе</a:t>
            </a:r>
            <a:r>
              <a:rPr lang="ru-RU" b="1" dirty="0" smtClean="0"/>
              <a:t>»,</a:t>
            </a:r>
          </a:p>
          <a:p>
            <a:r>
              <a:rPr lang="ru-RU" dirty="0" smtClean="0"/>
              <a:t>Гражданским кодексом РФ (например</a:t>
            </a:r>
            <a:r>
              <a:rPr lang="ru-RU" dirty="0"/>
              <a:t>, </a:t>
            </a:r>
            <a:r>
              <a:rPr lang="ru-RU" dirty="0" smtClean="0"/>
              <a:t>глава </a:t>
            </a:r>
            <a:r>
              <a:rPr lang="ru-RU" dirty="0"/>
              <a:t>44 «Банковский вклад» и </a:t>
            </a:r>
            <a:r>
              <a:rPr lang="ru-RU" dirty="0" smtClean="0"/>
              <a:t>глава </a:t>
            </a:r>
            <a:r>
              <a:rPr lang="ru-RU" dirty="0"/>
              <a:t>45 «Банковский счет</a:t>
            </a:r>
            <a:r>
              <a:rPr lang="ru-RU" dirty="0" smtClean="0"/>
              <a:t>»), </a:t>
            </a:r>
          </a:p>
          <a:p>
            <a:r>
              <a:rPr lang="ru-RU" dirty="0"/>
              <a:t>и</a:t>
            </a:r>
            <a:r>
              <a:rPr lang="ru-RU" dirty="0" smtClean="0"/>
              <a:t>ными Федеральными законами </a:t>
            </a:r>
            <a:r>
              <a:rPr lang="ru-RU" dirty="0" smtClean="0"/>
              <a:t>РФ (например</a:t>
            </a:r>
            <a:r>
              <a:rPr lang="ru-RU" dirty="0"/>
              <a:t>, </a:t>
            </a:r>
            <a:r>
              <a:rPr lang="ru-RU" dirty="0" smtClean="0"/>
              <a:t>«О </a:t>
            </a:r>
            <a:r>
              <a:rPr lang="ru-RU" dirty="0"/>
              <a:t>деятельности по приему платежей физических лиц, осуществляемой платежными агентами</a:t>
            </a:r>
            <a:r>
              <a:rPr lang="ru-RU" dirty="0" smtClean="0"/>
              <a:t>», «О связи»),</a:t>
            </a:r>
          </a:p>
          <a:p>
            <a:r>
              <a:rPr lang="ru-RU" dirty="0" smtClean="0"/>
              <a:t>Положениями Центрального Банка РФ (например</a:t>
            </a:r>
            <a:r>
              <a:rPr lang="ru-RU" dirty="0"/>
              <a:t>, «О правилах осуществления перевода денежных средств</a:t>
            </a:r>
            <a:r>
              <a:rPr lang="ru-RU" dirty="0" smtClean="0"/>
              <a:t>»),</a:t>
            </a:r>
          </a:p>
          <a:p>
            <a:r>
              <a:rPr lang="ru-RU" dirty="0"/>
              <a:t>и</a:t>
            </a:r>
            <a:r>
              <a:rPr lang="ru-RU" dirty="0" smtClean="0"/>
              <a:t>ными </a:t>
            </a:r>
            <a:r>
              <a:rPr lang="ru-RU" dirty="0" smtClean="0"/>
              <a:t>нормативными актами </a:t>
            </a:r>
            <a:r>
              <a:rPr lang="ru-RU" dirty="0"/>
              <a:t>(например, Постановлением Правительства </a:t>
            </a:r>
            <a:r>
              <a:rPr lang="ru-RU" dirty="0" smtClean="0"/>
              <a:t>РФ «Об </a:t>
            </a:r>
            <a:r>
              <a:rPr lang="ru-RU" dirty="0"/>
              <a:t>утверждении Правил оказания </a:t>
            </a:r>
            <a:r>
              <a:rPr lang="ru-RU" dirty="0" err="1"/>
              <a:t>телематических</a:t>
            </a:r>
            <a:r>
              <a:rPr lang="ru-RU" dirty="0"/>
              <a:t> услуг </a:t>
            </a:r>
            <a:r>
              <a:rPr lang="ru-RU" dirty="0" smtClean="0"/>
              <a:t>связи</a:t>
            </a:r>
            <a:r>
              <a:rPr lang="ru-RU" dirty="0" smtClean="0"/>
              <a:t>»).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038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6" t="-1" r="14474" b="263"/>
          <a:stretch/>
        </p:blipFill>
        <p:spPr>
          <a:xfrm>
            <a:off x="372308" y="582869"/>
            <a:ext cx="4199692" cy="55486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8316" y="2415698"/>
            <a:ext cx="8759723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Оплата с помощью банкомата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4732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право 1"/>
          <p:cNvSpPr/>
          <p:nvPr/>
        </p:nvSpPr>
        <p:spPr>
          <a:xfrm>
            <a:off x="608481" y="737419"/>
            <a:ext cx="5816702" cy="2686831"/>
          </a:xfrm>
          <a:prstGeom prst="rightArrowCallout">
            <a:avLst>
              <a:gd name="adj1" fmla="val 11567"/>
              <a:gd name="adj2" fmla="val 33222"/>
              <a:gd name="adj3" fmla="val 33791"/>
              <a:gd name="adj4" fmla="val 76331"/>
            </a:avLst>
          </a:prstGeom>
          <a:solidFill>
            <a:schemeClr val="accent2">
              <a:lumMod val="40000"/>
              <a:lumOff val="60000"/>
              <a:alpha val="59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Банкомат – это </a:t>
            </a:r>
            <a:r>
              <a:rPr lang="ru-RU" sz="2400" dirty="0" smtClean="0">
                <a:solidFill>
                  <a:schemeClr val="tx1"/>
                </a:solidFill>
              </a:rPr>
              <a:t>устройство, </a:t>
            </a:r>
            <a:r>
              <a:rPr lang="ru-RU" sz="2400" dirty="0">
                <a:solidFill>
                  <a:schemeClr val="tx1"/>
                </a:solidFill>
              </a:rPr>
              <a:t>с помощью которого можно вносить или получать наличные денежные средства, а также производить безналичные платежи и </a:t>
            </a:r>
            <a:r>
              <a:rPr lang="ru-RU" sz="2400" dirty="0" smtClean="0">
                <a:solidFill>
                  <a:schemeClr val="tx1"/>
                </a:solidFill>
              </a:rPr>
              <a:t>оплату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72608" y="1177481"/>
            <a:ext cx="46005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Оплата </a:t>
            </a:r>
            <a:r>
              <a:rPr lang="ru-RU" sz="2800" dirty="0" smtClean="0"/>
              <a:t>производится путем </a:t>
            </a:r>
            <a:r>
              <a:rPr lang="ru-RU" sz="2800" dirty="0"/>
              <a:t>внесения наличных денежных средств </a:t>
            </a:r>
            <a:r>
              <a:rPr lang="ru-RU" sz="2800" dirty="0" smtClean="0"/>
              <a:t>либо при осуществлении </a:t>
            </a:r>
            <a:r>
              <a:rPr lang="ru-RU" sz="2800" dirty="0"/>
              <a:t>перевода </a:t>
            </a:r>
            <a:r>
              <a:rPr lang="ru-RU" sz="2800" dirty="0" smtClean="0"/>
              <a:t>со </a:t>
            </a:r>
            <a:r>
              <a:rPr lang="ru-RU" sz="2800" dirty="0"/>
              <a:t>счета </a:t>
            </a:r>
            <a:r>
              <a:rPr lang="ru-RU" sz="2800" dirty="0" smtClean="0"/>
              <a:t>карты. 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81" y="3298213"/>
            <a:ext cx="5123726" cy="34784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257" y="3767666"/>
            <a:ext cx="3723327" cy="246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9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2532" y="601133"/>
            <a:ext cx="9042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Для оплаты через банкомат необходимо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Волна 2"/>
          <p:cNvSpPr/>
          <p:nvPr/>
        </p:nvSpPr>
        <p:spPr>
          <a:xfrm>
            <a:off x="794227" y="1639185"/>
            <a:ext cx="5105673" cy="2211439"/>
          </a:xfrm>
          <a:prstGeom prst="wave">
            <a:avLst>
              <a:gd name="adj1" fmla="val 16057"/>
              <a:gd name="adj2" fmla="val 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solidFill>
                  <a:schemeClr val="tx1"/>
                </a:solidFill>
              </a:rPr>
              <a:t>Открыть банковский счет 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4" name="Волна 3"/>
          <p:cNvSpPr/>
          <p:nvPr/>
        </p:nvSpPr>
        <p:spPr>
          <a:xfrm>
            <a:off x="6287455" y="1844024"/>
            <a:ext cx="5368960" cy="2006600"/>
          </a:xfrm>
          <a:prstGeom prst="wave">
            <a:avLst>
              <a:gd name="adj1" fmla="val 12500"/>
              <a:gd name="adj2" fmla="val 1751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solidFill>
                  <a:schemeClr val="tx1"/>
                </a:solidFill>
              </a:rPr>
              <a:t>Получить банковскую карту 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5" name="Волна 4"/>
          <p:cNvSpPr/>
          <p:nvPr/>
        </p:nvSpPr>
        <p:spPr>
          <a:xfrm>
            <a:off x="3247238" y="4123813"/>
            <a:ext cx="5305323" cy="2183307"/>
          </a:xfrm>
          <a:prstGeom prst="wave">
            <a:avLst>
              <a:gd name="adj1" fmla="val 14752"/>
              <a:gd name="adj2" fmla="val 1909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solidFill>
                  <a:schemeClr val="tx1"/>
                </a:solidFill>
              </a:rPr>
              <a:t>Знать банковские реквизиты получателя </a:t>
            </a:r>
            <a:endParaRPr lang="ru-RU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062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со стрелкой вниз 2"/>
          <p:cNvSpPr/>
          <p:nvPr/>
        </p:nvSpPr>
        <p:spPr>
          <a:xfrm>
            <a:off x="1752601" y="285137"/>
            <a:ext cx="7993625" cy="1081548"/>
          </a:xfrm>
          <a:prstGeom prst="downArrowCallou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Возможные ошибки при использовании банкомата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3401" y="1499420"/>
            <a:ext cx="3048000" cy="1376516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Банкомат удерживает банковскую карту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96813" y="1519084"/>
            <a:ext cx="3048000" cy="1376516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Банкомат </a:t>
            </a:r>
            <a:r>
              <a:rPr lang="ru-RU" sz="2400" dirty="0" smtClean="0">
                <a:solidFill>
                  <a:schemeClr val="tx1"/>
                </a:solidFill>
              </a:rPr>
              <a:t>выдал сумму меньше, чем указана в чеке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846142" y="1519084"/>
            <a:ext cx="3342967" cy="1376516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Банкомат </a:t>
            </a:r>
            <a:r>
              <a:rPr lang="ru-RU" sz="2400" dirty="0" smtClean="0">
                <a:solidFill>
                  <a:schemeClr val="tx1"/>
                </a:solidFill>
              </a:rPr>
              <a:t>зачислил сумму меньше, чем внесена потребителем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0467" y="3310467"/>
            <a:ext cx="10751575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4738" indent="627063" algn="just"/>
            <a:r>
              <a:rPr lang="ru-RU" sz="2500" dirty="0" smtClean="0"/>
              <a:t>Необходимо незамедлительно обратиться в Банк по телефону, указанному на банкомате, и в Банк, выдавший банковскую карту, и следовать инструкциям сотрудника Банка.</a:t>
            </a:r>
          </a:p>
          <a:p>
            <a:pPr marL="1074738" indent="627063" algn="just"/>
            <a:r>
              <a:rPr lang="ru-RU" sz="2500" dirty="0" smtClean="0"/>
              <a:t>Обязательно </a:t>
            </a:r>
            <a:r>
              <a:rPr lang="ru-RU" sz="2500" dirty="0" smtClean="0"/>
              <a:t>сохраняйте </a:t>
            </a:r>
            <a:r>
              <a:rPr lang="ru-RU" sz="2500" dirty="0" smtClean="0"/>
              <a:t>чек для проверки внесенной (полученной) суммы.</a:t>
            </a:r>
          </a:p>
          <a:p>
            <a:pPr marL="1074738" indent="627063" algn="just"/>
            <a:r>
              <a:rPr lang="ru-RU" sz="2500" dirty="0" smtClean="0"/>
              <a:t>Уточните </a:t>
            </a:r>
            <a:r>
              <a:rPr lang="ru-RU" sz="2500" dirty="0" smtClean="0"/>
              <a:t>у сотрудников банка о наличии видеозаписи с камер наблюдения, установленных у банкоматов. </a:t>
            </a:r>
            <a:endParaRPr lang="ru-RU" sz="25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41" y="3564467"/>
            <a:ext cx="2013437" cy="182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44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000" y="637849"/>
            <a:ext cx="2146299" cy="2146299"/>
          </a:xfrm>
          <a:prstGeom prst="rect">
            <a:avLst/>
          </a:prstGeom>
        </p:spPr>
      </p:pic>
      <p:sp>
        <p:nvSpPr>
          <p:cNvPr id="4" name="Нашивка 3"/>
          <p:cNvSpPr/>
          <p:nvPr/>
        </p:nvSpPr>
        <p:spPr>
          <a:xfrm>
            <a:off x="948267" y="365126"/>
            <a:ext cx="10405533" cy="529609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600" y="365126"/>
            <a:ext cx="11370733" cy="52960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Основные советы по безопасному использованию банкомата</a:t>
            </a:r>
            <a:endParaRPr lang="ru-RU" sz="32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732" y="1459820"/>
            <a:ext cx="95252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271463">
              <a:tabLst>
                <a:tab pos="9959975" algn="l"/>
              </a:tabLst>
            </a:pPr>
            <a:r>
              <a:rPr lang="ru-RU" sz="3000" dirty="0" smtClean="0"/>
              <a:t>Пользуйтесь </a:t>
            </a:r>
            <a:r>
              <a:rPr lang="ru-RU" sz="3000" dirty="0" smtClean="0"/>
              <a:t>банкоматом в </a:t>
            </a:r>
            <a:r>
              <a:rPr lang="ru-RU" sz="3000" dirty="0"/>
              <a:t>безопасных </a:t>
            </a:r>
            <a:r>
              <a:rPr lang="ru-RU" sz="3000" dirty="0" smtClean="0"/>
              <a:t>местах.</a:t>
            </a:r>
          </a:p>
          <a:p>
            <a:pPr marL="177800" indent="271463">
              <a:tabLst>
                <a:tab pos="9959975" algn="l"/>
              </a:tabLst>
            </a:pPr>
            <a:r>
              <a:rPr lang="ru-RU" sz="3000" dirty="0" smtClean="0"/>
              <a:t>Набирайте </a:t>
            </a:r>
            <a:r>
              <a:rPr lang="ru-RU" sz="3000" dirty="0" smtClean="0"/>
              <a:t>ПИН-код так, </a:t>
            </a:r>
            <a:r>
              <a:rPr lang="ru-RU" sz="3000" dirty="0"/>
              <a:t>чтобы </a:t>
            </a:r>
            <a:r>
              <a:rPr lang="ru-RU" sz="3000" dirty="0" smtClean="0"/>
              <a:t>посторонние не </a:t>
            </a:r>
            <a:r>
              <a:rPr lang="ru-RU" sz="3000" dirty="0"/>
              <a:t>смогли его увидеть. </a:t>
            </a:r>
            <a:endParaRPr lang="ru-RU" sz="3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82600" y="2937148"/>
            <a:ext cx="1067038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1463" algn="just"/>
            <a:r>
              <a:rPr lang="ru-RU" sz="3000" dirty="0" smtClean="0"/>
              <a:t>В </a:t>
            </a:r>
            <a:r>
              <a:rPr lang="ru-RU" sz="3000" dirty="0"/>
              <a:t>случае, если банкомат работает </a:t>
            </a:r>
            <a:r>
              <a:rPr lang="ru-RU" sz="3000" dirty="0" smtClean="0"/>
              <a:t>некорректно, </a:t>
            </a:r>
            <a:r>
              <a:rPr lang="ru-RU" sz="3000" dirty="0" smtClean="0"/>
              <a:t>отмените </a:t>
            </a:r>
            <a:r>
              <a:rPr lang="ru-RU" sz="3000" dirty="0"/>
              <a:t>текущую операцию и дождитесь возврата банковской </a:t>
            </a:r>
            <a:r>
              <a:rPr lang="ru-RU" sz="3000" dirty="0" smtClean="0"/>
              <a:t>карты.</a:t>
            </a:r>
          </a:p>
          <a:p>
            <a:pPr indent="271463" algn="just"/>
            <a:r>
              <a:rPr lang="ru-RU" sz="3000" dirty="0" smtClean="0"/>
              <a:t>После </a:t>
            </a:r>
            <a:r>
              <a:rPr lang="ru-RU" sz="3000" dirty="0"/>
              <a:t>получения денежных средств убедитесь, что банковская карта была возвращена </a:t>
            </a:r>
            <a:r>
              <a:rPr lang="ru-RU" sz="3000" dirty="0" smtClean="0"/>
              <a:t>банкоматом.</a:t>
            </a:r>
            <a:endParaRPr lang="ru-RU" sz="3000" dirty="0" smtClean="0"/>
          </a:p>
          <a:p>
            <a:pPr indent="271463" algn="just"/>
            <a:r>
              <a:rPr lang="ru-RU" sz="3000" dirty="0" smtClean="0"/>
              <a:t>Подключите дополнительную услугу </a:t>
            </a:r>
            <a:r>
              <a:rPr lang="ru-RU" sz="3000" dirty="0" smtClean="0"/>
              <a:t>смс-информирования.</a:t>
            </a:r>
          </a:p>
          <a:p>
            <a:pPr indent="271463" algn="just"/>
            <a:r>
              <a:rPr lang="ru-RU" sz="3000" dirty="0" smtClean="0"/>
              <a:t>Сфотографируйте на телефон экран банкомата при возможных ошибках в работе банкомата. 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170269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1747</TotalTime>
  <Words>1360</Words>
  <Application>Microsoft Office PowerPoint</Application>
  <PresentationFormat>Широкоэкранный</PresentationFormat>
  <Paragraphs>131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Aharoni</vt:lpstr>
      <vt:lpstr>Arial</vt:lpstr>
      <vt:lpstr>Calibri</vt:lpstr>
      <vt:lpstr>Calibri Light</vt:lpstr>
      <vt:lpstr>Тема Office</vt:lpstr>
      <vt:lpstr>Оплата товаров, работ и услуг с использованием электронных технологий </vt:lpstr>
      <vt:lpstr>Презентация PowerPoint</vt:lpstr>
      <vt:lpstr>Презентация PowerPoint</vt:lpstr>
      <vt:lpstr>Оплата с помощью электронных технологий регулируется:  </vt:lpstr>
      <vt:lpstr>Оплата с помощью банкомата </vt:lpstr>
      <vt:lpstr>Презентация PowerPoint</vt:lpstr>
      <vt:lpstr>Презентация PowerPoint</vt:lpstr>
      <vt:lpstr>Презентация PowerPoint</vt:lpstr>
      <vt:lpstr>Основные советы по безопасному использованию банкомата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Доступ к Интернет-банкингу осуществляется 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советы при оплате электронными денежными средствами </vt:lpstr>
      <vt:lpstr>Спасибо за внимание!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Горбунова Светлана Сергеевна</dc:creator>
  <cp:lastModifiedBy>Горбунова Светлана Сергеевна</cp:lastModifiedBy>
  <cp:revision>330</cp:revision>
  <cp:lastPrinted>2018-02-12T05:20:44Z</cp:lastPrinted>
  <dcterms:created xsi:type="dcterms:W3CDTF">2018-02-08T07:30:45Z</dcterms:created>
  <dcterms:modified xsi:type="dcterms:W3CDTF">2018-02-16T10:25:04Z</dcterms:modified>
</cp:coreProperties>
</file>