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16" r:id="rId2"/>
    <p:sldId id="336" r:id="rId3"/>
    <p:sldId id="337" r:id="rId4"/>
    <p:sldId id="338" r:id="rId5"/>
    <p:sldId id="339" r:id="rId6"/>
    <p:sldId id="340" r:id="rId7"/>
    <p:sldId id="341" r:id="rId8"/>
    <p:sldId id="342" r:id="rId9"/>
    <p:sldId id="343" r:id="rId10"/>
    <p:sldId id="344" r:id="rId11"/>
    <p:sldId id="34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103" autoAdjust="0"/>
    <p:restoredTop sz="96433" autoAdjust="0"/>
  </p:normalViewPr>
  <p:slideViewPr>
    <p:cSldViewPr>
      <p:cViewPr>
        <p:scale>
          <a:sx n="100" d="100"/>
          <a:sy n="100" d="100"/>
        </p:scale>
        <p:origin x="1422" y="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379DE-A664-4CA1-90B4-43258B1F10A5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6ACE7-9E48-40C2-9817-3B8D3A87E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751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6ACE7-9E48-40C2-9817-3B8D3A87E86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119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45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B8156-5601-4DE1-A4D3-EA7D0E1809B8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367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45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B8156-5601-4DE1-A4D3-EA7D0E1809B8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950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45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B8156-5601-4DE1-A4D3-EA7D0E1809B8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164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45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B8156-5601-4DE1-A4D3-EA7D0E1809B8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770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45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B8156-5601-4DE1-A4D3-EA7D0E1809B8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504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45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B8156-5601-4DE1-A4D3-EA7D0E1809B8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701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45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B8156-5601-4DE1-A4D3-EA7D0E1809B8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963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45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B8156-5601-4DE1-A4D3-EA7D0E1809B8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470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45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B8156-5601-4DE1-A4D3-EA7D0E1809B8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587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45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B8156-5601-4DE1-A4D3-EA7D0E1809B8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670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54D1-31D5-41F4-A3CB-EED2C0FBFAA6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897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54D1-31D5-41F4-A3CB-EED2C0FBFAA6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276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54D1-31D5-41F4-A3CB-EED2C0FBFAA6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5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54D1-31D5-41F4-A3CB-EED2C0FBFAA6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949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54D1-31D5-41F4-A3CB-EED2C0FBFAA6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631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54D1-31D5-41F4-A3CB-EED2C0FBFAA6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634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54D1-31D5-41F4-A3CB-EED2C0FBFAA6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764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54D1-31D5-41F4-A3CB-EED2C0FBFAA6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671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54D1-31D5-41F4-A3CB-EED2C0FBFAA6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697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54D1-31D5-41F4-A3CB-EED2C0FBFAA6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346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54D1-31D5-41F4-A3CB-EED2C0FBFAA6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752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D54D1-31D5-41F4-A3CB-EED2C0FBFAA6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272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11907"/>
          <a:stretch/>
        </p:blipFill>
        <p:spPr>
          <a:xfrm>
            <a:off x="-1" y="692695"/>
            <a:ext cx="12204603" cy="6154675"/>
          </a:xfrm>
          <a:prstGeom prst="rect">
            <a:avLst/>
          </a:prstGeom>
        </p:spPr>
      </p:pic>
      <p:sp>
        <p:nvSpPr>
          <p:cNvPr id="7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СИЛЬНОМУ МОРОЗУ</a:t>
            </a: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06-10.12.2023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2" name="Группа 111"/>
          <p:cNvGrpSpPr/>
          <p:nvPr/>
        </p:nvGrpSpPr>
        <p:grpSpPr>
          <a:xfrm>
            <a:off x="9601758" y="710787"/>
            <a:ext cx="2974026" cy="3726325"/>
            <a:chOff x="7765301" y="4457439"/>
            <a:chExt cx="2974026" cy="3743622"/>
          </a:xfrm>
        </p:grpSpPr>
        <p:grpSp>
          <p:nvGrpSpPr>
            <p:cNvPr id="113" name="Группа 112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115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116" name="Группа 115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121" name="Группа 120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134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5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975547" y="5671087"/>
                    <a:ext cx="1841370" cy="36339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6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13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40" name="TextBox 10"/>
                  <p:cNvSpPr txBox="1"/>
                  <p:nvPr/>
                </p:nvSpPr>
                <p:spPr>
                  <a:xfrm>
                    <a:off x="6785475" y="6585394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1" name="Полилиния 140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42" name="Прямоугольник 141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14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81232" y="6558997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144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5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</p:grpSp>
            <p:sp>
              <p:nvSpPr>
                <p:cNvPr id="122" name="Скругленный прямоугольник 121"/>
                <p:cNvSpPr/>
                <p:nvPr/>
              </p:nvSpPr>
              <p:spPr>
                <a:xfrm>
                  <a:off x="9463075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123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9519757" y="5966534"/>
                  <a:ext cx="2465414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124" name="Прямоугольник 123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125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45708" y="5648363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117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118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119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0" name="Text Box 97"/>
              <p:cNvSpPr txBox="1">
                <a:spLocks noChangeArrowheads="1"/>
              </p:cNvSpPr>
              <p:nvPr/>
            </p:nvSpPr>
            <p:spPr bwMode="auto">
              <a:xfrm>
                <a:off x="7360885" y="5636800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114" name="Рисунок 1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</p:grpSp>
      <p:sp>
        <p:nvSpPr>
          <p:cNvPr id="85" name="Text Box 97"/>
          <p:cNvSpPr txBox="1">
            <a:spLocks noChangeArrowheads="1"/>
          </p:cNvSpPr>
          <p:nvPr/>
        </p:nvSpPr>
        <p:spPr bwMode="auto">
          <a:xfrm>
            <a:off x="9829981" y="1064290"/>
            <a:ext cx="2439250" cy="28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температура воздуха, градусы (С)</a:t>
            </a:r>
            <a:endParaRPr lang="ru-RU" altLang="ru-RU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8" name="Рисунок 8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6092" y="935137"/>
            <a:ext cx="2324516" cy="168273"/>
          </a:xfrm>
          <a:prstGeom prst="rect">
            <a:avLst/>
          </a:prstGeom>
        </p:spPr>
      </p:pic>
      <p:sp>
        <p:nvSpPr>
          <p:cNvPr id="170" name="Rectangle 152"/>
          <p:cNvSpPr>
            <a:spLocks noChangeArrowheads="1"/>
          </p:cNvSpPr>
          <p:nvPr/>
        </p:nvSpPr>
        <p:spPr bwMode="auto">
          <a:xfrm>
            <a:off x="10454066" y="6309320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  <a:endParaRPr lang="ru-RU" altLang="ru-RU" sz="7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05.12.2023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Бахметова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Т.В.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346-1279</a:t>
            </a: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1" name="Группа 170"/>
          <p:cNvGrpSpPr/>
          <p:nvPr/>
        </p:nvGrpSpPr>
        <p:grpSpPr>
          <a:xfrm>
            <a:off x="1489098" y="4693373"/>
            <a:ext cx="1790226" cy="779433"/>
            <a:chOff x="-1140157" y="7474624"/>
            <a:chExt cx="1790226" cy="779433"/>
          </a:xfrm>
        </p:grpSpPr>
        <p:sp>
          <p:nvSpPr>
            <p:cNvPr id="172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lvl="0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000" kern="0" dirty="0" err="1">
                  <a:solidFill>
                    <a:srgbClr val="000000"/>
                  </a:solidFill>
                </a:rPr>
                <a:t>Новолялинский</a:t>
              </a:r>
              <a:r>
                <a:rPr lang="ru-RU" sz="1000" kern="0" dirty="0">
                  <a:solidFill>
                    <a:srgbClr val="000000"/>
                  </a:solidFill>
                </a:rPr>
                <a:t> ГО</a:t>
              </a:r>
            </a:p>
          </p:txBody>
        </p:sp>
        <p:sp>
          <p:nvSpPr>
            <p:cNvPr id="173" name="Прямоугольник 172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b="1" kern="0" dirty="0" smtClean="0">
                  <a:latin typeface="Times New Roman" pitchFamily="18" charset="0"/>
                  <a:cs typeface="Times New Roman" pitchFamily="18" charset="0"/>
                </a:rPr>
                <a:t>119/430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" name="Прямоугольник 173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5025/20480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5" name="Скругленный прямоугольник 174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176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7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8" name="Группа 177"/>
          <p:cNvGrpSpPr/>
          <p:nvPr/>
        </p:nvGrpSpPr>
        <p:grpSpPr>
          <a:xfrm>
            <a:off x="619030" y="2058669"/>
            <a:ext cx="1790226" cy="779433"/>
            <a:chOff x="-1140157" y="7474624"/>
            <a:chExt cx="1790226" cy="779433"/>
          </a:xfrm>
        </p:grpSpPr>
        <p:sp>
          <p:nvSpPr>
            <p:cNvPr id="179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lvl="0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000" kern="0" dirty="0" err="1">
                  <a:solidFill>
                    <a:srgbClr val="000000"/>
                  </a:solidFill>
                </a:rPr>
                <a:t>Серовский</a:t>
              </a:r>
              <a:r>
                <a:rPr lang="ru-RU" sz="1000" kern="0" dirty="0">
                  <a:solidFill>
                    <a:srgbClr val="000000"/>
                  </a:solidFill>
                </a:rPr>
                <a:t> ГО</a:t>
              </a:r>
            </a:p>
          </p:txBody>
        </p:sp>
        <p:sp>
          <p:nvSpPr>
            <p:cNvPr id="180" name="Прямоугольник 179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b="1" kern="0" dirty="0" smtClean="0">
                  <a:latin typeface="Times New Roman" pitchFamily="18" charset="0"/>
                  <a:cs typeface="Times New Roman" pitchFamily="18" charset="0"/>
                </a:rPr>
                <a:t>3959/260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1" name="Прямоугольник 180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/>
            <a:p>
              <a:pPr lvl="0"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kern="0" dirty="0">
                  <a:latin typeface="Times New Roman" pitchFamily="18" charset="0"/>
                  <a:cs typeface="Times New Roman" pitchFamily="18" charset="0"/>
                </a:rPr>
                <a:t>1231/101589</a:t>
              </a:r>
            </a:p>
          </p:txBody>
        </p:sp>
        <p:sp>
          <p:nvSpPr>
            <p:cNvPr id="182" name="Скругленный прямоугольник 181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183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0,6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2150105" y="2322461"/>
            <a:ext cx="1790226" cy="779433"/>
            <a:chOff x="-1140157" y="7474624"/>
            <a:chExt cx="1790226" cy="779433"/>
          </a:xfrm>
        </p:grpSpPr>
        <p:sp>
          <p:nvSpPr>
            <p:cNvPr id="75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ГО Карпинск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b="1" kern="0" noProof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390</a:t>
              </a:r>
              <a:r>
                <a:rPr kumimoji="0" lang="ru-RU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/59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3734/28435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" name="Скругленный прямоугольник 77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80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0,8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</p:grpSp>
      <p:grpSp>
        <p:nvGrpSpPr>
          <p:cNvPr id="82" name="Группа 81"/>
          <p:cNvGrpSpPr/>
          <p:nvPr/>
        </p:nvGrpSpPr>
        <p:grpSpPr>
          <a:xfrm>
            <a:off x="5084885" y="790764"/>
            <a:ext cx="1790226" cy="779433"/>
            <a:chOff x="-1140157" y="7474624"/>
            <a:chExt cx="1790226" cy="779433"/>
          </a:xfrm>
        </p:grpSpPr>
        <p:sp>
          <p:nvSpPr>
            <p:cNvPr id="83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ГО Пелым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b="1" kern="0" noProof="0" dirty="0" smtClean="0">
                  <a:latin typeface="Times New Roman" pitchFamily="18" charset="0"/>
                  <a:cs typeface="Times New Roman" pitchFamily="18" charset="0"/>
                </a:rPr>
                <a:t>66,3/10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495/3706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Скругленный прямоугольник 86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89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0,1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0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1" name="Группа 90"/>
          <p:cNvGrpSpPr/>
          <p:nvPr/>
        </p:nvGrpSpPr>
        <p:grpSpPr>
          <a:xfrm>
            <a:off x="2166825" y="1639797"/>
            <a:ext cx="1790226" cy="779433"/>
            <a:chOff x="-1140157" y="7474624"/>
            <a:chExt cx="1790226" cy="779433"/>
          </a:xfrm>
        </p:grpSpPr>
        <p:sp>
          <p:nvSpPr>
            <p:cNvPr id="92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Североуральский</a:t>
              </a:r>
              <a:r>
                <a:rPr kumimoji="0" lang="ru-RU" sz="1000" b="1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ГО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b="1" kern="0" noProof="0" dirty="0" smtClean="0">
                  <a:latin typeface="Times New Roman" pitchFamily="18" charset="0"/>
                  <a:cs typeface="Times New Roman" pitchFamily="18" charset="0"/>
                </a:rPr>
                <a:t>626/117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3970/38499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" name="Скругленный прямоугольник 94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96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0,7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7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8" name="Группа 97"/>
          <p:cNvGrpSpPr/>
          <p:nvPr/>
        </p:nvGrpSpPr>
        <p:grpSpPr>
          <a:xfrm>
            <a:off x="2172363" y="842936"/>
            <a:ext cx="1790226" cy="779433"/>
            <a:chOff x="-1140157" y="7474624"/>
            <a:chExt cx="1790226" cy="779433"/>
          </a:xfrm>
        </p:grpSpPr>
        <p:sp>
          <p:nvSpPr>
            <p:cNvPr id="99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Ивдельский ГО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b="1" kern="0" noProof="0" dirty="0" smtClean="0">
                  <a:latin typeface="Times New Roman" pitchFamily="18" charset="0"/>
                  <a:cs typeface="Times New Roman" pitchFamily="18" charset="0"/>
                </a:rPr>
                <a:t>158,358/59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1" name="Прямоугольник 100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4339/20365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" name="Скругленный прямоугольник 101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103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0,3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5" name="Группа 104"/>
          <p:cNvGrpSpPr/>
          <p:nvPr/>
        </p:nvGrpSpPr>
        <p:grpSpPr>
          <a:xfrm>
            <a:off x="2079221" y="3168306"/>
            <a:ext cx="1790226" cy="779433"/>
            <a:chOff x="-1140157" y="7474624"/>
            <a:chExt cx="1790226" cy="779433"/>
          </a:xfrm>
        </p:grpSpPr>
        <p:sp>
          <p:nvSpPr>
            <p:cNvPr id="106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Волчанский</a:t>
              </a:r>
              <a:r>
                <a:rPr kumimoji="0" lang="ru-RU" sz="1000" b="1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ГО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Прямоугольник 106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b="1" kern="0" noProof="0" dirty="0" smtClean="0">
                  <a:latin typeface="Times New Roman" pitchFamily="18" charset="0"/>
                  <a:cs typeface="Times New Roman" pitchFamily="18" charset="0"/>
                </a:rPr>
                <a:t>137/41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8" name="Прямоугольник 107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1286/8696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9" name="Скругленный прямоугольник 108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110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0,7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1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6" name="Группа 125"/>
          <p:cNvGrpSpPr/>
          <p:nvPr/>
        </p:nvGrpSpPr>
        <p:grpSpPr>
          <a:xfrm>
            <a:off x="1715181" y="3937651"/>
            <a:ext cx="1790226" cy="779433"/>
            <a:chOff x="-1140157" y="7474624"/>
            <a:chExt cx="1790226" cy="779433"/>
          </a:xfrm>
        </p:grpSpPr>
        <p:sp>
          <p:nvSpPr>
            <p:cNvPr id="127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ГО Краснотурьинск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" name="Прямоугольник 127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b="1" kern="0" dirty="0" smtClean="0">
                  <a:latin typeface="Times New Roman" pitchFamily="18" charset="0"/>
                  <a:cs typeface="Times New Roman" pitchFamily="18" charset="0"/>
                </a:rPr>
                <a:t>317/174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9" name="Прямоугольник 128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4585/60685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0" name="Скругленный прямоугольник 129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131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0,7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2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3" name="Группа 132"/>
          <p:cNvGrpSpPr/>
          <p:nvPr/>
        </p:nvGrpSpPr>
        <p:grpSpPr>
          <a:xfrm>
            <a:off x="5770004" y="2096354"/>
            <a:ext cx="1790226" cy="779433"/>
            <a:chOff x="-1140157" y="7474624"/>
            <a:chExt cx="1790226" cy="779433"/>
          </a:xfrm>
        </p:grpSpPr>
        <p:sp>
          <p:nvSpPr>
            <p:cNvPr id="138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Гаринский</a:t>
              </a:r>
              <a:r>
                <a:rPr kumimoji="0" lang="ru-RU" sz="1000" b="1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ГО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" name="Прямоугольник 138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b="1" kern="0" noProof="0" dirty="0" smtClean="0">
                  <a:latin typeface="Times New Roman" pitchFamily="18" charset="0"/>
                  <a:cs typeface="Times New Roman" pitchFamily="18" charset="0"/>
                </a:rPr>
                <a:t>261/55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6" name="Прямоугольник 145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1971/3716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7" name="Скругленный прямоугольник 146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148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9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0" name="Группа 149"/>
          <p:cNvGrpSpPr/>
          <p:nvPr/>
        </p:nvGrpSpPr>
        <p:grpSpPr>
          <a:xfrm>
            <a:off x="416351" y="2826598"/>
            <a:ext cx="1790226" cy="779433"/>
            <a:chOff x="-1140157" y="7474624"/>
            <a:chExt cx="1790226" cy="779433"/>
          </a:xfrm>
        </p:grpSpPr>
        <p:sp>
          <p:nvSpPr>
            <p:cNvPr id="151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Сосьвинский</a:t>
              </a:r>
              <a:r>
                <a:rPr kumimoji="0" lang="ru-RU" sz="1000" b="1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ГО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" name="Прямоугольник 151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b="1" kern="0" noProof="0" dirty="0" smtClean="0">
                  <a:latin typeface="Times New Roman" pitchFamily="18" charset="0"/>
                  <a:cs typeface="Times New Roman" pitchFamily="18" charset="0"/>
                </a:rPr>
                <a:t>329,48/75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" name="Прямоугольник 152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4314/13545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4" name="Скругленный прямоугольник 153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155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6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32951" y="937892"/>
            <a:ext cx="2548630" cy="16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14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11270"/>
          <a:stretch/>
        </p:blipFill>
        <p:spPr>
          <a:xfrm>
            <a:off x="-7937" y="692695"/>
            <a:ext cx="12199937" cy="6161707"/>
          </a:xfrm>
          <a:prstGeom prst="rect">
            <a:avLst/>
          </a:prstGeom>
        </p:spPr>
      </p:pic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СИЛЬНОМУ МОРОЗУ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ИВДЕЛЬСКОГО ГО СВЕРДЛОВСКОЙ ОБЛАСТИ</a:t>
            </a: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06-10.12.2023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42" name="Rectangle 152"/>
          <p:cNvSpPr>
            <a:spLocks noChangeArrowheads="1"/>
          </p:cNvSpPr>
          <p:nvPr/>
        </p:nvSpPr>
        <p:spPr bwMode="auto">
          <a:xfrm>
            <a:off x="10454066" y="6309320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  <a:endParaRPr lang="ru-RU" altLang="ru-RU" sz="7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05.12.2023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Бахметова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Т.В.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346-1279</a:t>
            </a: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3896146" y="1799488"/>
            <a:ext cx="1790226" cy="779433"/>
            <a:chOff x="-1140157" y="7474624"/>
            <a:chExt cx="1790226" cy="779433"/>
          </a:xfrm>
        </p:grpSpPr>
        <p:sp>
          <p:nvSpPr>
            <p:cNvPr id="43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Ивдельский ГО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b="1" kern="0" noProof="0" dirty="0" smtClean="0">
                  <a:latin typeface="Times New Roman" pitchFamily="18" charset="0"/>
                  <a:cs typeface="Times New Roman" pitchFamily="18" charset="0"/>
                </a:rPr>
                <a:t>158,358/59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4339/20365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Скругленный прямоугольник 48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54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0,3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8638446" y="952677"/>
            <a:ext cx="4074893" cy="5356643"/>
            <a:chOff x="9619878" y="2208403"/>
            <a:chExt cx="2952694" cy="3743622"/>
          </a:xfrm>
        </p:grpSpPr>
        <p:grpSp>
          <p:nvGrpSpPr>
            <p:cNvPr id="50" name="Группа 49"/>
            <p:cNvGrpSpPr/>
            <p:nvPr/>
          </p:nvGrpSpPr>
          <p:grpSpPr>
            <a:xfrm>
              <a:off x="9619878" y="2208403"/>
              <a:ext cx="2952694" cy="3743622"/>
              <a:chOff x="7765300" y="4457439"/>
              <a:chExt cx="2952694" cy="3743622"/>
            </a:xfrm>
          </p:grpSpPr>
          <p:grpSp>
            <p:nvGrpSpPr>
              <p:cNvPr id="52" name="Группа 51"/>
              <p:cNvGrpSpPr/>
              <p:nvPr/>
            </p:nvGrpSpPr>
            <p:grpSpPr>
              <a:xfrm>
                <a:off x="7765300" y="4457439"/>
                <a:ext cx="2952694" cy="3743622"/>
                <a:chOff x="6897577" y="4082211"/>
                <a:chExt cx="2625768" cy="2764039"/>
              </a:xfrm>
            </p:grpSpPr>
            <p:sp>
              <p:nvSpPr>
                <p:cNvPr id="56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066917" y="6209278"/>
                  <a:ext cx="1460939" cy="1522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82" tIns="63992" rIns="127982" bIns="63992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altLang="ru-RU" sz="500" b="0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7" name="Группа 56"/>
                <p:cNvGrpSpPr/>
                <p:nvPr/>
              </p:nvGrpSpPr>
              <p:grpSpPr>
                <a:xfrm>
                  <a:off x="6897577" y="4082211"/>
                  <a:ext cx="2625768" cy="2764039"/>
                  <a:chOff x="9401429" y="1559479"/>
                  <a:chExt cx="3004693" cy="5253681"/>
                </a:xfrm>
              </p:grpSpPr>
              <p:grpSp>
                <p:nvGrpSpPr>
                  <p:cNvPr id="63" name="Группа 62"/>
                  <p:cNvGrpSpPr/>
                  <p:nvPr/>
                </p:nvGrpSpPr>
                <p:grpSpPr>
                  <a:xfrm>
                    <a:off x="9401429" y="1559479"/>
                    <a:ext cx="3004693" cy="5253681"/>
                    <a:chOff x="6759623" y="3727167"/>
                    <a:chExt cx="2447088" cy="3113013"/>
                  </a:xfrm>
                </p:grpSpPr>
                <p:sp>
                  <p:nvSpPr>
                    <p:cNvPr id="68" name="Rectangle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59623" y="3767481"/>
                      <a:ext cx="2134158" cy="307269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defTabSz="912321">
                        <a:defRPr/>
                      </a:pPr>
                      <a:endParaRPr lang="ru-RU" altLang="ru-RU" sz="8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69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835969" y="5818315"/>
                      <a:ext cx="2047933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прогноз нарушения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ЛЭП </a:t>
                      </a:r>
                      <a:r>
                        <a:rPr lang="ru-RU" altLang="ru-RU" sz="1000" b="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(УГМС)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0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74325" y="3727167"/>
                      <a:ext cx="1606383" cy="2418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Условные обозначения</a:t>
                      </a:r>
                    </a:p>
                  </p:txBody>
                </p:sp>
                <p:sp>
                  <p:nvSpPr>
                    <p:cNvPr id="71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187581" y="6232909"/>
                      <a:ext cx="1609849" cy="20984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endParaRPr lang="ru-RU" altLang="ru-RU" sz="800" b="0" dirty="0">
                        <a:solidFill>
                          <a:srgbClr val="000000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2" name="TextBox 10"/>
                    <p:cNvSpPr txBox="1"/>
                    <p:nvPr/>
                  </p:nvSpPr>
                  <p:spPr>
                    <a:xfrm>
                      <a:off x="6785475" y="6585394"/>
                      <a:ext cx="591514" cy="20474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effectLst>
                      <a:softEdge rad="63500"/>
                    </a:effectLst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 defTabSz="912321">
                        <a:defRPr/>
                      </a:pPr>
                      <a:r>
                        <a:rPr lang="ru-RU" sz="1000" dirty="0" smtClean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Город</a:t>
                      </a:r>
                      <a:endParaRPr lang="ru-RU" sz="1000" dirty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3" name="Полилиния 72"/>
                    <p:cNvSpPr/>
                    <p:nvPr/>
                  </p:nvSpPr>
                  <p:spPr>
                    <a:xfrm>
                      <a:off x="6953337" y="5850709"/>
                      <a:ext cx="222216" cy="165051"/>
                    </a:xfrm>
                    <a:custGeom>
                      <a:avLst/>
                      <a:gdLst>
                        <a:gd name="connsiteX0" fmla="*/ 42863 w 324905"/>
                        <a:gd name="connsiteY0" fmla="*/ 28575 h 204788"/>
                        <a:gd name="connsiteX1" fmla="*/ 47625 w 324905"/>
                        <a:gd name="connsiteY1" fmla="*/ 4763 h 204788"/>
                        <a:gd name="connsiteX2" fmla="*/ 61913 w 324905"/>
                        <a:gd name="connsiteY2" fmla="*/ 0 h 204788"/>
                        <a:gd name="connsiteX3" fmla="*/ 95250 w 324905"/>
                        <a:gd name="connsiteY3" fmla="*/ 4763 h 204788"/>
                        <a:gd name="connsiteX4" fmla="*/ 200025 w 324905"/>
                        <a:gd name="connsiteY4" fmla="*/ 9525 h 204788"/>
                        <a:gd name="connsiteX5" fmla="*/ 252413 w 324905"/>
                        <a:gd name="connsiteY5" fmla="*/ 14288 h 204788"/>
                        <a:gd name="connsiteX6" fmla="*/ 280988 w 324905"/>
                        <a:gd name="connsiteY6" fmla="*/ 23813 h 204788"/>
                        <a:gd name="connsiteX7" fmla="*/ 285750 w 324905"/>
                        <a:gd name="connsiteY7" fmla="*/ 52388 h 204788"/>
                        <a:gd name="connsiteX8" fmla="*/ 300038 w 324905"/>
                        <a:gd name="connsiteY8" fmla="*/ 57150 h 204788"/>
                        <a:gd name="connsiteX9" fmla="*/ 314325 w 324905"/>
                        <a:gd name="connsiteY9" fmla="*/ 66675 h 204788"/>
                        <a:gd name="connsiteX10" fmla="*/ 323850 w 324905"/>
                        <a:gd name="connsiteY10" fmla="*/ 80963 h 204788"/>
                        <a:gd name="connsiteX11" fmla="*/ 319088 w 324905"/>
                        <a:gd name="connsiteY11" fmla="*/ 180975 h 204788"/>
                        <a:gd name="connsiteX12" fmla="*/ 300038 w 324905"/>
                        <a:gd name="connsiteY12" fmla="*/ 185738 h 204788"/>
                        <a:gd name="connsiteX13" fmla="*/ 228600 w 324905"/>
                        <a:gd name="connsiteY13" fmla="*/ 190500 h 204788"/>
                        <a:gd name="connsiteX14" fmla="*/ 209550 w 324905"/>
                        <a:gd name="connsiteY14" fmla="*/ 195263 h 204788"/>
                        <a:gd name="connsiteX15" fmla="*/ 185738 w 324905"/>
                        <a:gd name="connsiteY15" fmla="*/ 200025 h 204788"/>
                        <a:gd name="connsiteX16" fmla="*/ 171450 w 324905"/>
                        <a:gd name="connsiteY16" fmla="*/ 204788 h 204788"/>
                        <a:gd name="connsiteX17" fmla="*/ 152400 w 324905"/>
                        <a:gd name="connsiteY17" fmla="*/ 190500 h 204788"/>
                        <a:gd name="connsiteX18" fmla="*/ 138113 w 324905"/>
                        <a:gd name="connsiteY18" fmla="*/ 180975 h 204788"/>
                        <a:gd name="connsiteX19" fmla="*/ 123825 w 324905"/>
                        <a:gd name="connsiteY19" fmla="*/ 166688 h 204788"/>
                        <a:gd name="connsiteX20" fmla="*/ 95250 w 324905"/>
                        <a:gd name="connsiteY20" fmla="*/ 152400 h 204788"/>
                        <a:gd name="connsiteX21" fmla="*/ 42863 w 324905"/>
                        <a:gd name="connsiteY21" fmla="*/ 147638 h 204788"/>
                        <a:gd name="connsiteX22" fmla="*/ 14288 w 324905"/>
                        <a:gd name="connsiteY22" fmla="*/ 133350 h 204788"/>
                        <a:gd name="connsiteX23" fmla="*/ 4763 w 324905"/>
                        <a:gd name="connsiteY23" fmla="*/ 119063 h 204788"/>
                        <a:gd name="connsiteX24" fmla="*/ 0 w 324905"/>
                        <a:gd name="connsiteY24" fmla="*/ 104775 h 204788"/>
                        <a:gd name="connsiteX25" fmla="*/ 19050 w 324905"/>
                        <a:gd name="connsiteY25" fmla="*/ 42863 h 204788"/>
                        <a:gd name="connsiteX26" fmla="*/ 42863 w 324905"/>
                        <a:gd name="connsiteY26" fmla="*/ 28575 h 2047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324905" h="204788">
                          <a:moveTo>
                            <a:pt x="42863" y="28575"/>
                          </a:moveTo>
                          <a:cubicBezTo>
                            <a:pt x="44450" y="20638"/>
                            <a:pt x="43135" y="11498"/>
                            <a:pt x="47625" y="4763"/>
                          </a:cubicBezTo>
                          <a:cubicBezTo>
                            <a:pt x="50410" y="586"/>
                            <a:pt x="56893" y="0"/>
                            <a:pt x="61913" y="0"/>
                          </a:cubicBezTo>
                          <a:cubicBezTo>
                            <a:pt x="73138" y="0"/>
                            <a:pt x="84138" y="3175"/>
                            <a:pt x="95250" y="4763"/>
                          </a:cubicBezTo>
                          <a:cubicBezTo>
                            <a:pt x="147969" y="22336"/>
                            <a:pt x="113804" y="14914"/>
                            <a:pt x="200025" y="9525"/>
                          </a:cubicBezTo>
                          <a:cubicBezTo>
                            <a:pt x="217488" y="11113"/>
                            <a:pt x="235145" y="11241"/>
                            <a:pt x="252413" y="14288"/>
                          </a:cubicBezTo>
                          <a:cubicBezTo>
                            <a:pt x="262300" y="16033"/>
                            <a:pt x="280988" y="23813"/>
                            <a:pt x="280988" y="23813"/>
                          </a:cubicBezTo>
                          <a:cubicBezTo>
                            <a:pt x="282575" y="33338"/>
                            <a:pt x="280959" y="44004"/>
                            <a:pt x="285750" y="52388"/>
                          </a:cubicBezTo>
                          <a:cubicBezTo>
                            <a:pt x="288241" y="56747"/>
                            <a:pt x="295548" y="54905"/>
                            <a:pt x="300038" y="57150"/>
                          </a:cubicBezTo>
                          <a:cubicBezTo>
                            <a:pt x="305157" y="59710"/>
                            <a:pt x="309563" y="63500"/>
                            <a:pt x="314325" y="66675"/>
                          </a:cubicBezTo>
                          <a:cubicBezTo>
                            <a:pt x="317500" y="71438"/>
                            <a:pt x="323612" y="75244"/>
                            <a:pt x="323850" y="80963"/>
                          </a:cubicBezTo>
                          <a:cubicBezTo>
                            <a:pt x="325240" y="114309"/>
                            <a:pt x="326484" y="148430"/>
                            <a:pt x="319088" y="180975"/>
                          </a:cubicBezTo>
                          <a:cubicBezTo>
                            <a:pt x="317637" y="187358"/>
                            <a:pt x="306548" y="185053"/>
                            <a:pt x="300038" y="185738"/>
                          </a:cubicBezTo>
                          <a:cubicBezTo>
                            <a:pt x="276304" y="188236"/>
                            <a:pt x="252413" y="188913"/>
                            <a:pt x="228600" y="190500"/>
                          </a:cubicBezTo>
                          <a:cubicBezTo>
                            <a:pt x="222250" y="192088"/>
                            <a:pt x="215940" y="193843"/>
                            <a:pt x="209550" y="195263"/>
                          </a:cubicBezTo>
                          <a:cubicBezTo>
                            <a:pt x="201648" y="197019"/>
                            <a:pt x="193591" y="198062"/>
                            <a:pt x="185738" y="200025"/>
                          </a:cubicBezTo>
                          <a:cubicBezTo>
                            <a:pt x="180868" y="201243"/>
                            <a:pt x="176213" y="203200"/>
                            <a:pt x="171450" y="204788"/>
                          </a:cubicBezTo>
                          <a:cubicBezTo>
                            <a:pt x="165100" y="200025"/>
                            <a:pt x="158859" y="195114"/>
                            <a:pt x="152400" y="190500"/>
                          </a:cubicBezTo>
                          <a:cubicBezTo>
                            <a:pt x="147743" y="187173"/>
                            <a:pt x="142510" y="184639"/>
                            <a:pt x="138113" y="180975"/>
                          </a:cubicBezTo>
                          <a:cubicBezTo>
                            <a:pt x="132939" y="176663"/>
                            <a:pt x="128999" y="171000"/>
                            <a:pt x="123825" y="166688"/>
                          </a:cubicBezTo>
                          <a:cubicBezTo>
                            <a:pt x="116019" y="160183"/>
                            <a:pt x="105619" y="153881"/>
                            <a:pt x="95250" y="152400"/>
                          </a:cubicBezTo>
                          <a:cubicBezTo>
                            <a:pt x="77892" y="149920"/>
                            <a:pt x="60325" y="149225"/>
                            <a:pt x="42863" y="147638"/>
                          </a:cubicBezTo>
                          <a:cubicBezTo>
                            <a:pt x="31242" y="143764"/>
                            <a:pt x="23520" y="142582"/>
                            <a:pt x="14288" y="133350"/>
                          </a:cubicBezTo>
                          <a:cubicBezTo>
                            <a:pt x="10241" y="129303"/>
                            <a:pt x="7323" y="124182"/>
                            <a:pt x="4763" y="119063"/>
                          </a:cubicBezTo>
                          <a:cubicBezTo>
                            <a:pt x="2518" y="114573"/>
                            <a:pt x="1588" y="109538"/>
                            <a:pt x="0" y="104775"/>
                          </a:cubicBezTo>
                          <a:cubicBezTo>
                            <a:pt x="5433" y="50448"/>
                            <a:pt x="-6518" y="68431"/>
                            <a:pt x="19050" y="42863"/>
                          </a:cubicBezTo>
                          <a:lnTo>
                            <a:pt x="42863" y="28575"/>
                          </a:lnTo>
                          <a:close/>
                        </a:path>
                      </a:pathLst>
                    </a:custGeom>
                    <a:solidFill>
                      <a:srgbClr val="FF0000">
                        <a:alpha val="40000"/>
                      </a:srgbClr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endParaRPr lang="ru-RU" sz="800" dirty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74" name="Прямоугольник 73"/>
                    <p:cNvSpPr/>
                    <p:nvPr/>
                  </p:nvSpPr>
                  <p:spPr>
                    <a:xfrm>
                      <a:off x="6789967" y="6011515"/>
                      <a:ext cx="527227" cy="138165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r>
                        <a:rPr lang="ru-RU" sz="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321/20</a:t>
                      </a:r>
                    </a:p>
                  </p:txBody>
                </p:sp>
                <p:sp>
                  <p:nvSpPr>
                    <p:cNvPr id="75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81232" y="6558997"/>
                      <a:ext cx="1831079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муниципальное образование</a:t>
                      </a:r>
                    </a:p>
                  </p:txBody>
                </p:sp>
                <p:sp>
                  <p:nvSpPr>
                    <p:cNvPr id="76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310218" y="4418277"/>
                      <a:ext cx="1896493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линии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электропередач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7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66267" y="5973077"/>
                      <a:ext cx="1898652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протяженность ЛЭП/ТП (шт.)</a:t>
                      </a:r>
                    </a:p>
                  </p:txBody>
                </p:sp>
                <p:sp>
                  <p:nvSpPr>
                    <p:cNvPr id="78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870955" y="4022487"/>
                      <a:ext cx="2143539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температура воздуха, градусы (С)</a:t>
                      </a:r>
                      <a:endPara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64" name="Скругленный прямоугольник 63"/>
                  <p:cNvSpPr/>
                  <p:nvPr/>
                </p:nvSpPr>
                <p:spPr>
                  <a:xfrm>
                    <a:off x="9463075" y="6127238"/>
                    <a:ext cx="282820" cy="225201"/>
                  </a:xfrm>
                  <a:prstGeom prst="round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60%</a:t>
                    </a:r>
                  </a:p>
                </p:txBody>
              </p:sp>
              <p:sp>
                <p:nvSpPr>
                  <p:cNvPr id="65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519757" y="5966534"/>
                    <a:ext cx="2465414" cy="54557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80200" tIns="40101" rIns="80200" bIns="40101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55471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износ электроэнергетических </a:t>
                    </a: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систем </a:t>
                    </a:r>
                  </a:p>
                </p:txBody>
              </p:sp>
              <p:sp>
                <p:nvSpPr>
                  <p:cNvPr id="66" name="Прямоугольник 65"/>
                  <p:cNvSpPr/>
                  <p:nvPr/>
                </p:nvSpPr>
                <p:spPr>
                  <a:xfrm>
                    <a:off x="9438681" y="5747122"/>
                    <a:ext cx="658385" cy="230603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lIns="68571" tIns="34286" rIns="68571" bIns="34286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kern="0" dirty="0">
                        <a:solidFill>
                          <a:prstClr val="black"/>
                        </a:solidFill>
                        <a:cs typeface="Times New Roman" panose="02020603050405020304" pitchFamily="18" charset="0"/>
                      </a:rPr>
                      <a:t>19/330</a:t>
                    </a:r>
                  </a:p>
                </p:txBody>
              </p:sp>
              <p:sp>
                <p:nvSpPr>
                  <p:cNvPr id="6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045708" y="5648363"/>
                    <a:ext cx="1868848" cy="3973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73" tIns="63988" rIns="127973" bIns="63988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кол-во домов /населения</a:t>
                    </a:r>
                  </a:p>
                </p:txBody>
              </p:sp>
            </p:grpSp>
            <p:sp>
              <p:nvSpPr>
                <p:cNvPr id="58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347238" y="5362179"/>
                  <a:ext cx="1948620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количество </a:t>
                  </a:r>
                  <a:r>
                    <a:rPr lang="ru-RU" altLang="ru-RU" sz="1000" b="0" kern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осадков (УГМС), </a:t>
                  </a: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мм</a:t>
                  </a:r>
                </a:p>
              </p:txBody>
            </p:sp>
            <p:sp>
              <p:nvSpPr>
                <p:cNvPr id="60" name="TextBox 23"/>
                <p:cNvSpPr txBox="1"/>
                <p:nvPr/>
              </p:nvSpPr>
              <p:spPr>
                <a:xfrm>
                  <a:off x="6991196" y="5376988"/>
                  <a:ext cx="383894" cy="181793"/>
                </a:xfrm>
                <a:prstGeom prst="rect">
                  <a:avLst/>
                </a:prstGeom>
                <a:solidFill>
                  <a:srgbClr val="4F81BD">
                    <a:lumMod val="75000"/>
                  </a:srgbClr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2321">
                    <a:defRPr/>
                  </a:pPr>
                  <a:r>
                    <a: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2</a:t>
                  </a:r>
                  <a:r>
                    <a:rPr lang="ru-RU" sz="1000" kern="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0</a:t>
                  </a:r>
                </a:p>
              </p:txBody>
            </p:sp>
            <p:sp>
              <p:nvSpPr>
                <p:cNvPr id="61" name="TextBox 23"/>
                <p:cNvSpPr txBox="1"/>
                <p:nvPr/>
              </p:nvSpPr>
              <p:spPr>
                <a:xfrm>
                  <a:off x="6995297" y="5513448"/>
                  <a:ext cx="314725" cy="127051"/>
                </a:xfrm>
                <a:prstGeom prst="rect">
                  <a:avLst/>
                </a:prstGeom>
                <a:solidFill>
                  <a:srgbClr val="FF9900"/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2321">
                    <a:defRPr/>
                  </a:pPr>
                  <a:r>
                    <a:rPr lang="ru-RU" sz="1000" kern="0" dirty="0" smtClean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15</a:t>
                  </a:r>
                  <a:endPara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2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395171" y="5514501"/>
                  <a:ext cx="1659776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порывы ветра (УГМС), м/с</a:t>
                  </a:r>
                </a:p>
              </p:txBody>
            </p:sp>
          </p:grpSp>
          <p:pic>
            <p:nvPicPr>
              <p:cNvPr id="53" name="Рисунок 5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61176" y="5003121"/>
                <a:ext cx="649048" cy="1206564"/>
              </a:xfrm>
              <a:prstGeom prst="rect">
                <a:avLst/>
              </a:prstGeom>
            </p:spPr>
          </p:pic>
        </p:grpSp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54213" y="2433794"/>
              <a:ext cx="2253087" cy="163859"/>
            </a:xfrm>
            <a:prstGeom prst="rect">
              <a:avLst/>
            </a:prstGeom>
          </p:spPr>
        </p:pic>
      </p:grpSp>
      <p:pic>
        <p:nvPicPr>
          <p:cNvPr id="79" name="Рисунок 7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411" y="4210110"/>
            <a:ext cx="374102" cy="295661"/>
          </a:xfrm>
          <a:prstGeom prst="rect">
            <a:avLst/>
          </a:prstGeom>
        </p:spPr>
      </p:pic>
      <p:sp>
        <p:nvSpPr>
          <p:cNvPr id="80" name="Прямоугольник 79"/>
          <p:cNvSpPr/>
          <p:nvPr/>
        </p:nvSpPr>
        <p:spPr>
          <a:xfrm>
            <a:off x="8904411" y="4100334"/>
            <a:ext cx="29949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количество 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подразделений ПСЧ</a:t>
            </a:r>
            <a:endParaRPr lang="ru-RU" altLang="ru-RU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" name="Рисунок 8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7384" y="1273098"/>
            <a:ext cx="3488998" cy="228788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32038" y="3956508"/>
            <a:ext cx="296551" cy="264778"/>
          </a:xfrm>
          <a:prstGeom prst="rect">
            <a:avLst/>
          </a:prstGeom>
        </p:spPr>
      </p:pic>
      <p:sp>
        <p:nvSpPr>
          <p:cNvPr id="83" name="Text Box 97"/>
          <p:cNvSpPr txBox="1">
            <a:spLocks noChangeArrowheads="1"/>
          </p:cNvSpPr>
          <p:nvPr/>
        </p:nvSpPr>
        <p:spPr bwMode="auto">
          <a:xfrm>
            <a:off x="9219004" y="3929121"/>
            <a:ext cx="2181751" cy="250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989" tIns="47996" rIns="95989" bIns="47996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altLang="ru-RU" sz="1000" b="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ПСЧ</a:t>
            </a:r>
            <a:endParaRPr lang="ru-RU" altLang="ru-RU" sz="1000" b="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34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11792"/>
          <a:stretch/>
        </p:blipFill>
        <p:spPr>
          <a:xfrm>
            <a:off x="0" y="692696"/>
            <a:ext cx="12186650" cy="6155232"/>
          </a:xfrm>
          <a:prstGeom prst="rect">
            <a:avLst/>
          </a:prstGeom>
        </p:spPr>
      </p:pic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СИЛЬНОМУ МОРОЗУ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 ГО  ПЕЛЫМ СВЕРДЛОВСКОЙ ОБЛАСТИ</a:t>
            </a: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06-10.12.2023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42" name="Rectangle 152"/>
          <p:cNvSpPr>
            <a:spLocks noChangeArrowheads="1"/>
          </p:cNvSpPr>
          <p:nvPr/>
        </p:nvSpPr>
        <p:spPr bwMode="auto">
          <a:xfrm>
            <a:off x="10454066" y="6309320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  <a:endParaRPr lang="ru-RU" altLang="ru-RU" sz="7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05.12.2023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Бахметова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Т.В.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346-1279</a:t>
            </a: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3935760" y="1397070"/>
            <a:ext cx="1790226" cy="779433"/>
            <a:chOff x="-1140157" y="7474624"/>
            <a:chExt cx="1790226" cy="779433"/>
          </a:xfrm>
        </p:grpSpPr>
        <p:sp>
          <p:nvSpPr>
            <p:cNvPr id="47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ГО Пелым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b="1" kern="0" noProof="0" dirty="0" smtClean="0">
                  <a:latin typeface="Times New Roman" pitchFamily="18" charset="0"/>
                  <a:cs typeface="Times New Roman" pitchFamily="18" charset="0"/>
                </a:rPr>
                <a:t>66,3/10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495/3706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Скругленный прямоугольник 51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53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0,1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8638446" y="952677"/>
            <a:ext cx="4074893" cy="5356643"/>
            <a:chOff x="9619878" y="2208403"/>
            <a:chExt cx="2952694" cy="3743622"/>
          </a:xfrm>
        </p:grpSpPr>
        <p:grpSp>
          <p:nvGrpSpPr>
            <p:cNvPr id="48" name="Группа 47"/>
            <p:cNvGrpSpPr/>
            <p:nvPr/>
          </p:nvGrpSpPr>
          <p:grpSpPr>
            <a:xfrm>
              <a:off x="9619878" y="2208403"/>
              <a:ext cx="2952694" cy="3743622"/>
              <a:chOff x="7765300" y="4457439"/>
              <a:chExt cx="2952694" cy="3743622"/>
            </a:xfrm>
          </p:grpSpPr>
          <p:grpSp>
            <p:nvGrpSpPr>
              <p:cNvPr id="54" name="Группа 53"/>
              <p:cNvGrpSpPr/>
              <p:nvPr/>
            </p:nvGrpSpPr>
            <p:grpSpPr>
              <a:xfrm>
                <a:off x="7765300" y="4457439"/>
                <a:ext cx="2952694" cy="3743622"/>
                <a:chOff x="6897577" y="4082211"/>
                <a:chExt cx="2625768" cy="2764039"/>
              </a:xfrm>
            </p:grpSpPr>
            <p:sp>
              <p:nvSpPr>
                <p:cNvPr id="5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066917" y="6209278"/>
                  <a:ext cx="1460939" cy="1522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82" tIns="63992" rIns="127982" bIns="63992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altLang="ru-RU" sz="500" b="0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8" name="Группа 57"/>
                <p:cNvGrpSpPr/>
                <p:nvPr/>
              </p:nvGrpSpPr>
              <p:grpSpPr>
                <a:xfrm>
                  <a:off x="6897577" y="4082211"/>
                  <a:ext cx="2625768" cy="2764039"/>
                  <a:chOff x="9401429" y="1559479"/>
                  <a:chExt cx="3004693" cy="5253681"/>
                </a:xfrm>
              </p:grpSpPr>
              <p:grpSp>
                <p:nvGrpSpPr>
                  <p:cNvPr id="64" name="Группа 63"/>
                  <p:cNvGrpSpPr/>
                  <p:nvPr/>
                </p:nvGrpSpPr>
                <p:grpSpPr>
                  <a:xfrm>
                    <a:off x="9401429" y="1559479"/>
                    <a:ext cx="3004693" cy="5253681"/>
                    <a:chOff x="6759623" y="3727167"/>
                    <a:chExt cx="2447088" cy="3113013"/>
                  </a:xfrm>
                </p:grpSpPr>
                <p:sp>
                  <p:nvSpPr>
                    <p:cNvPr id="69" name="Rectangle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59623" y="3767481"/>
                      <a:ext cx="2134158" cy="307269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defTabSz="912321">
                        <a:defRPr/>
                      </a:pPr>
                      <a:endParaRPr lang="ru-RU" altLang="ru-RU" sz="8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0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835969" y="5818315"/>
                      <a:ext cx="2047933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прогноз нарушения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ЛЭП </a:t>
                      </a:r>
                      <a:r>
                        <a:rPr lang="ru-RU" altLang="ru-RU" sz="1000" b="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(УГМС)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1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74325" y="3727167"/>
                      <a:ext cx="1606383" cy="2418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Условные обозначения</a:t>
                      </a:r>
                    </a:p>
                  </p:txBody>
                </p:sp>
                <p:sp>
                  <p:nvSpPr>
                    <p:cNvPr id="72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187581" y="6232909"/>
                      <a:ext cx="1609849" cy="20984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endParaRPr lang="ru-RU" altLang="ru-RU" sz="800" b="0" dirty="0">
                        <a:solidFill>
                          <a:srgbClr val="000000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3" name="TextBox 10"/>
                    <p:cNvSpPr txBox="1"/>
                    <p:nvPr/>
                  </p:nvSpPr>
                  <p:spPr>
                    <a:xfrm>
                      <a:off x="6785475" y="6585394"/>
                      <a:ext cx="591514" cy="20474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effectLst>
                      <a:softEdge rad="63500"/>
                    </a:effectLst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 defTabSz="912321">
                        <a:defRPr/>
                      </a:pPr>
                      <a:r>
                        <a:rPr lang="ru-RU" sz="1000" dirty="0" smtClean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Город</a:t>
                      </a:r>
                      <a:endParaRPr lang="ru-RU" sz="1000" dirty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4" name="Полилиния 73"/>
                    <p:cNvSpPr/>
                    <p:nvPr/>
                  </p:nvSpPr>
                  <p:spPr>
                    <a:xfrm>
                      <a:off x="6953337" y="5850709"/>
                      <a:ext cx="222216" cy="165051"/>
                    </a:xfrm>
                    <a:custGeom>
                      <a:avLst/>
                      <a:gdLst>
                        <a:gd name="connsiteX0" fmla="*/ 42863 w 324905"/>
                        <a:gd name="connsiteY0" fmla="*/ 28575 h 204788"/>
                        <a:gd name="connsiteX1" fmla="*/ 47625 w 324905"/>
                        <a:gd name="connsiteY1" fmla="*/ 4763 h 204788"/>
                        <a:gd name="connsiteX2" fmla="*/ 61913 w 324905"/>
                        <a:gd name="connsiteY2" fmla="*/ 0 h 204788"/>
                        <a:gd name="connsiteX3" fmla="*/ 95250 w 324905"/>
                        <a:gd name="connsiteY3" fmla="*/ 4763 h 204788"/>
                        <a:gd name="connsiteX4" fmla="*/ 200025 w 324905"/>
                        <a:gd name="connsiteY4" fmla="*/ 9525 h 204788"/>
                        <a:gd name="connsiteX5" fmla="*/ 252413 w 324905"/>
                        <a:gd name="connsiteY5" fmla="*/ 14288 h 204788"/>
                        <a:gd name="connsiteX6" fmla="*/ 280988 w 324905"/>
                        <a:gd name="connsiteY6" fmla="*/ 23813 h 204788"/>
                        <a:gd name="connsiteX7" fmla="*/ 285750 w 324905"/>
                        <a:gd name="connsiteY7" fmla="*/ 52388 h 204788"/>
                        <a:gd name="connsiteX8" fmla="*/ 300038 w 324905"/>
                        <a:gd name="connsiteY8" fmla="*/ 57150 h 204788"/>
                        <a:gd name="connsiteX9" fmla="*/ 314325 w 324905"/>
                        <a:gd name="connsiteY9" fmla="*/ 66675 h 204788"/>
                        <a:gd name="connsiteX10" fmla="*/ 323850 w 324905"/>
                        <a:gd name="connsiteY10" fmla="*/ 80963 h 204788"/>
                        <a:gd name="connsiteX11" fmla="*/ 319088 w 324905"/>
                        <a:gd name="connsiteY11" fmla="*/ 180975 h 204788"/>
                        <a:gd name="connsiteX12" fmla="*/ 300038 w 324905"/>
                        <a:gd name="connsiteY12" fmla="*/ 185738 h 204788"/>
                        <a:gd name="connsiteX13" fmla="*/ 228600 w 324905"/>
                        <a:gd name="connsiteY13" fmla="*/ 190500 h 204788"/>
                        <a:gd name="connsiteX14" fmla="*/ 209550 w 324905"/>
                        <a:gd name="connsiteY14" fmla="*/ 195263 h 204788"/>
                        <a:gd name="connsiteX15" fmla="*/ 185738 w 324905"/>
                        <a:gd name="connsiteY15" fmla="*/ 200025 h 204788"/>
                        <a:gd name="connsiteX16" fmla="*/ 171450 w 324905"/>
                        <a:gd name="connsiteY16" fmla="*/ 204788 h 204788"/>
                        <a:gd name="connsiteX17" fmla="*/ 152400 w 324905"/>
                        <a:gd name="connsiteY17" fmla="*/ 190500 h 204788"/>
                        <a:gd name="connsiteX18" fmla="*/ 138113 w 324905"/>
                        <a:gd name="connsiteY18" fmla="*/ 180975 h 204788"/>
                        <a:gd name="connsiteX19" fmla="*/ 123825 w 324905"/>
                        <a:gd name="connsiteY19" fmla="*/ 166688 h 204788"/>
                        <a:gd name="connsiteX20" fmla="*/ 95250 w 324905"/>
                        <a:gd name="connsiteY20" fmla="*/ 152400 h 204788"/>
                        <a:gd name="connsiteX21" fmla="*/ 42863 w 324905"/>
                        <a:gd name="connsiteY21" fmla="*/ 147638 h 204788"/>
                        <a:gd name="connsiteX22" fmla="*/ 14288 w 324905"/>
                        <a:gd name="connsiteY22" fmla="*/ 133350 h 204788"/>
                        <a:gd name="connsiteX23" fmla="*/ 4763 w 324905"/>
                        <a:gd name="connsiteY23" fmla="*/ 119063 h 204788"/>
                        <a:gd name="connsiteX24" fmla="*/ 0 w 324905"/>
                        <a:gd name="connsiteY24" fmla="*/ 104775 h 204788"/>
                        <a:gd name="connsiteX25" fmla="*/ 19050 w 324905"/>
                        <a:gd name="connsiteY25" fmla="*/ 42863 h 204788"/>
                        <a:gd name="connsiteX26" fmla="*/ 42863 w 324905"/>
                        <a:gd name="connsiteY26" fmla="*/ 28575 h 2047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324905" h="204788">
                          <a:moveTo>
                            <a:pt x="42863" y="28575"/>
                          </a:moveTo>
                          <a:cubicBezTo>
                            <a:pt x="44450" y="20638"/>
                            <a:pt x="43135" y="11498"/>
                            <a:pt x="47625" y="4763"/>
                          </a:cubicBezTo>
                          <a:cubicBezTo>
                            <a:pt x="50410" y="586"/>
                            <a:pt x="56893" y="0"/>
                            <a:pt x="61913" y="0"/>
                          </a:cubicBezTo>
                          <a:cubicBezTo>
                            <a:pt x="73138" y="0"/>
                            <a:pt x="84138" y="3175"/>
                            <a:pt x="95250" y="4763"/>
                          </a:cubicBezTo>
                          <a:cubicBezTo>
                            <a:pt x="147969" y="22336"/>
                            <a:pt x="113804" y="14914"/>
                            <a:pt x="200025" y="9525"/>
                          </a:cubicBezTo>
                          <a:cubicBezTo>
                            <a:pt x="217488" y="11113"/>
                            <a:pt x="235145" y="11241"/>
                            <a:pt x="252413" y="14288"/>
                          </a:cubicBezTo>
                          <a:cubicBezTo>
                            <a:pt x="262300" y="16033"/>
                            <a:pt x="280988" y="23813"/>
                            <a:pt x="280988" y="23813"/>
                          </a:cubicBezTo>
                          <a:cubicBezTo>
                            <a:pt x="282575" y="33338"/>
                            <a:pt x="280959" y="44004"/>
                            <a:pt x="285750" y="52388"/>
                          </a:cubicBezTo>
                          <a:cubicBezTo>
                            <a:pt x="288241" y="56747"/>
                            <a:pt x="295548" y="54905"/>
                            <a:pt x="300038" y="57150"/>
                          </a:cubicBezTo>
                          <a:cubicBezTo>
                            <a:pt x="305157" y="59710"/>
                            <a:pt x="309563" y="63500"/>
                            <a:pt x="314325" y="66675"/>
                          </a:cubicBezTo>
                          <a:cubicBezTo>
                            <a:pt x="317500" y="71438"/>
                            <a:pt x="323612" y="75244"/>
                            <a:pt x="323850" y="80963"/>
                          </a:cubicBezTo>
                          <a:cubicBezTo>
                            <a:pt x="325240" y="114309"/>
                            <a:pt x="326484" y="148430"/>
                            <a:pt x="319088" y="180975"/>
                          </a:cubicBezTo>
                          <a:cubicBezTo>
                            <a:pt x="317637" y="187358"/>
                            <a:pt x="306548" y="185053"/>
                            <a:pt x="300038" y="185738"/>
                          </a:cubicBezTo>
                          <a:cubicBezTo>
                            <a:pt x="276304" y="188236"/>
                            <a:pt x="252413" y="188913"/>
                            <a:pt x="228600" y="190500"/>
                          </a:cubicBezTo>
                          <a:cubicBezTo>
                            <a:pt x="222250" y="192088"/>
                            <a:pt x="215940" y="193843"/>
                            <a:pt x="209550" y="195263"/>
                          </a:cubicBezTo>
                          <a:cubicBezTo>
                            <a:pt x="201648" y="197019"/>
                            <a:pt x="193591" y="198062"/>
                            <a:pt x="185738" y="200025"/>
                          </a:cubicBezTo>
                          <a:cubicBezTo>
                            <a:pt x="180868" y="201243"/>
                            <a:pt x="176213" y="203200"/>
                            <a:pt x="171450" y="204788"/>
                          </a:cubicBezTo>
                          <a:cubicBezTo>
                            <a:pt x="165100" y="200025"/>
                            <a:pt x="158859" y="195114"/>
                            <a:pt x="152400" y="190500"/>
                          </a:cubicBezTo>
                          <a:cubicBezTo>
                            <a:pt x="147743" y="187173"/>
                            <a:pt x="142510" y="184639"/>
                            <a:pt x="138113" y="180975"/>
                          </a:cubicBezTo>
                          <a:cubicBezTo>
                            <a:pt x="132939" y="176663"/>
                            <a:pt x="128999" y="171000"/>
                            <a:pt x="123825" y="166688"/>
                          </a:cubicBezTo>
                          <a:cubicBezTo>
                            <a:pt x="116019" y="160183"/>
                            <a:pt x="105619" y="153881"/>
                            <a:pt x="95250" y="152400"/>
                          </a:cubicBezTo>
                          <a:cubicBezTo>
                            <a:pt x="77892" y="149920"/>
                            <a:pt x="60325" y="149225"/>
                            <a:pt x="42863" y="147638"/>
                          </a:cubicBezTo>
                          <a:cubicBezTo>
                            <a:pt x="31242" y="143764"/>
                            <a:pt x="23520" y="142582"/>
                            <a:pt x="14288" y="133350"/>
                          </a:cubicBezTo>
                          <a:cubicBezTo>
                            <a:pt x="10241" y="129303"/>
                            <a:pt x="7323" y="124182"/>
                            <a:pt x="4763" y="119063"/>
                          </a:cubicBezTo>
                          <a:cubicBezTo>
                            <a:pt x="2518" y="114573"/>
                            <a:pt x="1588" y="109538"/>
                            <a:pt x="0" y="104775"/>
                          </a:cubicBezTo>
                          <a:cubicBezTo>
                            <a:pt x="5433" y="50448"/>
                            <a:pt x="-6518" y="68431"/>
                            <a:pt x="19050" y="42863"/>
                          </a:cubicBezTo>
                          <a:lnTo>
                            <a:pt x="42863" y="28575"/>
                          </a:lnTo>
                          <a:close/>
                        </a:path>
                      </a:pathLst>
                    </a:custGeom>
                    <a:solidFill>
                      <a:srgbClr val="FF0000">
                        <a:alpha val="40000"/>
                      </a:srgbClr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endParaRPr lang="ru-RU" sz="800" dirty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75" name="Прямоугольник 74"/>
                    <p:cNvSpPr/>
                    <p:nvPr/>
                  </p:nvSpPr>
                  <p:spPr>
                    <a:xfrm>
                      <a:off x="6789967" y="6011515"/>
                      <a:ext cx="527227" cy="138165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r>
                        <a:rPr lang="ru-RU" sz="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321/20</a:t>
                      </a:r>
                    </a:p>
                  </p:txBody>
                </p:sp>
                <p:sp>
                  <p:nvSpPr>
                    <p:cNvPr id="76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81232" y="6558997"/>
                      <a:ext cx="1831079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муниципальное образование</a:t>
                      </a:r>
                    </a:p>
                  </p:txBody>
                </p:sp>
                <p:sp>
                  <p:nvSpPr>
                    <p:cNvPr id="77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310218" y="4418277"/>
                      <a:ext cx="1896493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линии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электропередач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8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66267" y="5973077"/>
                      <a:ext cx="1898652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протяженность ЛЭП/ТП (шт.)</a:t>
                      </a:r>
                    </a:p>
                  </p:txBody>
                </p:sp>
                <p:sp>
                  <p:nvSpPr>
                    <p:cNvPr id="79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870955" y="4022487"/>
                      <a:ext cx="2143539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температура воздуха, градусы (С)</a:t>
                      </a:r>
                      <a:endPara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65" name="Скругленный прямоугольник 64"/>
                  <p:cNvSpPr/>
                  <p:nvPr/>
                </p:nvSpPr>
                <p:spPr>
                  <a:xfrm>
                    <a:off x="9463075" y="6127238"/>
                    <a:ext cx="282820" cy="225201"/>
                  </a:xfrm>
                  <a:prstGeom prst="round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60%</a:t>
                    </a:r>
                  </a:p>
                </p:txBody>
              </p:sp>
              <p:sp>
                <p:nvSpPr>
                  <p:cNvPr id="66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519757" y="5966534"/>
                    <a:ext cx="2465414" cy="54557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80200" tIns="40101" rIns="80200" bIns="40101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55471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износ электроэнергетических </a:t>
                    </a: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систем </a:t>
                    </a:r>
                  </a:p>
                </p:txBody>
              </p:sp>
              <p:sp>
                <p:nvSpPr>
                  <p:cNvPr id="67" name="Прямоугольник 66"/>
                  <p:cNvSpPr/>
                  <p:nvPr/>
                </p:nvSpPr>
                <p:spPr>
                  <a:xfrm>
                    <a:off x="9438681" y="5747122"/>
                    <a:ext cx="658385" cy="230603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lIns="68571" tIns="34286" rIns="68571" bIns="34286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kern="0" dirty="0">
                        <a:solidFill>
                          <a:prstClr val="black"/>
                        </a:solidFill>
                        <a:cs typeface="Times New Roman" panose="02020603050405020304" pitchFamily="18" charset="0"/>
                      </a:rPr>
                      <a:t>19/330</a:t>
                    </a:r>
                  </a:p>
                </p:txBody>
              </p:sp>
              <p:sp>
                <p:nvSpPr>
                  <p:cNvPr id="6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045708" y="5648363"/>
                    <a:ext cx="1868848" cy="3973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73" tIns="63988" rIns="127973" bIns="63988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кол-во домов /населения</a:t>
                    </a:r>
                  </a:p>
                </p:txBody>
              </p:sp>
            </p:grpSp>
            <p:sp>
              <p:nvSpPr>
                <p:cNvPr id="60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347238" y="5362179"/>
                  <a:ext cx="1948620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количество </a:t>
                  </a:r>
                  <a:r>
                    <a:rPr lang="ru-RU" altLang="ru-RU" sz="1000" b="0" kern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осадков (УГМС), </a:t>
                  </a: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мм</a:t>
                  </a:r>
                </a:p>
              </p:txBody>
            </p:sp>
            <p:sp>
              <p:nvSpPr>
                <p:cNvPr id="61" name="TextBox 23"/>
                <p:cNvSpPr txBox="1"/>
                <p:nvPr/>
              </p:nvSpPr>
              <p:spPr>
                <a:xfrm>
                  <a:off x="6991196" y="5376988"/>
                  <a:ext cx="383894" cy="181793"/>
                </a:xfrm>
                <a:prstGeom prst="rect">
                  <a:avLst/>
                </a:prstGeom>
                <a:solidFill>
                  <a:srgbClr val="4F81BD">
                    <a:lumMod val="75000"/>
                  </a:srgbClr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2321">
                    <a:defRPr/>
                  </a:pPr>
                  <a:r>
                    <a: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2</a:t>
                  </a:r>
                  <a:r>
                    <a:rPr lang="ru-RU" sz="1000" kern="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0</a:t>
                  </a:r>
                </a:p>
              </p:txBody>
            </p:sp>
            <p:sp>
              <p:nvSpPr>
                <p:cNvPr id="62" name="TextBox 23"/>
                <p:cNvSpPr txBox="1"/>
                <p:nvPr/>
              </p:nvSpPr>
              <p:spPr>
                <a:xfrm>
                  <a:off x="6995297" y="5513448"/>
                  <a:ext cx="314725" cy="127051"/>
                </a:xfrm>
                <a:prstGeom prst="rect">
                  <a:avLst/>
                </a:prstGeom>
                <a:solidFill>
                  <a:srgbClr val="FF9900"/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2321">
                    <a:defRPr/>
                  </a:pPr>
                  <a:r>
                    <a:rPr lang="ru-RU" sz="1000" kern="0" dirty="0" smtClean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15</a:t>
                  </a:r>
                  <a:endPara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3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395171" y="5514501"/>
                  <a:ext cx="1659776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порывы ветра (УГМС), м/с</a:t>
                  </a:r>
                </a:p>
              </p:txBody>
            </p:sp>
          </p:grpSp>
          <p:pic>
            <p:nvPicPr>
              <p:cNvPr id="55" name="Рисунок 5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61176" y="5003121"/>
                <a:ext cx="649048" cy="1206564"/>
              </a:xfrm>
              <a:prstGeom prst="rect">
                <a:avLst/>
              </a:prstGeom>
            </p:spPr>
          </p:pic>
        </p:grpSp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54213" y="2433794"/>
              <a:ext cx="2253087" cy="163859"/>
            </a:xfrm>
            <a:prstGeom prst="rect">
              <a:avLst/>
            </a:prstGeom>
          </p:spPr>
        </p:pic>
      </p:grpSp>
      <p:pic>
        <p:nvPicPr>
          <p:cNvPr id="80" name="Рисунок 7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411" y="4210110"/>
            <a:ext cx="374102" cy="295661"/>
          </a:xfrm>
          <a:prstGeom prst="rect">
            <a:avLst/>
          </a:prstGeom>
        </p:spPr>
      </p:pic>
      <p:sp>
        <p:nvSpPr>
          <p:cNvPr id="81" name="Прямоугольник 80"/>
          <p:cNvSpPr/>
          <p:nvPr/>
        </p:nvSpPr>
        <p:spPr>
          <a:xfrm>
            <a:off x="8904411" y="4100334"/>
            <a:ext cx="29949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количество 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подразделений ПСЧ</a:t>
            </a:r>
            <a:endParaRPr lang="ru-RU" altLang="ru-RU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7384" y="1273098"/>
            <a:ext cx="3488998" cy="228788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32038" y="3956508"/>
            <a:ext cx="296551" cy="264778"/>
          </a:xfrm>
          <a:prstGeom prst="rect">
            <a:avLst/>
          </a:prstGeom>
        </p:spPr>
      </p:pic>
      <p:sp>
        <p:nvSpPr>
          <p:cNvPr id="84" name="Text Box 97"/>
          <p:cNvSpPr txBox="1">
            <a:spLocks noChangeArrowheads="1"/>
          </p:cNvSpPr>
          <p:nvPr/>
        </p:nvSpPr>
        <p:spPr bwMode="auto">
          <a:xfrm>
            <a:off x="9219004" y="3929121"/>
            <a:ext cx="2181751" cy="250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989" tIns="47996" rIns="95989" bIns="47996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altLang="ru-RU" sz="1000" b="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ПСЧ</a:t>
            </a:r>
            <a:endParaRPr lang="ru-RU" altLang="ru-RU" sz="1000" b="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69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15" y="153008"/>
            <a:ext cx="12206306" cy="6704992"/>
          </a:xfrm>
          <a:prstGeom prst="rect">
            <a:avLst/>
          </a:prstGeom>
        </p:spPr>
      </p:pic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СИЛЬНОМУ МОРОЗУ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ГО КРАСНОТУРЬИНСК СВЕРДЛОВСКОЙ ОБЛАСТИ</a:t>
            </a: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06-10.12.2023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grpSp>
        <p:nvGrpSpPr>
          <p:cNvPr id="92" name="Группа 91"/>
          <p:cNvGrpSpPr/>
          <p:nvPr/>
        </p:nvGrpSpPr>
        <p:grpSpPr>
          <a:xfrm>
            <a:off x="8638446" y="952677"/>
            <a:ext cx="4074893" cy="5356643"/>
            <a:chOff x="9619878" y="2208403"/>
            <a:chExt cx="2952694" cy="3743622"/>
          </a:xfrm>
        </p:grpSpPr>
        <p:grpSp>
          <p:nvGrpSpPr>
            <p:cNvPr id="93" name="Группа 92"/>
            <p:cNvGrpSpPr/>
            <p:nvPr/>
          </p:nvGrpSpPr>
          <p:grpSpPr>
            <a:xfrm>
              <a:off x="9619878" y="2208403"/>
              <a:ext cx="2952694" cy="3743622"/>
              <a:chOff x="7765300" y="4457439"/>
              <a:chExt cx="2952694" cy="3743622"/>
            </a:xfrm>
          </p:grpSpPr>
          <p:grpSp>
            <p:nvGrpSpPr>
              <p:cNvPr id="95" name="Группа 94"/>
              <p:cNvGrpSpPr/>
              <p:nvPr/>
            </p:nvGrpSpPr>
            <p:grpSpPr>
              <a:xfrm>
                <a:off x="7765300" y="4457439"/>
                <a:ext cx="2952694" cy="3743622"/>
                <a:chOff x="6897577" y="4082211"/>
                <a:chExt cx="2625768" cy="2764039"/>
              </a:xfrm>
            </p:grpSpPr>
            <p:sp>
              <p:nvSpPr>
                <p:cNvPr id="9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066917" y="6209278"/>
                  <a:ext cx="1460939" cy="1522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82" tIns="63992" rIns="127982" bIns="63992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altLang="ru-RU" sz="500" b="0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98" name="Группа 97"/>
                <p:cNvGrpSpPr/>
                <p:nvPr/>
              </p:nvGrpSpPr>
              <p:grpSpPr>
                <a:xfrm>
                  <a:off x="6897577" y="4082211"/>
                  <a:ext cx="2625768" cy="2764039"/>
                  <a:chOff x="9401429" y="1559479"/>
                  <a:chExt cx="3004693" cy="5253681"/>
                </a:xfrm>
              </p:grpSpPr>
              <p:grpSp>
                <p:nvGrpSpPr>
                  <p:cNvPr id="103" name="Группа 102"/>
                  <p:cNvGrpSpPr/>
                  <p:nvPr/>
                </p:nvGrpSpPr>
                <p:grpSpPr>
                  <a:xfrm>
                    <a:off x="9401429" y="1559479"/>
                    <a:ext cx="3004693" cy="5253681"/>
                    <a:chOff x="6759623" y="3727167"/>
                    <a:chExt cx="2447088" cy="3113013"/>
                  </a:xfrm>
                </p:grpSpPr>
                <p:sp>
                  <p:nvSpPr>
                    <p:cNvPr id="108" name="Rectangle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59623" y="3767481"/>
                      <a:ext cx="2134158" cy="307269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defTabSz="912321">
                        <a:defRPr/>
                      </a:pPr>
                      <a:endParaRPr lang="ru-RU" altLang="ru-RU" sz="8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9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835969" y="5818315"/>
                      <a:ext cx="2047933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прогноз нарушения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ЛЭП </a:t>
                      </a:r>
                      <a:r>
                        <a:rPr lang="ru-RU" altLang="ru-RU" sz="1000" b="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(УГМС)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0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74325" y="3727167"/>
                      <a:ext cx="1606383" cy="2418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Условные обозначения</a:t>
                      </a:r>
                    </a:p>
                  </p:txBody>
                </p:sp>
                <p:sp>
                  <p:nvSpPr>
                    <p:cNvPr id="111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187581" y="6232909"/>
                      <a:ext cx="1609849" cy="20984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endParaRPr lang="ru-RU" altLang="ru-RU" sz="800" b="0" dirty="0">
                        <a:solidFill>
                          <a:srgbClr val="000000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2" name="TextBox 10"/>
                    <p:cNvSpPr txBox="1"/>
                    <p:nvPr/>
                  </p:nvSpPr>
                  <p:spPr>
                    <a:xfrm>
                      <a:off x="6785475" y="6585394"/>
                      <a:ext cx="591514" cy="20474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effectLst>
                      <a:softEdge rad="63500"/>
                    </a:effectLst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 defTabSz="912321">
                        <a:defRPr/>
                      </a:pPr>
                      <a:r>
                        <a:rPr lang="ru-RU" sz="1000" dirty="0" smtClean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Город</a:t>
                      </a:r>
                      <a:endParaRPr lang="ru-RU" sz="1000" dirty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3" name="Полилиния 112"/>
                    <p:cNvSpPr/>
                    <p:nvPr/>
                  </p:nvSpPr>
                  <p:spPr>
                    <a:xfrm>
                      <a:off x="6953337" y="5850709"/>
                      <a:ext cx="222216" cy="165051"/>
                    </a:xfrm>
                    <a:custGeom>
                      <a:avLst/>
                      <a:gdLst>
                        <a:gd name="connsiteX0" fmla="*/ 42863 w 324905"/>
                        <a:gd name="connsiteY0" fmla="*/ 28575 h 204788"/>
                        <a:gd name="connsiteX1" fmla="*/ 47625 w 324905"/>
                        <a:gd name="connsiteY1" fmla="*/ 4763 h 204788"/>
                        <a:gd name="connsiteX2" fmla="*/ 61913 w 324905"/>
                        <a:gd name="connsiteY2" fmla="*/ 0 h 204788"/>
                        <a:gd name="connsiteX3" fmla="*/ 95250 w 324905"/>
                        <a:gd name="connsiteY3" fmla="*/ 4763 h 204788"/>
                        <a:gd name="connsiteX4" fmla="*/ 200025 w 324905"/>
                        <a:gd name="connsiteY4" fmla="*/ 9525 h 204788"/>
                        <a:gd name="connsiteX5" fmla="*/ 252413 w 324905"/>
                        <a:gd name="connsiteY5" fmla="*/ 14288 h 204788"/>
                        <a:gd name="connsiteX6" fmla="*/ 280988 w 324905"/>
                        <a:gd name="connsiteY6" fmla="*/ 23813 h 204788"/>
                        <a:gd name="connsiteX7" fmla="*/ 285750 w 324905"/>
                        <a:gd name="connsiteY7" fmla="*/ 52388 h 204788"/>
                        <a:gd name="connsiteX8" fmla="*/ 300038 w 324905"/>
                        <a:gd name="connsiteY8" fmla="*/ 57150 h 204788"/>
                        <a:gd name="connsiteX9" fmla="*/ 314325 w 324905"/>
                        <a:gd name="connsiteY9" fmla="*/ 66675 h 204788"/>
                        <a:gd name="connsiteX10" fmla="*/ 323850 w 324905"/>
                        <a:gd name="connsiteY10" fmla="*/ 80963 h 204788"/>
                        <a:gd name="connsiteX11" fmla="*/ 319088 w 324905"/>
                        <a:gd name="connsiteY11" fmla="*/ 180975 h 204788"/>
                        <a:gd name="connsiteX12" fmla="*/ 300038 w 324905"/>
                        <a:gd name="connsiteY12" fmla="*/ 185738 h 204788"/>
                        <a:gd name="connsiteX13" fmla="*/ 228600 w 324905"/>
                        <a:gd name="connsiteY13" fmla="*/ 190500 h 204788"/>
                        <a:gd name="connsiteX14" fmla="*/ 209550 w 324905"/>
                        <a:gd name="connsiteY14" fmla="*/ 195263 h 204788"/>
                        <a:gd name="connsiteX15" fmla="*/ 185738 w 324905"/>
                        <a:gd name="connsiteY15" fmla="*/ 200025 h 204788"/>
                        <a:gd name="connsiteX16" fmla="*/ 171450 w 324905"/>
                        <a:gd name="connsiteY16" fmla="*/ 204788 h 204788"/>
                        <a:gd name="connsiteX17" fmla="*/ 152400 w 324905"/>
                        <a:gd name="connsiteY17" fmla="*/ 190500 h 204788"/>
                        <a:gd name="connsiteX18" fmla="*/ 138113 w 324905"/>
                        <a:gd name="connsiteY18" fmla="*/ 180975 h 204788"/>
                        <a:gd name="connsiteX19" fmla="*/ 123825 w 324905"/>
                        <a:gd name="connsiteY19" fmla="*/ 166688 h 204788"/>
                        <a:gd name="connsiteX20" fmla="*/ 95250 w 324905"/>
                        <a:gd name="connsiteY20" fmla="*/ 152400 h 204788"/>
                        <a:gd name="connsiteX21" fmla="*/ 42863 w 324905"/>
                        <a:gd name="connsiteY21" fmla="*/ 147638 h 204788"/>
                        <a:gd name="connsiteX22" fmla="*/ 14288 w 324905"/>
                        <a:gd name="connsiteY22" fmla="*/ 133350 h 204788"/>
                        <a:gd name="connsiteX23" fmla="*/ 4763 w 324905"/>
                        <a:gd name="connsiteY23" fmla="*/ 119063 h 204788"/>
                        <a:gd name="connsiteX24" fmla="*/ 0 w 324905"/>
                        <a:gd name="connsiteY24" fmla="*/ 104775 h 204788"/>
                        <a:gd name="connsiteX25" fmla="*/ 19050 w 324905"/>
                        <a:gd name="connsiteY25" fmla="*/ 42863 h 204788"/>
                        <a:gd name="connsiteX26" fmla="*/ 42863 w 324905"/>
                        <a:gd name="connsiteY26" fmla="*/ 28575 h 2047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324905" h="204788">
                          <a:moveTo>
                            <a:pt x="42863" y="28575"/>
                          </a:moveTo>
                          <a:cubicBezTo>
                            <a:pt x="44450" y="20638"/>
                            <a:pt x="43135" y="11498"/>
                            <a:pt x="47625" y="4763"/>
                          </a:cubicBezTo>
                          <a:cubicBezTo>
                            <a:pt x="50410" y="586"/>
                            <a:pt x="56893" y="0"/>
                            <a:pt x="61913" y="0"/>
                          </a:cubicBezTo>
                          <a:cubicBezTo>
                            <a:pt x="73138" y="0"/>
                            <a:pt x="84138" y="3175"/>
                            <a:pt x="95250" y="4763"/>
                          </a:cubicBezTo>
                          <a:cubicBezTo>
                            <a:pt x="147969" y="22336"/>
                            <a:pt x="113804" y="14914"/>
                            <a:pt x="200025" y="9525"/>
                          </a:cubicBezTo>
                          <a:cubicBezTo>
                            <a:pt x="217488" y="11113"/>
                            <a:pt x="235145" y="11241"/>
                            <a:pt x="252413" y="14288"/>
                          </a:cubicBezTo>
                          <a:cubicBezTo>
                            <a:pt x="262300" y="16033"/>
                            <a:pt x="280988" y="23813"/>
                            <a:pt x="280988" y="23813"/>
                          </a:cubicBezTo>
                          <a:cubicBezTo>
                            <a:pt x="282575" y="33338"/>
                            <a:pt x="280959" y="44004"/>
                            <a:pt x="285750" y="52388"/>
                          </a:cubicBezTo>
                          <a:cubicBezTo>
                            <a:pt x="288241" y="56747"/>
                            <a:pt x="295548" y="54905"/>
                            <a:pt x="300038" y="57150"/>
                          </a:cubicBezTo>
                          <a:cubicBezTo>
                            <a:pt x="305157" y="59710"/>
                            <a:pt x="309563" y="63500"/>
                            <a:pt x="314325" y="66675"/>
                          </a:cubicBezTo>
                          <a:cubicBezTo>
                            <a:pt x="317500" y="71438"/>
                            <a:pt x="323612" y="75244"/>
                            <a:pt x="323850" y="80963"/>
                          </a:cubicBezTo>
                          <a:cubicBezTo>
                            <a:pt x="325240" y="114309"/>
                            <a:pt x="326484" y="148430"/>
                            <a:pt x="319088" y="180975"/>
                          </a:cubicBezTo>
                          <a:cubicBezTo>
                            <a:pt x="317637" y="187358"/>
                            <a:pt x="306548" y="185053"/>
                            <a:pt x="300038" y="185738"/>
                          </a:cubicBezTo>
                          <a:cubicBezTo>
                            <a:pt x="276304" y="188236"/>
                            <a:pt x="252413" y="188913"/>
                            <a:pt x="228600" y="190500"/>
                          </a:cubicBezTo>
                          <a:cubicBezTo>
                            <a:pt x="222250" y="192088"/>
                            <a:pt x="215940" y="193843"/>
                            <a:pt x="209550" y="195263"/>
                          </a:cubicBezTo>
                          <a:cubicBezTo>
                            <a:pt x="201648" y="197019"/>
                            <a:pt x="193591" y="198062"/>
                            <a:pt x="185738" y="200025"/>
                          </a:cubicBezTo>
                          <a:cubicBezTo>
                            <a:pt x="180868" y="201243"/>
                            <a:pt x="176213" y="203200"/>
                            <a:pt x="171450" y="204788"/>
                          </a:cubicBezTo>
                          <a:cubicBezTo>
                            <a:pt x="165100" y="200025"/>
                            <a:pt x="158859" y="195114"/>
                            <a:pt x="152400" y="190500"/>
                          </a:cubicBezTo>
                          <a:cubicBezTo>
                            <a:pt x="147743" y="187173"/>
                            <a:pt x="142510" y="184639"/>
                            <a:pt x="138113" y="180975"/>
                          </a:cubicBezTo>
                          <a:cubicBezTo>
                            <a:pt x="132939" y="176663"/>
                            <a:pt x="128999" y="171000"/>
                            <a:pt x="123825" y="166688"/>
                          </a:cubicBezTo>
                          <a:cubicBezTo>
                            <a:pt x="116019" y="160183"/>
                            <a:pt x="105619" y="153881"/>
                            <a:pt x="95250" y="152400"/>
                          </a:cubicBezTo>
                          <a:cubicBezTo>
                            <a:pt x="77892" y="149920"/>
                            <a:pt x="60325" y="149225"/>
                            <a:pt x="42863" y="147638"/>
                          </a:cubicBezTo>
                          <a:cubicBezTo>
                            <a:pt x="31242" y="143764"/>
                            <a:pt x="23520" y="142582"/>
                            <a:pt x="14288" y="133350"/>
                          </a:cubicBezTo>
                          <a:cubicBezTo>
                            <a:pt x="10241" y="129303"/>
                            <a:pt x="7323" y="124182"/>
                            <a:pt x="4763" y="119063"/>
                          </a:cubicBezTo>
                          <a:cubicBezTo>
                            <a:pt x="2518" y="114573"/>
                            <a:pt x="1588" y="109538"/>
                            <a:pt x="0" y="104775"/>
                          </a:cubicBezTo>
                          <a:cubicBezTo>
                            <a:pt x="5433" y="50448"/>
                            <a:pt x="-6518" y="68431"/>
                            <a:pt x="19050" y="42863"/>
                          </a:cubicBezTo>
                          <a:lnTo>
                            <a:pt x="42863" y="28575"/>
                          </a:lnTo>
                          <a:close/>
                        </a:path>
                      </a:pathLst>
                    </a:custGeom>
                    <a:solidFill>
                      <a:srgbClr val="FF0000">
                        <a:alpha val="40000"/>
                      </a:srgbClr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endParaRPr lang="ru-RU" sz="800" dirty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14" name="Прямоугольник 113"/>
                    <p:cNvSpPr/>
                    <p:nvPr/>
                  </p:nvSpPr>
                  <p:spPr>
                    <a:xfrm>
                      <a:off x="6789967" y="6011515"/>
                      <a:ext cx="527227" cy="138165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r>
                        <a:rPr lang="ru-RU" sz="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321/20</a:t>
                      </a:r>
                    </a:p>
                  </p:txBody>
                </p:sp>
                <p:sp>
                  <p:nvSpPr>
                    <p:cNvPr id="115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81232" y="6558997"/>
                      <a:ext cx="1831079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муниципальное образование</a:t>
                      </a:r>
                    </a:p>
                  </p:txBody>
                </p:sp>
                <p:sp>
                  <p:nvSpPr>
                    <p:cNvPr id="116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310218" y="4418277"/>
                      <a:ext cx="1896493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линии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электропередач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7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66267" y="5973077"/>
                      <a:ext cx="1898652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протяженность ЛЭП/ТП (шт.)</a:t>
                      </a:r>
                    </a:p>
                  </p:txBody>
                </p:sp>
                <p:sp>
                  <p:nvSpPr>
                    <p:cNvPr id="118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870955" y="4022487"/>
                      <a:ext cx="2143539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температура воздуха, градусы (С)</a:t>
                      </a:r>
                      <a:endPara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104" name="Скругленный прямоугольник 103"/>
                  <p:cNvSpPr/>
                  <p:nvPr/>
                </p:nvSpPr>
                <p:spPr>
                  <a:xfrm>
                    <a:off x="9463075" y="6127238"/>
                    <a:ext cx="282820" cy="225201"/>
                  </a:xfrm>
                  <a:prstGeom prst="round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60%</a:t>
                    </a:r>
                  </a:p>
                </p:txBody>
              </p:sp>
              <p:sp>
                <p:nvSpPr>
                  <p:cNvPr id="105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519757" y="5966534"/>
                    <a:ext cx="2465414" cy="54557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80200" tIns="40101" rIns="80200" bIns="40101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55471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износ электроэнергетических </a:t>
                    </a: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систем </a:t>
                    </a:r>
                  </a:p>
                </p:txBody>
              </p:sp>
              <p:sp>
                <p:nvSpPr>
                  <p:cNvPr id="106" name="Прямоугольник 105"/>
                  <p:cNvSpPr/>
                  <p:nvPr/>
                </p:nvSpPr>
                <p:spPr>
                  <a:xfrm>
                    <a:off x="9438681" y="5747122"/>
                    <a:ext cx="658385" cy="230603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lIns="68571" tIns="34286" rIns="68571" bIns="34286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kern="0" dirty="0">
                        <a:solidFill>
                          <a:prstClr val="black"/>
                        </a:solidFill>
                        <a:cs typeface="Times New Roman" panose="02020603050405020304" pitchFamily="18" charset="0"/>
                      </a:rPr>
                      <a:t>19/330</a:t>
                    </a:r>
                  </a:p>
                </p:txBody>
              </p:sp>
              <p:sp>
                <p:nvSpPr>
                  <p:cNvPr id="10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045708" y="5648363"/>
                    <a:ext cx="1868848" cy="3973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73" tIns="63988" rIns="127973" bIns="63988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кол-во домов /населения</a:t>
                    </a:r>
                  </a:p>
                </p:txBody>
              </p:sp>
            </p:grpSp>
            <p:sp>
              <p:nvSpPr>
                <p:cNvPr id="9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347238" y="5362179"/>
                  <a:ext cx="1948620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количество </a:t>
                  </a:r>
                  <a:r>
                    <a:rPr lang="ru-RU" altLang="ru-RU" sz="1000" b="0" kern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осадков (УГМС), </a:t>
                  </a: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мм</a:t>
                  </a:r>
                </a:p>
              </p:txBody>
            </p:sp>
            <p:sp>
              <p:nvSpPr>
                <p:cNvPr id="100" name="TextBox 23"/>
                <p:cNvSpPr txBox="1"/>
                <p:nvPr/>
              </p:nvSpPr>
              <p:spPr>
                <a:xfrm>
                  <a:off x="6991196" y="5376988"/>
                  <a:ext cx="383894" cy="181793"/>
                </a:xfrm>
                <a:prstGeom prst="rect">
                  <a:avLst/>
                </a:prstGeom>
                <a:solidFill>
                  <a:srgbClr val="4F81BD">
                    <a:lumMod val="75000"/>
                  </a:srgbClr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2321">
                    <a:defRPr/>
                  </a:pPr>
                  <a:r>
                    <a: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2</a:t>
                  </a:r>
                  <a:r>
                    <a:rPr lang="ru-RU" sz="1000" kern="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0</a:t>
                  </a:r>
                </a:p>
              </p:txBody>
            </p:sp>
            <p:sp>
              <p:nvSpPr>
                <p:cNvPr id="101" name="TextBox 23"/>
                <p:cNvSpPr txBox="1"/>
                <p:nvPr/>
              </p:nvSpPr>
              <p:spPr>
                <a:xfrm>
                  <a:off x="6995297" y="5513448"/>
                  <a:ext cx="314725" cy="127051"/>
                </a:xfrm>
                <a:prstGeom prst="rect">
                  <a:avLst/>
                </a:prstGeom>
                <a:solidFill>
                  <a:srgbClr val="FF9900"/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2321">
                    <a:defRPr/>
                  </a:pPr>
                  <a:r>
                    <a:rPr lang="ru-RU" sz="1000" kern="0" dirty="0" smtClean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15</a:t>
                  </a:r>
                  <a:endPara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2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395171" y="5514501"/>
                  <a:ext cx="1659776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порывы ветра (УГМС), м/с</a:t>
                  </a:r>
                </a:p>
              </p:txBody>
            </p:sp>
          </p:grpSp>
          <p:pic>
            <p:nvPicPr>
              <p:cNvPr id="96" name="Рисунок 9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61176" y="5003121"/>
                <a:ext cx="649048" cy="1206564"/>
              </a:xfrm>
              <a:prstGeom prst="rect">
                <a:avLst/>
              </a:prstGeom>
            </p:spPr>
          </p:pic>
        </p:grpSp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54213" y="2433794"/>
              <a:ext cx="2253087" cy="163859"/>
            </a:xfrm>
            <a:prstGeom prst="rect">
              <a:avLst/>
            </a:prstGeom>
          </p:spPr>
        </p:pic>
      </p:grpSp>
      <p:pic>
        <p:nvPicPr>
          <p:cNvPr id="45" name="Рисунок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411" y="4210110"/>
            <a:ext cx="374102" cy="295661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8904411" y="4100334"/>
            <a:ext cx="29949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количество 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подразделений ПСЧ</a:t>
            </a:r>
            <a:endParaRPr lang="ru-RU" altLang="ru-RU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152"/>
          <p:cNvSpPr>
            <a:spLocks noChangeArrowheads="1"/>
          </p:cNvSpPr>
          <p:nvPr/>
        </p:nvSpPr>
        <p:spPr bwMode="auto">
          <a:xfrm>
            <a:off x="10454066" y="6309320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  <a:endParaRPr lang="ru-RU" altLang="ru-RU" sz="7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05.12.2023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Бахметова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Т.В.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346-1279</a:t>
            </a: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3503712" y="4559934"/>
            <a:ext cx="1790226" cy="779433"/>
            <a:chOff x="-1140157" y="7474624"/>
            <a:chExt cx="1790226" cy="779433"/>
          </a:xfrm>
        </p:grpSpPr>
        <p:sp>
          <p:nvSpPr>
            <p:cNvPr id="42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ГО Краснотурьинск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b="1" kern="0" dirty="0" smtClean="0">
                  <a:latin typeface="Times New Roman" pitchFamily="18" charset="0"/>
                  <a:cs typeface="Times New Roman" pitchFamily="18" charset="0"/>
                </a:rPr>
                <a:t>317/174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4585/60685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Скругленный прямоугольник 47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49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0,7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0" name="Рисунок 4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7384" y="1273098"/>
            <a:ext cx="3488998" cy="22878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32038" y="3956508"/>
            <a:ext cx="296551" cy="264778"/>
          </a:xfrm>
          <a:prstGeom prst="rect">
            <a:avLst/>
          </a:prstGeom>
        </p:spPr>
      </p:pic>
      <p:sp>
        <p:nvSpPr>
          <p:cNvPr id="51" name="Text Box 97"/>
          <p:cNvSpPr txBox="1">
            <a:spLocks noChangeArrowheads="1"/>
          </p:cNvSpPr>
          <p:nvPr/>
        </p:nvSpPr>
        <p:spPr bwMode="auto">
          <a:xfrm>
            <a:off x="9219004" y="3929121"/>
            <a:ext cx="2181751" cy="250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989" tIns="47996" rIns="95989" bIns="47996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altLang="ru-RU" sz="1000" b="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ПСЧ</a:t>
            </a:r>
            <a:endParaRPr lang="ru-RU" altLang="ru-RU" sz="1000" b="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62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7" y="400151"/>
            <a:ext cx="12215968" cy="6447777"/>
          </a:xfrm>
          <a:prstGeom prst="rect">
            <a:avLst/>
          </a:prstGeom>
        </p:spPr>
      </p:pic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СИЛЬНОМУ МОРОЗУ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ГО КАРПИНСК СВЕРДЛОВСКОЙ ОБЛАСТИ</a:t>
            </a: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06-10.12.2023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42" name="Rectangle 152"/>
          <p:cNvSpPr>
            <a:spLocks noChangeArrowheads="1"/>
          </p:cNvSpPr>
          <p:nvPr/>
        </p:nvSpPr>
        <p:spPr bwMode="auto">
          <a:xfrm>
            <a:off x="10454066" y="6309320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  <a:endParaRPr lang="ru-RU" altLang="ru-RU" sz="7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05.12.2023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Бахметова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Т.В.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346-1279</a:t>
            </a: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7" name="Группа 56"/>
          <p:cNvGrpSpPr/>
          <p:nvPr/>
        </p:nvGrpSpPr>
        <p:grpSpPr>
          <a:xfrm>
            <a:off x="2927648" y="3162562"/>
            <a:ext cx="1790226" cy="779433"/>
            <a:chOff x="-1140157" y="7474624"/>
            <a:chExt cx="1790226" cy="779433"/>
          </a:xfrm>
        </p:grpSpPr>
        <p:sp>
          <p:nvSpPr>
            <p:cNvPr id="60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ГО Карпинск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b="1" kern="0" noProof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390</a:t>
              </a:r>
              <a:r>
                <a:rPr kumimoji="0" lang="ru-RU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/59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3734/28435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Скругленный прямоугольник 62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64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0,8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8638446" y="952677"/>
            <a:ext cx="4074893" cy="5356643"/>
            <a:chOff x="9619878" y="2208403"/>
            <a:chExt cx="2952694" cy="3743622"/>
          </a:xfrm>
        </p:grpSpPr>
        <p:grpSp>
          <p:nvGrpSpPr>
            <p:cNvPr id="86" name="Группа 85"/>
            <p:cNvGrpSpPr/>
            <p:nvPr/>
          </p:nvGrpSpPr>
          <p:grpSpPr>
            <a:xfrm>
              <a:off x="9619878" y="2208403"/>
              <a:ext cx="2952694" cy="3743622"/>
              <a:chOff x="7765300" y="4457439"/>
              <a:chExt cx="2952694" cy="3743622"/>
            </a:xfrm>
          </p:grpSpPr>
          <p:grpSp>
            <p:nvGrpSpPr>
              <p:cNvPr id="88" name="Группа 87"/>
              <p:cNvGrpSpPr/>
              <p:nvPr/>
            </p:nvGrpSpPr>
            <p:grpSpPr>
              <a:xfrm>
                <a:off x="7765300" y="4457439"/>
                <a:ext cx="2952694" cy="3743622"/>
                <a:chOff x="6897577" y="4082211"/>
                <a:chExt cx="2625768" cy="2764039"/>
              </a:xfrm>
            </p:grpSpPr>
            <p:sp>
              <p:nvSpPr>
                <p:cNvPr id="90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066917" y="6209278"/>
                  <a:ext cx="1460939" cy="1522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82" tIns="63992" rIns="127982" bIns="63992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altLang="ru-RU" sz="500" b="0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91" name="Группа 90"/>
                <p:cNvGrpSpPr/>
                <p:nvPr/>
              </p:nvGrpSpPr>
              <p:grpSpPr>
                <a:xfrm>
                  <a:off x="6897577" y="4082211"/>
                  <a:ext cx="2625768" cy="2764039"/>
                  <a:chOff x="9401429" y="1559479"/>
                  <a:chExt cx="3004693" cy="5253681"/>
                </a:xfrm>
              </p:grpSpPr>
              <p:grpSp>
                <p:nvGrpSpPr>
                  <p:cNvPr id="123" name="Группа 122"/>
                  <p:cNvGrpSpPr/>
                  <p:nvPr/>
                </p:nvGrpSpPr>
                <p:grpSpPr>
                  <a:xfrm>
                    <a:off x="9401429" y="1559479"/>
                    <a:ext cx="3004693" cy="5253681"/>
                    <a:chOff x="6759623" y="3727167"/>
                    <a:chExt cx="2447088" cy="3113013"/>
                  </a:xfrm>
                </p:grpSpPr>
                <p:sp>
                  <p:nvSpPr>
                    <p:cNvPr id="128" name="Rectangle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59623" y="3767481"/>
                      <a:ext cx="2134158" cy="307269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defTabSz="912321">
                        <a:defRPr/>
                      </a:pPr>
                      <a:endParaRPr lang="ru-RU" altLang="ru-RU" sz="8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9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835969" y="5818315"/>
                      <a:ext cx="2047933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прогноз нарушения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ЛЭП </a:t>
                      </a:r>
                      <a:r>
                        <a:rPr lang="ru-RU" altLang="ru-RU" sz="1000" b="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(УГМС)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30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74325" y="3727167"/>
                      <a:ext cx="1606383" cy="2418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Условные обозначения</a:t>
                      </a:r>
                    </a:p>
                  </p:txBody>
                </p:sp>
                <p:sp>
                  <p:nvSpPr>
                    <p:cNvPr id="131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187581" y="6232909"/>
                      <a:ext cx="1609849" cy="20984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endParaRPr lang="ru-RU" altLang="ru-RU" sz="800" b="0" dirty="0">
                        <a:solidFill>
                          <a:srgbClr val="000000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32" name="TextBox 10"/>
                    <p:cNvSpPr txBox="1"/>
                    <p:nvPr/>
                  </p:nvSpPr>
                  <p:spPr>
                    <a:xfrm>
                      <a:off x="6785475" y="6585394"/>
                      <a:ext cx="591514" cy="20474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effectLst>
                      <a:softEdge rad="63500"/>
                    </a:effectLst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 defTabSz="912321">
                        <a:defRPr/>
                      </a:pPr>
                      <a:r>
                        <a:rPr lang="ru-RU" sz="1000" dirty="0" smtClean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Город</a:t>
                      </a:r>
                      <a:endParaRPr lang="ru-RU" sz="1000" dirty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33" name="Полилиния 132"/>
                    <p:cNvSpPr/>
                    <p:nvPr/>
                  </p:nvSpPr>
                  <p:spPr>
                    <a:xfrm>
                      <a:off x="6953337" y="5850709"/>
                      <a:ext cx="222216" cy="165051"/>
                    </a:xfrm>
                    <a:custGeom>
                      <a:avLst/>
                      <a:gdLst>
                        <a:gd name="connsiteX0" fmla="*/ 42863 w 324905"/>
                        <a:gd name="connsiteY0" fmla="*/ 28575 h 204788"/>
                        <a:gd name="connsiteX1" fmla="*/ 47625 w 324905"/>
                        <a:gd name="connsiteY1" fmla="*/ 4763 h 204788"/>
                        <a:gd name="connsiteX2" fmla="*/ 61913 w 324905"/>
                        <a:gd name="connsiteY2" fmla="*/ 0 h 204788"/>
                        <a:gd name="connsiteX3" fmla="*/ 95250 w 324905"/>
                        <a:gd name="connsiteY3" fmla="*/ 4763 h 204788"/>
                        <a:gd name="connsiteX4" fmla="*/ 200025 w 324905"/>
                        <a:gd name="connsiteY4" fmla="*/ 9525 h 204788"/>
                        <a:gd name="connsiteX5" fmla="*/ 252413 w 324905"/>
                        <a:gd name="connsiteY5" fmla="*/ 14288 h 204788"/>
                        <a:gd name="connsiteX6" fmla="*/ 280988 w 324905"/>
                        <a:gd name="connsiteY6" fmla="*/ 23813 h 204788"/>
                        <a:gd name="connsiteX7" fmla="*/ 285750 w 324905"/>
                        <a:gd name="connsiteY7" fmla="*/ 52388 h 204788"/>
                        <a:gd name="connsiteX8" fmla="*/ 300038 w 324905"/>
                        <a:gd name="connsiteY8" fmla="*/ 57150 h 204788"/>
                        <a:gd name="connsiteX9" fmla="*/ 314325 w 324905"/>
                        <a:gd name="connsiteY9" fmla="*/ 66675 h 204788"/>
                        <a:gd name="connsiteX10" fmla="*/ 323850 w 324905"/>
                        <a:gd name="connsiteY10" fmla="*/ 80963 h 204788"/>
                        <a:gd name="connsiteX11" fmla="*/ 319088 w 324905"/>
                        <a:gd name="connsiteY11" fmla="*/ 180975 h 204788"/>
                        <a:gd name="connsiteX12" fmla="*/ 300038 w 324905"/>
                        <a:gd name="connsiteY12" fmla="*/ 185738 h 204788"/>
                        <a:gd name="connsiteX13" fmla="*/ 228600 w 324905"/>
                        <a:gd name="connsiteY13" fmla="*/ 190500 h 204788"/>
                        <a:gd name="connsiteX14" fmla="*/ 209550 w 324905"/>
                        <a:gd name="connsiteY14" fmla="*/ 195263 h 204788"/>
                        <a:gd name="connsiteX15" fmla="*/ 185738 w 324905"/>
                        <a:gd name="connsiteY15" fmla="*/ 200025 h 204788"/>
                        <a:gd name="connsiteX16" fmla="*/ 171450 w 324905"/>
                        <a:gd name="connsiteY16" fmla="*/ 204788 h 204788"/>
                        <a:gd name="connsiteX17" fmla="*/ 152400 w 324905"/>
                        <a:gd name="connsiteY17" fmla="*/ 190500 h 204788"/>
                        <a:gd name="connsiteX18" fmla="*/ 138113 w 324905"/>
                        <a:gd name="connsiteY18" fmla="*/ 180975 h 204788"/>
                        <a:gd name="connsiteX19" fmla="*/ 123825 w 324905"/>
                        <a:gd name="connsiteY19" fmla="*/ 166688 h 204788"/>
                        <a:gd name="connsiteX20" fmla="*/ 95250 w 324905"/>
                        <a:gd name="connsiteY20" fmla="*/ 152400 h 204788"/>
                        <a:gd name="connsiteX21" fmla="*/ 42863 w 324905"/>
                        <a:gd name="connsiteY21" fmla="*/ 147638 h 204788"/>
                        <a:gd name="connsiteX22" fmla="*/ 14288 w 324905"/>
                        <a:gd name="connsiteY22" fmla="*/ 133350 h 204788"/>
                        <a:gd name="connsiteX23" fmla="*/ 4763 w 324905"/>
                        <a:gd name="connsiteY23" fmla="*/ 119063 h 204788"/>
                        <a:gd name="connsiteX24" fmla="*/ 0 w 324905"/>
                        <a:gd name="connsiteY24" fmla="*/ 104775 h 204788"/>
                        <a:gd name="connsiteX25" fmla="*/ 19050 w 324905"/>
                        <a:gd name="connsiteY25" fmla="*/ 42863 h 204788"/>
                        <a:gd name="connsiteX26" fmla="*/ 42863 w 324905"/>
                        <a:gd name="connsiteY26" fmla="*/ 28575 h 2047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324905" h="204788">
                          <a:moveTo>
                            <a:pt x="42863" y="28575"/>
                          </a:moveTo>
                          <a:cubicBezTo>
                            <a:pt x="44450" y="20638"/>
                            <a:pt x="43135" y="11498"/>
                            <a:pt x="47625" y="4763"/>
                          </a:cubicBezTo>
                          <a:cubicBezTo>
                            <a:pt x="50410" y="586"/>
                            <a:pt x="56893" y="0"/>
                            <a:pt x="61913" y="0"/>
                          </a:cubicBezTo>
                          <a:cubicBezTo>
                            <a:pt x="73138" y="0"/>
                            <a:pt x="84138" y="3175"/>
                            <a:pt x="95250" y="4763"/>
                          </a:cubicBezTo>
                          <a:cubicBezTo>
                            <a:pt x="147969" y="22336"/>
                            <a:pt x="113804" y="14914"/>
                            <a:pt x="200025" y="9525"/>
                          </a:cubicBezTo>
                          <a:cubicBezTo>
                            <a:pt x="217488" y="11113"/>
                            <a:pt x="235145" y="11241"/>
                            <a:pt x="252413" y="14288"/>
                          </a:cubicBezTo>
                          <a:cubicBezTo>
                            <a:pt x="262300" y="16033"/>
                            <a:pt x="280988" y="23813"/>
                            <a:pt x="280988" y="23813"/>
                          </a:cubicBezTo>
                          <a:cubicBezTo>
                            <a:pt x="282575" y="33338"/>
                            <a:pt x="280959" y="44004"/>
                            <a:pt x="285750" y="52388"/>
                          </a:cubicBezTo>
                          <a:cubicBezTo>
                            <a:pt x="288241" y="56747"/>
                            <a:pt x="295548" y="54905"/>
                            <a:pt x="300038" y="57150"/>
                          </a:cubicBezTo>
                          <a:cubicBezTo>
                            <a:pt x="305157" y="59710"/>
                            <a:pt x="309563" y="63500"/>
                            <a:pt x="314325" y="66675"/>
                          </a:cubicBezTo>
                          <a:cubicBezTo>
                            <a:pt x="317500" y="71438"/>
                            <a:pt x="323612" y="75244"/>
                            <a:pt x="323850" y="80963"/>
                          </a:cubicBezTo>
                          <a:cubicBezTo>
                            <a:pt x="325240" y="114309"/>
                            <a:pt x="326484" y="148430"/>
                            <a:pt x="319088" y="180975"/>
                          </a:cubicBezTo>
                          <a:cubicBezTo>
                            <a:pt x="317637" y="187358"/>
                            <a:pt x="306548" y="185053"/>
                            <a:pt x="300038" y="185738"/>
                          </a:cubicBezTo>
                          <a:cubicBezTo>
                            <a:pt x="276304" y="188236"/>
                            <a:pt x="252413" y="188913"/>
                            <a:pt x="228600" y="190500"/>
                          </a:cubicBezTo>
                          <a:cubicBezTo>
                            <a:pt x="222250" y="192088"/>
                            <a:pt x="215940" y="193843"/>
                            <a:pt x="209550" y="195263"/>
                          </a:cubicBezTo>
                          <a:cubicBezTo>
                            <a:pt x="201648" y="197019"/>
                            <a:pt x="193591" y="198062"/>
                            <a:pt x="185738" y="200025"/>
                          </a:cubicBezTo>
                          <a:cubicBezTo>
                            <a:pt x="180868" y="201243"/>
                            <a:pt x="176213" y="203200"/>
                            <a:pt x="171450" y="204788"/>
                          </a:cubicBezTo>
                          <a:cubicBezTo>
                            <a:pt x="165100" y="200025"/>
                            <a:pt x="158859" y="195114"/>
                            <a:pt x="152400" y="190500"/>
                          </a:cubicBezTo>
                          <a:cubicBezTo>
                            <a:pt x="147743" y="187173"/>
                            <a:pt x="142510" y="184639"/>
                            <a:pt x="138113" y="180975"/>
                          </a:cubicBezTo>
                          <a:cubicBezTo>
                            <a:pt x="132939" y="176663"/>
                            <a:pt x="128999" y="171000"/>
                            <a:pt x="123825" y="166688"/>
                          </a:cubicBezTo>
                          <a:cubicBezTo>
                            <a:pt x="116019" y="160183"/>
                            <a:pt x="105619" y="153881"/>
                            <a:pt x="95250" y="152400"/>
                          </a:cubicBezTo>
                          <a:cubicBezTo>
                            <a:pt x="77892" y="149920"/>
                            <a:pt x="60325" y="149225"/>
                            <a:pt x="42863" y="147638"/>
                          </a:cubicBezTo>
                          <a:cubicBezTo>
                            <a:pt x="31242" y="143764"/>
                            <a:pt x="23520" y="142582"/>
                            <a:pt x="14288" y="133350"/>
                          </a:cubicBezTo>
                          <a:cubicBezTo>
                            <a:pt x="10241" y="129303"/>
                            <a:pt x="7323" y="124182"/>
                            <a:pt x="4763" y="119063"/>
                          </a:cubicBezTo>
                          <a:cubicBezTo>
                            <a:pt x="2518" y="114573"/>
                            <a:pt x="1588" y="109538"/>
                            <a:pt x="0" y="104775"/>
                          </a:cubicBezTo>
                          <a:cubicBezTo>
                            <a:pt x="5433" y="50448"/>
                            <a:pt x="-6518" y="68431"/>
                            <a:pt x="19050" y="42863"/>
                          </a:cubicBezTo>
                          <a:lnTo>
                            <a:pt x="42863" y="28575"/>
                          </a:lnTo>
                          <a:close/>
                        </a:path>
                      </a:pathLst>
                    </a:custGeom>
                    <a:solidFill>
                      <a:srgbClr val="FF0000">
                        <a:alpha val="40000"/>
                      </a:srgbClr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endParaRPr lang="ru-RU" sz="800" dirty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34" name="Прямоугольник 133"/>
                    <p:cNvSpPr/>
                    <p:nvPr/>
                  </p:nvSpPr>
                  <p:spPr>
                    <a:xfrm>
                      <a:off x="6789967" y="6011515"/>
                      <a:ext cx="527227" cy="138165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r>
                        <a:rPr lang="ru-RU" sz="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321/20</a:t>
                      </a:r>
                    </a:p>
                  </p:txBody>
                </p:sp>
                <p:sp>
                  <p:nvSpPr>
                    <p:cNvPr id="135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81232" y="6558997"/>
                      <a:ext cx="1831079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муниципальное образование</a:t>
                      </a:r>
                    </a:p>
                  </p:txBody>
                </p:sp>
                <p:sp>
                  <p:nvSpPr>
                    <p:cNvPr id="136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310218" y="4418277"/>
                      <a:ext cx="1896493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линии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электропередач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37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66267" y="5973077"/>
                      <a:ext cx="1898652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протяженность ЛЭП/ТП (шт.)</a:t>
                      </a:r>
                    </a:p>
                  </p:txBody>
                </p:sp>
                <p:sp>
                  <p:nvSpPr>
                    <p:cNvPr id="138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870955" y="4022487"/>
                      <a:ext cx="2143539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температура воздуха, градусы (С)</a:t>
                      </a:r>
                      <a:endPara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124" name="Скругленный прямоугольник 123"/>
                  <p:cNvSpPr/>
                  <p:nvPr/>
                </p:nvSpPr>
                <p:spPr>
                  <a:xfrm>
                    <a:off x="9463075" y="6127238"/>
                    <a:ext cx="282820" cy="225201"/>
                  </a:xfrm>
                  <a:prstGeom prst="round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60%</a:t>
                    </a:r>
                  </a:p>
                </p:txBody>
              </p:sp>
              <p:sp>
                <p:nvSpPr>
                  <p:cNvPr id="125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519757" y="5966534"/>
                    <a:ext cx="2465414" cy="54557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80200" tIns="40101" rIns="80200" bIns="40101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55471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износ электроэнергетических </a:t>
                    </a: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систем </a:t>
                    </a:r>
                  </a:p>
                </p:txBody>
              </p:sp>
              <p:sp>
                <p:nvSpPr>
                  <p:cNvPr id="126" name="Прямоугольник 125"/>
                  <p:cNvSpPr/>
                  <p:nvPr/>
                </p:nvSpPr>
                <p:spPr>
                  <a:xfrm>
                    <a:off x="9438681" y="5747122"/>
                    <a:ext cx="658385" cy="230603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lIns="68571" tIns="34286" rIns="68571" bIns="34286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kern="0" dirty="0">
                        <a:solidFill>
                          <a:prstClr val="black"/>
                        </a:solidFill>
                        <a:cs typeface="Times New Roman" panose="02020603050405020304" pitchFamily="18" charset="0"/>
                      </a:rPr>
                      <a:t>19/330</a:t>
                    </a:r>
                  </a:p>
                </p:txBody>
              </p:sp>
              <p:sp>
                <p:nvSpPr>
                  <p:cNvPr id="12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045708" y="5648363"/>
                    <a:ext cx="1868848" cy="3973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73" tIns="63988" rIns="127973" bIns="63988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кол-во домов /населения</a:t>
                    </a:r>
                  </a:p>
                </p:txBody>
              </p:sp>
            </p:grpSp>
            <p:sp>
              <p:nvSpPr>
                <p:cNvPr id="11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347238" y="5362179"/>
                  <a:ext cx="1948620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количество </a:t>
                  </a:r>
                  <a:r>
                    <a:rPr lang="ru-RU" altLang="ru-RU" sz="1000" b="0" kern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осадков (УГМС), </a:t>
                  </a: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мм</a:t>
                  </a:r>
                </a:p>
              </p:txBody>
            </p:sp>
            <p:sp>
              <p:nvSpPr>
                <p:cNvPr id="120" name="TextBox 23"/>
                <p:cNvSpPr txBox="1"/>
                <p:nvPr/>
              </p:nvSpPr>
              <p:spPr>
                <a:xfrm>
                  <a:off x="6991196" y="5376988"/>
                  <a:ext cx="383894" cy="181793"/>
                </a:xfrm>
                <a:prstGeom prst="rect">
                  <a:avLst/>
                </a:prstGeom>
                <a:solidFill>
                  <a:srgbClr val="4F81BD">
                    <a:lumMod val="75000"/>
                  </a:srgbClr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2321">
                    <a:defRPr/>
                  </a:pPr>
                  <a:r>
                    <a: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2</a:t>
                  </a:r>
                  <a:r>
                    <a:rPr lang="ru-RU" sz="1000" kern="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0</a:t>
                  </a:r>
                </a:p>
              </p:txBody>
            </p:sp>
            <p:sp>
              <p:nvSpPr>
                <p:cNvPr id="121" name="TextBox 23"/>
                <p:cNvSpPr txBox="1"/>
                <p:nvPr/>
              </p:nvSpPr>
              <p:spPr>
                <a:xfrm>
                  <a:off x="6995297" y="5513448"/>
                  <a:ext cx="314725" cy="127051"/>
                </a:xfrm>
                <a:prstGeom prst="rect">
                  <a:avLst/>
                </a:prstGeom>
                <a:solidFill>
                  <a:srgbClr val="FF9900"/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2321">
                    <a:defRPr/>
                  </a:pPr>
                  <a:r>
                    <a:rPr lang="ru-RU" sz="1000" kern="0" dirty="0" smtClean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15</a:t>
                  </a:r>
                  <a:endPara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2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395171" y="5514501"/>
                  <a:ext cx="1659776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порывы ветра (УГМС), м/с</a:t>
                  </a:r>
                </a:p>
              </p:txBody>
            </p:sp>
          </p:grpSp>
          <p:pic>
            <p:nvPicPr>
              <p:cNvPr id="89" name="Рисунок 8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61176" y="5003121"/>
                <a:ext cx="649048" cy="1206564"/>
              </a:xfrm>
              <a:prstGeom prst="rect">
                <a:avLst/>
              </a:prstGeom>
            </p:spPr>
          </p:pic>
        </p:grpSp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54213" y="2433794"/>
              <a:ext cx="2253087" cy="163859"/>
            </a:xfrm>
            <a:prstGeom prst="rect">
              <a:avLst/>
            </a:prstGeom>
          </p:spPr>
        </p:pic>
      </p:grpSp>
      <p:pic>
        <p:nvPicPr>
          <p:cNvPr id="139" name="Рисунок 1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411" y="4210110"/>
            <a:ext cx="374102" cy="295661"/>
          </a:xfrm>
          <a:prstGeom prst="rect">
            <a:avLst/>
          </a:prstGeom>
        </p:spPr>
      </p:pic>
      <p:sp>
        <p:nvSpPr>
          <p:cNvPr id="140" name="Прямоугольник 139"/>
          <p:cNvSpPr/>
          <p:nvPr/>
        </p:nvSpPr>
        <p:spPr>
          <a:xfrm>
            <a:off x="8904411" y="4100334"/>
            <a:ext cx="29949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количество 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подразделений ПСЧ</a:t>
            </a:r>
            <a:endParaRPr lang="ru-RU" altLang="ru-RU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1" name="Рисунок 1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7384" y="1273098"/>
            <a:ext cx="3488998" cy="228788"/>
          </a:xfrm>
          <a:prstGeom prst="rect">
            <a:avLst/>
          </a:prstGeom>
        </p:spPr>
      </p:pic>
      <p:pic>
        <p:nvPicPr>
          <p:cNvPr id="142" name="Рисунок 1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32038" y="3956508"/>
            <a:ext cx="296551" cy="264778"/>
          </a:xfrm>
          <a:prstGeom prst="rect">
            <a:avLst/>
          </a:prstGeom>
        </p:spPr>
      </p:pic>
      <p:sp>
        <p:nvSpPr>
          <p:cNvPr id="143" name="Text Box 97"/>
          <p:cNvSpPr txBox="1">
            <a:spLocks noChangeArrowheads="1"/>
          </p:cNvSpPr>
          <p:nvPr/>
        </p:nvSpPr>
        <p:spPr bwMode="auto">
          <a:xfrm>
            <a:off x="9219004" y="3929121"/>
            <a:ext cx="2181751" cy="250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989" tIns="47996" rIns="95989" bIns="47996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altLang="ru-RU" sz="1000" b="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ПСЧ</a:t>
            </a:r>
            <a:endParaRPr lang="ru-RU" altLang="ru-RU" sz="1000" b="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0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7827"/>
            <a:ext cx="12224215" cy="6830173"/>
          </a:xfrm>
          <a:prstGeom prst="rect">
            <a:avLst/>
          </a:prstGeom>
        </p:spPr>
      </p:pic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СИЛЬНОМУ МОРОЗУ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ГАРИНСКОГО ГО СВЕРДЛОВСКОЙ ОБЛАСТИ</a:t>
            </a: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06-10.12.2023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47" name="Rectangle 152"/>
          <p:cNvSpPr>
            <a:spLocks noChangeArrowheads="1"/>
          </p:cNvSpPr>
          <p:nvPr/>
        </p:nvSpPr>
        <p:spPr bwMode="auto">
          <a:xfrm>
            <a:off x="10454066" y="6309320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  <a:endParaRPr lang="ru-RU" altLang="ru-RU" sz="7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05.12.2023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Бахметова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Т.В.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346-1279</a:t>
            </a: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3215680" y="2208403"/>
            <a:ext cx="1790226" cy="779433"/>
            <a:chOff x="-1140157" y="7474624"/>
            <a:chExt cx="1790226" cy="779433"/>
          </a:xfrm>
        </p:grpSpPr>
        <p:sp>
          <p:nvSpPr>
            <p:cNvPr id="42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Гаринский</a:t>
              </a:r>
              <a:r>
                <a:rPr kumimoji="0" lang="ru-RU" sz="1000" b="1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ГО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b="1" kern="0" noProof="0" dirty="0" smtClean="0">
                  <a:latin typeface="Times New Roman" pitchFamily="18" charset="0"/>
                  <a:cs typeface="Times New Roman" pitchFamily="18" charset="0"/>
                </a:rPr>
                <a:t>261/55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1971/3716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Скругленный прямоугольник 47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49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8638446" y="952677"/>
            <a:ext cx="4074893" cy="5356643"/>
            <a:chOff x="9619878" y="2208403"/>
            <a:chExt cx="2952694" cy="3743622"/>
          </a:xfrm>
        </p:grpSpPr>
        <p:grpSp>
          <p:nvGrpSpPr>
            <p:cNvPr id="52" name="Группа 51"/>
            <p:cNvGrpSpPr/>
            <p:nvPr/>
          </p:nvGrpSpPr>
          <p:grpSpPr>
            <a:xfrm>
              <a:off x="9619878" y="2208403"/>
              <a:ext cx="2952694" cy="3743622"/>
              <a:chOff x="7765300" y="4457439"/>
              <a:chExt cx="2952694" cy="3743622"/>
            </a:xfrm>
          </p:grpSpPr>
          <p:grpSp>
            <p:nvGrpSpPr>
              <p:cNvPr id="55" name="Группа 54"/>
              <p:cNvGrpSpPr/>
              <p:nvPr/>
            </p:nvGrpSpPr>
            <p:grpSpPr>
              <a:xfrm>
                <a:off x="7765300" y="4457439"/>
                <a:ext cx="2952694" cy="3743622"/>
                <a:chOff x="6897577" y="4082211"/>
                <a:chExt cx="2625768" cy="2764039"/>
              </a:xfrm>
            </p:grpSpPr>
            <p:sp>
              <p:nvSpPr>
                <p:cNvPr id="5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066917" y="6209278"/>
                  <a:ext cx="1460939" cy="1522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82" tIns="63992" rIns="127982" bIns="63992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altLang="ru-RU" sz="500" b="0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8" name="Группа 57"/>
                <p:cNvGrpSpPr/>
                <p:nvPr/>
              </p:nvGrpSpPr>
              <p:grpSpPr>
                <a:xfrm>
                  <a:off x="6897577" y="4082211"/>
                  <a:ext cx="2625768" cy="2764039"/>
                  <a:chOff x="9401429" y="1559479"/>
                  <a:chExt cx="3004693" cy="5253681"/>
                </a:xfrm>
              </p:grpSpPr>
              <p:grpSp>
                <p:nvGrpSpPr>
                  <p:cNvPr id="64" name="Группа 63"/>
                  <p:cNvGrpSpPr/>
                  <p:nvPr/>
                </p:nvGrpSpPr>
                <p:grpSpPr>
                  <a:xfrm>
                    <a:off x="9401429" y="1559479"/>
                    <a:ext cx="3004693" cy="5253681"/>
                    <a:chOff x="6759623" y="3727167"/>
                    <a:chExt cx="2447088" cy="3113013"/>
                  </a:xfrm>
                </p:grpSpPr>
                <p:sp>
                  <p:nvSpPr>
                    <p:cNvPr id="69" name="Rectangle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59623" y="3767481"/>
                      <a:ext cx="2134158" cy="307269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defTabSz="912321">
                        <a:defRPr/>
                      </a:pPr>
                      <a:endParaRPr lang="ru-RU" altLang="ru-RU" sz="8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0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835969" y="5818315"/>
                      <a:ext cx="2047933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прогноз нарушения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ЛЭП </a:t>
                      </a:r>
                      <a:r>
                        <a:rPr lang="ru-RU" altLang="ru-RU" sz="1000" b="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(УГМС)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1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74325" y="3727167"/>
                      <a:ext cx="1606383" cy="2418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Условные обозначения</a:t>
                      </a:r>
                    </a:p>
                  </p:txBody>
                </p:sp>
                <p:sp>
                  <p:nvSpPr>
                    <p:cNvPr id="72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187581" y="6232909"/>
                      <a:ext cx="1609849" cy="20984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endParaRPr lang="ru-RU" altLang="ru-RU" sz="800" b="0" dirty="0">
                        <a:solidFill>
                          <a:srgbClr val="000000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3" name="TextBox 10"/>
                    <p:cNvSpPr txBox="1"/>
                    <p:nvPr/>
                  </p:nvSpPr>
                  <p:spPr>
                    <a:xfrm>
                      <a:off x="6785475" y="6585394"/>
                      <a:ext cx="591514" cy="20474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effectLst>
                      <a:softEdge rad="63500"/>
                    </a:effectLst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 defTabSz="912321">
                        <a:defRPr/>
                      </a:pPr>
                      <a:r>
                        <a:rPr lang="ru-RU" sz="1000" dirty="0" smtClean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Город</a:t>
                      </a:r>
                      <a:endParaRPr lang="ru-RU" sz="1000" dirty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4" name="Полилиния 73"/>
                    <p:cNvSpPr/>
                    <p:nvPr/>
                  </p:nvSpPr>
                  <p:spPr>
                    <a:xfrm>
                      <a:off x="6953337" y="5850709"/>
                      <a:ext cx="222216" cy="165051"/>
                    </a:xfrm>
                    <a:custGeom>
                      <a:avLst/>
                      <a:gdLst>
                        <a:gd name="connsiteX0" fmla="*/ 42863 w 324905"/>
                        <a:gd name="connsiteY0" fmla="*/ 28575 h 204788"/>
                        <a:gd name="connsiteX1" fmla="*/ 47625 w 324905"/>
                        <a:gd name="connsiteY1" fmla="*/ 4763 h 204788"/>
                        <a:gd name="connsiteX2" fmla="*/ 61913 w 324905"/>
                        <a:gd name="connsiteY2" fmla="*/ 0 h 204788"/>
                        <a:gd name="connsiteX3" fmla="*/ 95250 w 324905"/>
                        <a:gd name="connsiteY3" fmla="*/ 4763 h 204788"/>
                        <a:gd name="connsiteX4" fmla="*/ 200025 w 324905"/>
                        <a:gd name="connsiteY4" fmla="*/ 9525 h 204788"/>
                        <a:gd name="connsiteX5" fmla="*/ 252413 w 324905"/>
                        <a:gd name="connsiteY5" fmla="*/ 14288 h 204788"/>
                        <a:gd name="connsiteX6" fmla="*/ 280988 w 324905"/>
                        <a:gd name="connsiteY6" fmla="*/ 23813 h 204788"/>
                        <a:gd name="connsiteX7" fmla="*/ 285750 w 324905"/>
                        <a:gd name="connsiteY7" fmla="*/ 52388 h 204788"/>
                        <a:gd name="connsiteX8" fmla="*/ 300038 w 324905"/>
                        <a:gd name="connsiteY8" fmla="*/ 57150 h 204788"/>
                        <a:gd name="connsiteX9" fmla="*/ 314325 w 324905"/>
                        <a:gd name="connsiteY9" fmla="*/ 66675 h 204788"/>
                        <a:gd name="connsiteX10" fmla="*/ 323850 w 324905"/>
                        <a:gd name="connsiteY10" fmla="*/ 80963 h 204788"/>
                        <a:gd name="connsiteX11" fmla="*/ 319088 w 324905"/>
                        <a:gd name="connsiteY11" fmla="*/ 180975 h 204788"/>
                        <a:gd name="connsiteX12" fmla="*/ 300038 w 324905"/>
                        <a:gd name="connsiteY12" fmla="*/ 185738 h 204788"/>
                        <a:gd name="connsiteX13" fmla="*/ 228600 w 324905"/>
                        <a:gd name="connsiteY13" fmla="*/ 190500 h 204788"/>
                        <a:gd name="connsiteX14" fmla="*/ 209550 w 324905"/>
                        <a:gd name="connsiteY14" fmla="*/ 195263 h 204788"/>
                        <a:gd name="connsiteX15" fmla="*/ 185738 w 324905"/>
                        <a:gd name="connsiteY15" fmla="*/ 200025 h 204788"/>
                        <a:gd name="connsiteX16" fmla="*/ 171450 w 324905"/>
                        <a:gd name="connsiteY16" fmla="*/ 204788 h 204788"/>
                        <a:gd name="connsiteX17" fmla="*/ 152400 w 324905"/>
                        <a:gd name="connsiteY17" fmla="*/ 190500 h 204788"/>
                        <a:gd name="connsiteX18" fmla="*/ 138113 w 324905"/>
                        <a:gd name="connsiteY18" fmla="*/ 180975 h 204788"/>
                        <a:gd name="connsiteX19" fmla="*/ 123825 w 324905"/>
                        <a:gd name="connsiteY19" fmla="*/ 166688 h 204788"/>
                        <a:gd name="connsiteX20" fmla="*/ 95250 w 324905"/>
                        <a:gd name="connsiteY20" fmla="*/ 152400 h 204788"/>
                        <a:gd name="connsiteX21" fmla="*/ 42863 w 324905"/>
                        <a:gd name="connsiteY21" fmla="*/ 147638 h 204788"/>
                        <a:gd name="connsiteX22" fmla="*/ 14288 w 324905"/>
                        <a:gd name="connsiteY22" fmla="*/ 133350 h 204788"/>
                        <a:gd name="connsiteX23" fmla="*/ 4763 w 324905"/>
                        <a:gd name="connsiteY23" fmla="*/ 119063 h 204788"/>
                        <a:gd name="connsiteX24" fmla="*/ 0 w 324905"/>
                        <a:gd name="connsiteY24" fmla="*/ 104775 h 204788"/>
                        <a:gd name="connsiteX25" fmla="*/ 19050 w 324905"/>
                        <a:gd name="connsiteY25" fmla="*/ 42863 h 204788"/>
                        <a:gd name="connsiteX26" fmla="*/ 42863 w 324905"/>
                        <a:gd name="connsiteY26" fmla="*/ 28575 h 2047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324905" h="204788">
                          <a:moveTo>
                            <a:pt x="42863" y="28575"/>
                          </a:moveTo>
                          <a:cubicBezTo>
                            <a:pt x="44450" y="20638"/>
                            <a:pt x="43135" y="11498"/>
                            <a:pt x="47625" y="4763"/>
                          </a:cubicBezTo>
                          <a:cubicBezTo>
                            <a:pt x="50410" y="586"/>
                            <a:pt x="56893" y="0"/>
                            <a:pt x="61913" y="0"/>
                          </a:cubicBezTo>
                          <a:cubicBezTo>
                            <a:pt x="73138" y="0"/>
                            <a:pt x="84138" y="3175"/>
                            <a:pt x="95250" y="4763"/>
                          </a:cubicBezTo>
                          <a:cubicBezTo>
                            <a:pt x="147969" y="22336"/>
                            <a:pt x="113804" y="14914"/>
                            <a:pt x="200025" y="9525"/>
                          </a:cubicBezTo>
                          <a:cubicBezTo>
                            <a:pt x="217488" y="11113"/>
                            <a:pt x="235145" y="11241"/>
                            <a:pt x="252413" y="14288"/>
                          </a:cubicBezTo>
                          <a:cubicBezTo>
                            <a:pt x="262300" y="16033"/>
                            <a:pt x="280988" y="23813"/>
                            <a:pt x="280988" y="23813"/>
                          </a:cubicBezTo>
                          <a:cubicBezTo>
                            <a:pt x="282575" y="33338"/>
                            <a:pt x="280959" y="44004"/>
                            <a:pt x="285750" y="52388"/>
                          </a:cubicBezTo>
                          <a:cubicBezTo>
                            <a:pt x="288241" y="56747"/>
                            <a:pt x="295548" y="54905"/>
                            <a:pt x="300038" y="57150"/>
                          </a:cubicBezTo>
                          <a:cubicBezTo>
                            <a:pt x="305157" y="59710"/>
                            <a:pt x="309563" y="63500"/>
                            <a:pt x="314325" y="66675"/>
                          </a:cubicBezTo>
                          <a:cubicBezTo>
                            <a:pt x="317500" y="71438"/>
                            <a:pt x="323612" y="75244"/>
                            <a:pt x="323850" y="80963"/>
                          </a:cubicBezTo>
                          <a:cubicBezTo>
                            <a:pt x="325240" y="114309"/>
                            <a:pt x="326484" y="148430"/>
                            <a:pt x="319088" y="180975"/>
                          </a:cubicBezTo>
                          <a:cubicBezTo>
                            <a:pt x="317637" y="187358"/>
                            <a:pt x="306548" y="185053"/>
                            <a:pt x="300038" y="185738"/>
                          </a:cubicBezTo>
                          <a:cubicBezTo>
                            <a:pt x="276304" y="188236"/>
                            <a:pt x="252413" y="188913"/>
                            <a:pt x="228600" y="190500"/>
                          </a:cubicBezTo>
                          <a:cubicBezTo>
                            <a:pt x="222250" y="192088"/>
                            <a:pt x="215940" y="193843"/>
                            <a:pt x="209550" y="195263"/>
                          </a:cubicBezTo>
                          <a:cubicBezTo>
                            <a:pt x="201648" y="197019"/>
                            <a:pt x="193591" y="198062"/>
                            <a:pt x="185738" y="200025"/>
                          </a:cubicBezTo>
                          <a:cubicBezTo>
                            <a:pt x="180868" y="201243"/>
                            <a:pt x="176213" y="203200"/>
                            <a:pt x="171450" y="204788"/>
                          </a:cubicBezTo>
                          <a:cubicBezTo>
                            <a:pt x="165100" y="200025"/>
                            <a:pt x="158859" y="195114"/>
                            <a:pt x="152400" y="190500"/>
                          </a:cubicBezTo>
                          <a:cubicBezTo>
                            <a:pt x="147743" y="187173"/>
                            <a:pt x="142510" y="184639"/>
                            <a:pt x="138113" y="180975"/>
                          </a:cubicBezTo>
                          <a:cubicBezTo>
                            <a:pt x="132939" y="176663"/>
                            <a:pt x="128999" y="171000"/>
                            <a:pt x="123825" y="166688"/>
                          </a:cubicBezTo>
                          <a:cubicBezTo>
                            <a:pt x="116019" y="160183"/>
                            <a:pt x="105619" y="153881"/>
                            <a:pt x="95250" y="152400"/>
                          </a:cubicBezTo>
                          <a:cubicBezTo>
                            <a:pt x="77892" y="149920"/>
                            <a:pt x="60325" y="149225"/>
                            <a:pt x="42863" y="147638"/>
                          </a:cubicBezTo>
                          <a:cubicBezTo>
                            <a:pt x="31242" y="143764"/>
                            <a:pt x="23520" y="142582"/>
                            <a:pt x="14288" y="133350"/>
                          </a:cubicBezTo>
                          <a:cubicBezTo>
                            <a:pt x="10241" y="129303"/>
                            <a:pt x="7323" y="124182"/>
                            <a:pt x="4763" y="119063"/>
                          </a:cubicBezTo>
                          <a:cubicBezTo>
                            <a:pt x="2518" y="114573"/>
                            <a:pt x="1588" y="109538"/>
                            <a:pt x="0" y="104775"/>
                          </a:cubicBezTo>
                          <a:cubicBezTo>
                            <a:pt x="5433" y="50448"/>
                            <a:pt x="-6518" y="68431"/>
                            <a:pt x="19050" y="42863"/>
                          </a:cubicBezTo>
                          <a:lnTo>
                            <a:pt x="42863" y="28575"/>
                          </a:lnTo>
                          <a:close/>
                        </a:path>
                      </a:pathLst>
                    </a:custGeom>
                    <a:solidFill>
                      <a:srgbClr val="FF0000">
                        <a:alpha val="40000"/>
                      </a:srgbClr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endParaRPr lang="ru-RU" sz="800" dirty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75" name="Прямоугольник 74"/>
                    <p:cNvSpPr/>
                    <p:nvPr/>
                  </p:nvSpPr>
                  <p:spPr>
                    <a:xfrm>
                      <a:off x="6789967" y="6011515"/>
                      <a:ext cx="527227" cy="138165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r>
                        <a:rPr lang="ru-RU" sz="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321/20</a:t>
                      </a:r>
                    </a:p>
                  </p:txBody>
                </p:sp>
                <p:sp>
                  <p:nvSpPr>
                    <p:cNvPr id="76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81232" y="6558997"/>
                      <a:ext cx="1831079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муниципальное образование</a:t>
                      </a:r>
                    </a:p>
                  </p:txBody>
                </p:sp>
                <p:sp>
                  <p:nvSpPr>
                    <p:cNvPr id="77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310218" y="4418277"/>
                      <a:ext cx="1896493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линии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электропередач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8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66267" y="5973077"/>
                      <a:ext cx="1898652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протяженность ЛЭП/ТП (шт.)</a:t>
                      </a:r>
                    </a:p>
                  </p:txBody>
                </p:sp>
                <p:sp>
                  <p:nvSpPr>
                    <p:cNvPr id="79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870955" y="4022487"/>
                      <a:ext cx="2143539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температура воздуха, градусы (С)</a:t>
                      </a:r>
                      <a:endPara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65" name="Скругленный прямоугольник 64"/>
                  <p:cNvSpPr/>
                  <p:nvPr/>
                </p:nvSpPr>
                <p:spPr>
                  <a:xfrm>
                    <a:off x="9463075" y="6127238"/>
                    <a:ext cx="282820" cy="225201"/>
                  </a:xfrm>
                  <a:prstGeom prst="round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60%</a:t>
                    </a:r>
                  </a:p>
                </p:txBody>
              </p:sp>
              <p:sp>
                <p:nvSpPr>
                  <p:cNvPr id="66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519757" y="5966534"/>
                    <a:ext cx="2465414" cy="54557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80200" tIns="40101" rIns="80200" bIns="40101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55471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износ электроэнергетических </a:t>
                    </a: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систем </a:t>
                    </a:r>
                  </a:p>
                </p:txBody>
              </p:sp>
              <p:sp>
                <p:nvSpPr>
                  <p:cNvPr id="67" name="Прямоугольник 66"/>
                  <p:cNvSpPr/>
                  <p:nvPr/>
                </p:nvSpPr>
                <p:spPr>
                  <a:xfrm>
                    <a:off x="9438681" y="5747122"/>
                    <a:ext cx="658385" cy="230603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lIns="68571" tIns="34286" rIns="68571" bIns="34286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kern="0" dirty="0">
                        <a:solidFill>
                          <a:prstClr val="black"/>
                        </a:solidFill>
                        <a:cs typeface="Times New Roman" panose="02020603050405020304" pitchFamily="18" charset="0"/>
                      </a:rPr>
                      <a:t>19/330</a:t>
                    </a:r>
                  </a:p>
                </p:txBody>
              </p:sp>
              <p:sp>
                <p:nvSpPr>
                  <p:cNvPr id="6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045708" y="5648363"/>
                    <a:ext cx="1868848" cy="3973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73" tIns="63988" rIns="127973" bIns="63988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кол-во домов /населения</a:t>
                    </a:r>
                  </a:p>
                </p:txBody>
              </p:sp>
            </p:grpSp>
            <p:sp>
              <p:nvSpPr>
                <p:cNvPr id="60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347238" y="5362179"/>
                  <a:ext cx="1948620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количество </a:t>
                  </a:r>
                  <a:r>
                    <a:rPr lang="ru-RU" altLang="ru-RU" sz="1000" b="0" kern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осадков (УГМС), </a:t>
                  </a: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мм</a:t>
                  </a:r>
                </a:p>
              </p:txBody>
            </p:sp>
            <p:sp>
              <p:nvSpPr>
                <p:cNvPr id="61" name="TextBox 23"/>
                <p:cNvSpPr txBox="1"/>
                <p:nvPr/>
              </p:nvSpPr>
              <p:spPr>
                <a:xfrm>
                  <a:off x="6991196" y="5376988"/>
                  <a:ext cx="383894" cy="181793"/>
                </a:xfrm>
                <a:prstGeom prst="rect">
                  <a:avLst/>
                </a:prstGeom>
                <a:solidFill>
                  <a:srgbClr val="4F81BD">
                    <a:lumMod val="75000"/>
                  </a:srgbClr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2321">
                    <a:defRPr/>
                  </a:pPr>
                  <a:r>
                    <a: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2</a:t>
                  </a:r>
                  <a:r>
                    <a:rPr lang="ru-RU" sz="1000" kern="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0</a:t>
                  </a:r>
                </a:p>
              </p:txBody>
            </p:sp>
            <p:sp>
              <p:nvSpPr>
                <p:cNvPr id="62" name="TextBox 23"/>
                <p:cNvSpPr txBox="1"/>
                <p:nvPr/>
              </p:nvSpPr>
              <p:spPr>
                <a:xfrm>
                  <a:off x="6995297" y="5513448"/>
                  <a:ext cx="314725" cy="127051"/>
                </a:xfrm>
                <a:prstGeom prst="rect">
                  <a:avLst/>
                </a:prstGeom>
                <a:solidFill>
                  <a:srgbClr val="FF9900"/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2321">
                    <a:defRPr/>
                  </a:pPr>
                  <a:r>
                    <a:rPr lang="ru-RU" sz="1000" kern="0" dirty="0" smtClean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15</a:t>
                  </a:r>
                  <a:endPara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3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395171" y="5514501"/>
                  <a:ext cx="1659776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порывы ветра (УГМС), м/с</a:t>
                  </a:r>
                </a:p>
              </p:txBody>
            </p:sp>
          </p:grpSp>
          <p:pic>
            <p:nvPicPr>
              <p:cNvPr id="56" name="Рисунок 5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61176" y="5003121"/>
                <a:ext cx="649048" cy="1206564"/>
              </a:xfrm>
              <a:prstGeom prst="rect">
                <a:avLst/>
              </a:prstGeom>
            </p:spPr>
          </p:pic>
        </p:grpSp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54213" y="2433794"/>
              <a:ext cx="2253087" cy="163859"/>
            </a:xfrm>
            <a:prstGeom prst="rect">
              <a:avLst/>
            </a:prstGeom>
          </p:spPr>
        </p:pic>
      </p:grpSp>
      <p:pic>
        <p:nvPicPr>
          <p:cNvPr id="80" name="Рисунок 7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411" y="4210110"/>
            <a:ext cx="374102" cy="295661"/>
          </a:xfrm>
          <a:prstGeom prst="rect">
            <a:avLst/>
          </a:prstGeom>
        </p:spPr>
      </p:pic>
      <p:sp>
        <p:nvSpPr>
          <p:cNvPr id="81" name="Прямоугольник 80"/>
          <p:cNvSpPr/>
          <p:nvPr/>
        </p:nvSpPr>
        <p:spPr>
          <a:xfrm>
            <a:off x="8904411" y="4100334"/>
            <a:ext cx="29949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количество 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подразделений ПСЧ</a:t>
            </a:r>
            <a:endParaRPr lang="ru-RU" altLang="ru-RU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7384" y="1273098"/>
            <a:ext cx="3488998" cy="228788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32038" y="3956508"/>
            <a:ext cx="296551" cy="264778"/>
          </a:xfrm>
          <a:prstGeom prst="rect">
            <a:avLst/>
          </a:prstGeom>
        </p:spPr>
      </p:pic>
      <p:sp>
        <p:nvSpPr>
          <p:cNvPr id="84" name="Text Box 97"/>
          <p:cNvSpPr txBox="1">
            <a:spLocks noChangeArrowheads="1"/>
          </p:cNvSpPr>
          <p:nvPr/>
        </p:nvSpPr>
        <p:spPr bwMode="auto">
          <a:xfrm>
            <a:off x="9219004" y="3929121"/>
            <a:ext cx="2181751" cy="250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989" tIns="47996" rIns="95989" bIns="47996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altLang="ru-RU" sz="1000" b="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ПСЧ</a:t>
            </a:r>
            <a:endParaRPr lang="ru-RU" altLang="ru-RU" sz="1000" b="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78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57350"/>
            <a:ext cx="12221561" cy="6500650"/>
          </a:xfrm>
          <a:prstGeom prst="rect">
            <a:avLst/>
          </a:prstGeom>
        </p:spPr>
      </p:pic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СИЛЬНОМУ МОРОЗУ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 СОСЬВИНСКОГО ГО СВЕРДЛОВСКОЙ ОБЛАСТИ</a:t>
            </a: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06-10.12.2023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42" name="Rectangle 152"/>
          <p:cNvSpPr>
            <a:spLocks noChangeArrowheads="1"/>
          </p:cNvSpPr>
          <p:nvPr/>
        </p:nvSpPr>
        <p:spPr bwMode="auto">
          <a:xfrm>
            <a:off x="10454066" y="6309320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  <a:endParaRPr lang="ru-RU" altLang="ru-RU" sz="7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05.12.2023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Бахметова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Т.В.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346-1279</a:t>
            </a: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4235693" y="1828782"/>
            <a:ext cx="1790226" cy="779433"/>
            <a:chOff x="-1140157" y="7474624"/>
            <a:chExt cx="1790226" cy="779433"/>
          </a:xfrm>
        </p:grpSpPr>
        <p:sp>
          <p:nvSpPr>
            <p:cNvPr id="47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Сосьвинский</a:t>
              </a:r>
              <a:r>
                <a:rPr kumimoji="0" lang="ru-RU" sz="1000" b="1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ГО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b="1" kern="0" noProof="0" dirty="0" smtClean="0">
                  <a:latin typeface="Times New Roman" pitchFamily="18" charset="0"/>
                  <a:cs typeface="Times New Roman" pitchFamily="18" charset="0"/>
                </a:rPr>
                <a:t>329,48/75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4314/13545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Скругленный прямоугольник 51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53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8638446" y="952677"/>
            <a:ext cx="4074893" cy="5356643"/>
            <a:chOff x="9619878" y="2208403"/>
            <a:chExt cx="2952694" cy="3743622"/>
          </a:xfrm>
        </p:grpSpPr>
        <p:grpSp>
          <p:nvGrpSpPr>
            <p:cNvPr id="48" name="Группа 47"/>
            <p:cNvGrpSpPr/>
            <p:nvPr/>
          </p:nvGrpSpPr>
          <p:grpSpPr>
            <a:xfrm>
              <a:off x="9619878" y="2208403"/>
              <a:ext cx="2952694" cy="3743622"/>
              <a:chOff x="7765300" y="4457439"/>
              <a:chExt cx="2952694" cy="3743622"/>
            </a:xfrm>
          </p:grpSpPr>
          <p:grpSp>
            <p:nvGrpSpPr>
              <p:cNvPr id="54" name="Группа 53"/>
              <p:cNvGrpSpPr/>
              <p:nvPr/>
            </p:nvGrpSpPr>
            <p:grpSpPr>
              <a:xfrm>
                <a:off x="7765300" y="4457439"/>
                <a:ext cx="2952694" cy="3743622"/>
                <a:chOff x="6897577" y="4082211"/>
                <a:chExt cx="2625768" cy="2764039"/>
              </a:xfrm>
            </p:grpSpPr>
            <p:sp>
              <p:nvSpPr>
                <p:cNvPr id="5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066917" y="6209278"/>
                  <a:ext cx="1460939" cy="1522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82" tIns="63992" rIns="127982" bIns="63992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altLang="ru-RU" sz="500" b="0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8" name="Группа 57"/>
                <p:cNvGrpSpPr/>
                <p:nvPr/>
              </p:nvGrpSpPr>
              <p:grpSpPr>
                <a:xfrm>
                  <a:off x="6897577" y="4082211"/>
                  <a:ext cx="2625768" cy="2764039"/>
                  <a:chOff x="9401429" y="1559479"/>
                  <a:chExt cx="3004693" cy="5253681"/>
                </a:xfrm>
              </p:grpSpPr>
              <p:grpSp>
                <p:nvGrpSpPr>
                  <p:cNvPr id="64" name="Группа 63"/>
                  <p:cNvGrpSpPr/>
                  <p:nvPr/>
                </p:nvGrpSpPr>
                <p:grpSpPr>
                  <a:xfrm>
                    <a:off x="9401429" y="1559479"/>
                    <a:ext cx="3004693" cy="5253681"/>
                    <a:chOff x="6759623" y="3727167"/>
                    <a:chExt cx="2447088" cy="3113013"/>
                  </a:xfrm>
                </p:grpSpPr>
                <p:sp>
                  <p:nvSpPr>
                    <p:cNvPr id="69" name="Rectangle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59623" y="3767481"/>
                      <a:ext cx="2134158" cy="307269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defTabSz="912321">
                        <a:defRPr/>
                      </a:pPr>
                      <a:endParaRPr lang="ru-RU" altLang="ru-RU" sz="8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0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835969" y="5818315"/>
                      <a:ext cx="2047933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прогноз нарушения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ЛЭП </a:t>
                      </a:r>
                      <a:r>
                        <a:rPr lang="ru-RU" altLang="ru-RU" sz="1000" b="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(УГМС)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1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74325" y="3727167"/>
                      <a:ext cx="1606383" cy="2418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Условные обозначения</a:t>
                      </a:r>
                    </a:p>
                  </p:txBody>
                </p:sp>
                <p:sp>
                  <p:nvSpPr>
                    <p:cNvPr id="72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187581" y="6232909"/>
                      <a:ext cx="1609849" cy="20984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endParaRPr lang="ru-RU" altLang="ru-RU" sz="800" b="0" dirty="0">
                        <a:solidFill>
                          <a:srgbClr val="000000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3" name="TextBox 10"/>
                    <p:cNvSpPr txBox="1"/>
                    <p:nvPr/>
                  </p:nvSpPr>
                  <p:spPr>
                    <a:xfrm>
                      <a:off x="6785475" y="6585394"/>
                      <a:ext cx="591514" cy="20474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effectLst>
                      <a:softEdge rad="63500"/>
                    </a:effectLst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 defTabSz="912321">
                        <a:defRPr/>
                      </a:pPr>
                      <a:r>
                        <a:rPr lang="ru-RU" sz="1000" dirty="0" smtClean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Город</a:t>
                      </a:r>
                      <a:endParaRPr lang="ru-RU" sz="1000" dirty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4" name="Полилиния 73"/>
                    <p:cNvSpPr/>
                    <p:nvPr/>
                  </p:nvSpPr>
                  <p:spPr>
                    <a:xfrm>
                      <a:off x="6953337" y="5850709"/>
                      <a:ext cx="222216" cy="165051"/>
                    </a:xfrm>
                    <a:custGeom>
                      <a:avLst/>
                      <a:gdLst>
                        <a:gd name="connsiteX0" fmla="*/ 42863 w 324905"/>
                        <a:gd name="connsiteY0" fmla="*/ 28575 h 204788"/>
                        <a:gd name="connsiteX1" fmla="*/ 47625 w 324905"/>
                        <a:gd name="connsiteY1" fmla="*/ 4763 h 204788"/>
                        <a:gd name="connsiteX2" fmla="*/ 61913 w 324905"/>
                        <a:gd name="connsiteY2" fmla="*/ 0 h 204788"/>
                        <a:gd name="connsiteX3" fmla="*/ 95250 w 324905"/>
                        <a:gd name="connsiteY3" fmla="*/ 4763 h 204788"/>
                        <a:gd name="connsiteX4" fmla="*/ 200025 w 324905"/>
                        <a:gd name="connsiteY4" fmla="*/ 9525 h 204788"/>
                        <a:gd name="connsiteX5" fmla="*/ 252413 w 324905"/>
                        <a:gd name="connsiteY5" fmla="*/ 14288 h 204788"/>
                        <a:gd name="connsiteX6" fmla="*/ 280988 w 324905"/>
                        <a:gd name="connsiteY6" fmla="*/ 23813 h 204788"/>
                        <a:gd name="connsiteX7" fmla="*/ 285750 w 324905"/>
                        <a:gd name="connsiteY7" fmla="*/ 52388 h 204788"/>
                        <a:gd name="connsiteX8" fmla="*/ 300038 w 324905"/>
                        <a:gd name="connsiteY8" fmla="*/ 57150 h 204788"/>
                        <a:gd name="connsiteX9" fmla="*/ 314325 w 324905"/>
                        <a:gd name="connsiteY9" fmla="*/ 66675 h 204788"/>
                        <a:gd name="connsiteX10" fmla="*/ 323850 w 324905"/>
                        <a:gd name="connsiteY10" fmla="*/ 80963 h 204788"/>
                        <a:gd name="connsiteX11" fmla="*/ 319088 w 324905"/>
                        <a:gd name="connsiteY11" fmla="*/ 180975 h 204788"/>
                        <a:gd name="connsiteX12" fmla="*/ 300038 w 324905"/>
                        <a:gd name="connsiteY12" fmla="*/ 185738 h 204788"/>
                        <a:gd name="connsiteX13" fmla="*/ 228600 w 324905"/>
                        <a:gd name="connsiteY13" fmla="*/ 190500 h 204788"/>
                        <a:gd name="connsiteX14" fmla="*/ 209550 w 324905"/>
                        <a:gd name="connsiteY14" fmla="*/ 195263 h 204788"/>
                        <a:gd name="connsiteX15" fmla="*/ 185738 w 324905"/>
                        <a:gd name="connsiteY15" fmla="*/ 200025 h 204788"/>
                        <a:gd name="connsiteX16" fmla="*/ 171450 w 324905"/>
                        <a:gd name="connsiteY16" fmla="*/ 204788 h 204788"/>
                        <a:gd name="connsiteX17" fmla="*/ 152400 w 324905"/>
                        <a:gd name="connsiteY17" fmla="*/ 190500 h 204788"/>
                        <a:gd name="connsiteX18" fmla="*/ 138113 w 324905"/>
                        <a:gd name="connsiteY18" fmla="*/ 180975 h 204788"/>
                        <a:gd name="connsiteX19" fmla="*/ 123825 w 324905"/>
                        <a:gd name="connsiteY19" fmla="*/ 166688 h 204788"/>
                        <a:gd name="connsiteX20" fmla="*/ 95250 w 324905"/>
                        <a:gd name="connsiteY20" fmla="*/ 152400 h 204788"/>
                        <a:gd name="connsiteX21" fmla="*/ 42863 w 324905"/>
                        <a:gd name="connsiteY21" fmla="*/ 147638 h 204788"/>
                        <a:gd name="connsiteX22" fmla="*/ 14288 w 324905"/>
                        <a:gd name="connsiteY22" fmla="*/ 133350 h 204788"/>
                        <a:gd name="connsiteX23" fmla="*/ 4763 w 324905"/>
                        <a:gd name="connsiteY23" fmla="*/ 119063 h 204788"/>
                        <a:gd name="connsiteX24" fmla="*/ 0 w 324905"/>
                        <a:gd name="connsiteY24" fmla="*/ 104775 h 204788"/>
                        <a:gd name="connsiteX25" fmla="*/ 19050 w 324905"/>
                        <a:gd name="connsiteY25" fmla="*/ 42863 h 204788"/>
                        <a:gd name="connsiteX26" fmla="*/ 42863 w 324905"/>
                        <a:gd name="connsiteY26" fmla="*/ 28575 h 2047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324905" h="204788">
                          <a:moveTo>
                            <a:pt x="42863" y="28575"/>
                          </a:moveTo>
                          <a:cubicBezTo>
                            <a:pt x="44450" y="20638"/>
                            <a:pt x="43135" y="11498"/>
                            <a:pt x="47625" y="4763"/>
                          </a:cubicBezTo>
                          <a:cubicBezTo>
                            <a:pt x="50410" y="586"/>
                            <a:pt x="56893" y="0"/>
                            <a:pt x="61913" y="0"/>
                          </a:cubicBezTo>
                          <a:cubicBezTo>
                            <a:pt x="73138" y="0"/>
                            <a:pt x="84138" y="3175"/>
                            <a:pt x="95250" y="4763"/>
                          </a:cubicBezTo>
                          <a:cubicBezTo>
                            <a:pt x="147969" y="22336"/>
                            <a:pt x="113804" y="14914"/>
                            <a:pt x="200025" y="9525"/>
                          </a:cubicBezTo>
                          <a:cubicBezTo>
                            <a:pt x="217488" y="11113"/>
                            <a:pt x="235145" y="11241"/>
                            <a:pt x="252413" y="14288"/>
                          </a:cubicBezTo>
                          <a:cubicBezTo>
                            <a:pt x="262300" y="16033"/>
                            <a:pt x="280988" y="23813"/>
                            <a:pt x="280988" y="23813"/>
                          </a:cubicBezTo>
                          <a:cubicBezTo>
                            <a:pt x="282575" y="33338"/>
                            <a:pt x="280959" y="44004"/>
                            <a:pt x="285750" y="52388"/>
                          </a:cubicBezTo>
                          <a:cubicBezTo>
                            <a:pt x="288241" y="56747"/>
                            <a:pt x="295548" y="54905"/>
                            <a:pt x="300038" y="57150"/>
                          </a:cubicBezTo>
                          <a:cubicBezTo>
                            <a:pt x="305157" y="59710"/>
                            <a:pt x="309563" y="63500"/>
                            <a:pt x="314325" y="66675"/>
                          </a:cubicBezTo>
                          <a:cubicBezTo>
                            <a:pt x="317500" y="71438"/>
                            <a:pt x="323612" y="75244"/>
                            <a:pt x="323850" y="80963"/>
                          </a:cubicBezTo>
                          <a:cubicBezTo>
                            <a:pt x="325240" y="114309"/>
                            <a:pt x="326484" y="148430"/>
                            <a:pt x="319088" y="180975"/>
                          </a:cubicBezTo>
                          <a:cubicBezTo>
                            <a:pt x="317637" y="187358"/>
                            <a:pt x="306548" y="185053"/>
                            <a:pt x="300038" y="185738"/>
                          </a:cubicBezTo>
                          <a:cubicBezTo>
                            <a:pt x="276304" y="188236"/>
                            <a:pt x="252413" y="188913"/>
                            <a:pt x="228600" y="190500"/>
                          </a:cubicBezTo>
                          <a:cubicBezTo>
                            <a:pt x="222250" y="192088"/>
                            <a:pt x="215940" y="193843"/>
                            <a:pt x="209550" y="195263"/>
                          </a:cubicBezTo>
                          <a:cubicBezTo>
                            <a:pt x="201648" y="197019"/>
                            <a:pt x="193591" y="198062"/>
                            <a:pt x="185738" y="200025"/>
                          </a:cubicBezTo>
                          <a:cubicBezTo>
                            <a:pt x="180868" y="201243"/>
                            <a:pt x="176213" y="203200"/>
                            <a:pt x="171450" y="204788"/>
                          </a:cubicBezTo>
                          <a:cubicBezTo>
                            <a:pt x="165100" y="200025"/>
                            <a:pt x="158859" y="195114"/>
                            <a:pt x="152400" y="190500"/>
                          </a:cubicBezTo>
                          <a:cubicBezTo>
                            <a:pt x="147743" y="187173"/>
                            <a:pt x="142510" y="184639"/>
                            <a:pt x="138113" y="180975"/>
                          </a:cubicBezTo>
                          <a:cubicBezTo>
                            <a:pt x="132939" y="176663"/>
                            <a:pt x="128999" y="171000"/>
                            <a:pt x="123825" y="166688"/>
                          </a:cubicBezTo>
                          <a:cubicBezTo>
                            <a:pt x="116019" y="160183"/>
                            <a:pt x="105619" y="153881"/>
                            <a:pt x="95250" y="152400"/>
                          </a:cubicBezTo>
                          <a:cubicBezTo>
                            <a:pt x="77892" y="149920"/>
                            <a:pt x="60325" y="149225"/>
                            <a:pt x="42863" y="147638"/>
                          </a:cubicBezTo>
                          <a:cubicBezTo>
                            <a:pt x="31242" y="143764"/>
                            <a:pt x="23520" y="142582"/>
                            <a:pt x="14288" y="133350"/>
                          </a:cubicBezTo>
                          <a:cubicBezTo>
                            <a:pt x="10241" y="129303"/>
                            <a:pt x="7323" y="124182"/>
                            <a:pt x="4763" y="119063"/>
                          </a:cubicBezTo>
                          <a:cubicBezTo>
                            <a:pt x="2518" y="114573"/>
                            <a:pt x="1588" y="109538"/>
                            <a:pt x="0" y="104775"/>
                          </a:cubicBezTo>
                          <a:cubicBezTo>
                            <a:pt x="5433" y="50448"/>
                            <a:pt x="-6518" y="68431"/>
                            <a:pt x="19050" y="42863"/>
                          </a:cubicBezTo>
                          <a:lnTo>
                            <a:pt x="42863" y="28575"/>
                          </a:lnTo>
                          <a:close/>
                        </a:path>
                      </a:pathLst>
                    </a:custGeom>
                    <a:solidFill>
                      <a:srgbClr val="FF0000">
                        <a:alpha val="40000"/>
                      </a:srgbClr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endParaRPr lang="ru-RU" sz="800" dirty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75" name="Прямоугольник 74"/>
                    <p:cNvSpPr/>
                    <p:nvPr/>
                  </p:nvSpPr>
                  <p:spPr>
                    <a:xfrm>
                      <a:off x="6789967" y="6011515"/>
                      <a:ext cx="527227" cy="138165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r>
                        <a:rPr lang="ru-RU" sz="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321/20</a:t>
                      </a:r>
                    </a:p>
                  </p:txBody>
                </p:sp>
                <p:sp>
                  <p:nvSpPr>
                    <p:cNvPr id="76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81232" y="6558997"/>
                      <a:ext cx="1831079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муниципальное образование</a:t>
                      </a:r>
                    </a:p>
                  </p:txBody>
                </p:sp>
                <p:sp>
                  <p:nvSpPr>
                    <p:cNvPr id="77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310218" y="4418277"/>
                      <a:ext cx="1896493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линии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электропередач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8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66267" y="5973077"/>
                      <a:ext cx="1898652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протяженность ЛЭП/ТП (шт.)</a:t>
                      </a:r>
                    </a:p>
                  </p:txBody>
                </p:sp>
                <p:sp>
                  <p:nvSpPr>
                    <p:cNvPr id="79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870955" y="4022487"/>
                      <a:ext cx="2143539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температура воздуха, градусы (С)</a:t>
                      </a:r>
                      <a:endPara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65" name="Скругленный прямоугольник 64"/>
                  <p:cNvSpPr/>
                  <p:nvPr/>
                </p:nvSpPr>
                <p:spPr>
                  <a:xfrm>
                    <a:off x="9463075" y="6127238"/>
                    <a:ext cx="282820" cy="225201"/>
                  </a:xfrm>
                  <a:prstGeom prst="round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60%</a:t>
                    </a:r>
                  </a:p>
                </p:txBody>
              </p:sp>
              <p:sp>
                <p:nvSpPr>
                  <p:cNvPr id="66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519757" y="5966534"/>
                    <a:ext cx="2465414" cy="54557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80200" tIns="40101" rIns="80200" bIns="40101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55471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износ электроэнергетических </a:t>
                    </a: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систем </a:t>
                    </a:r>
                  </a:p>
                </p:txBody>
              </p:sp>
              <p:sp>
                <p:nvSpPr>
                  <p:cNvPr id="67" name="Прямоугольник 66"/>
                  <p:cNvSpPr/>
                  <p:nvPr/>
                </p:nvSpPr>
                <p:spPr>
                  <a:xfrm>
                    <a:off x="9438681" y="5747122"/>
                    <a:ext cx="658385" cy="230603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lIns="68571" tIns="34286" rIns="68571" bIns="34286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kern="0" dirty="0">
                        <a:solidFill>
                          <a:prstClr val="black"/>
                        </a:solidFill>
                        <a:cs typeface="Times New Roman" panose="02020603050405020304" pitchFamily="18" charset="0"/>
                      </a:rPr>
                      <a:t>19/330</a:t>
                    </a:r>
                  </a:p>
                </p:txBody>
              </p:sp>
              <p:sp>
                <p:nvSpPr>
                  <p:cNvPr id="6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045708" y="5648363"/>
                    <a:ext cx="1868848" cy="3973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73" tIns="63988" rIns="127973" bIns="63988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кол-во домов /населения</a:t>
                    </a:r>
                  </a:p>
                </p:txBody>
              </p:sp>
            </p:grpSp>
            <p:sp>
              <p:nvSpPr>
                <p:cNvPr id="60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347238" y="5362179"/>
                  <a:ext cx="1948620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количество </a:t>
                  </a:r>
                  <a:r>
                    <a:rPr lang="ru-RU" altLang="ru-RU" sz="1000" b="0" kern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осадков (УГМС), </a:t>
                  </a: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мм</a:t>
                  </a:r>
                </a:p>
              </p:txBody>
            </p:sp>
            <p:sp>
              <p:nvSpPr>
                <p:cNvPr id="61" name="TextBox 23"/>
                <p:cNvSpPr txBox="1"/>
                <p:nvPr/>
              </p:nvSpPr>
              <p:spPr>
                <a:xfrm>
                  <a:off x="6991196" y="5376988"/>
                  <a:ext cx="383894" cy="181793"/>
                </a:xfrm>
                <a:prstGeom prst="rect">
                  <a:avLst/>
                </a:prstGeom>
                <a:solidFill>
                  <a:srgbClr val="4F81BD">
                    <a:lumMod val="75000"/>
                  </a:srgbClr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2321">
                    <a:defRPr/>
                  </a:pPr>
                  <a:r>
                    <a: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2</a:t>
                  </a:r>
                  <a:r>
                    <a:rPr lang="ru-RU" sz="1000" kern="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0</a:t>
                  </a:r>
                </a:p>
              </p:txBody>
            </p:sp>
            <p:sp>
              <p:nvSpPr>
                <p:cNvPr id="62" name="TextBox 23"/>
                <p:cNvSpPr txBox="1"/>
                <p:nvPr/>
              </p:nvSpPr>
              <p:spPr>
                <a:xfrm>
                  <a:off x="6995297" y="5513448"/>
                  <a:ext cx="314725" cy="127051"/>
                </a:xfrm>
                <a:prstGeom prst="rect">
                  <a:avLst/>
                </a:prstGeom>
                <a:solidFill>
                  <a:srgbClr val="FF9900"/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2321">
                    <a:defRPr/>
                  </a:pPr>
                  <a:r>
                    <a:rPr lang="ru-RU" sz="1000" kern="0" dirty="0" smtClean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15</a:t>
                  </a:r>
                  <a:endPara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3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395171" y="5514501"/>
                  <a:ext cx="1659776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порывы ветра (УГМС), м/с</a:t>
                  </a:r>
                </a:p>
              </p:txBody>
            </p:sp>
          </p:grpSp>
          <p:pic>
            <p:nvPicPr>
              <p:cNvPr id="55" name="Рисунок 5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61176" y="5003121"/>
                <a:ext cx="649048" cy="1206564"/>
              </a:xfrm>
              <a:prstGeom prst="rect">
                <a:avLst/>
              </a:prstGeom>
            </p:spPr>
          </p:pic>
        </p:grpSp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54213" y="2433794"/>
              <a:ext cx="2253087" cy="163859"/>
            </a:xfrm>
            <a:prstGeom prst="rect">
              <a:avLst/>
            </a:prstGeom>
          </p:spPr>
        </p:pic>
      </p:grpSp>
      <p:pic>
        <p:nvPicPr>
          <p:cNvPr id="80" name="Рисунок 7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411" y="4210110"/>
            <a:ext cx="374102" cy="295661"/>
          </a:xfrm>
          <a:prstGeom prst="rect">
            <a:avLst/>
          </a:prstGeom>
        </p:spPr>
      </p:pic>
      <p:sp>
        <p:nvSpPr>
          <p:cNvPr id="81" name="Прямоугольник 80"/>
          <p:cNvSpPr/>
          <p:nvPr/>
        </p:nvSpPr>
        <p:spPr>
          <a:xfrm>
            <a:off x="8904411" y="4100334"/>
            <a:ext cx="29949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количество 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подразделений ПСЧ</a:t>
            </a:r>
            <a:endParaRPr lang="ru-RU" altLang="ru-RU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7384" y="1273098"/>
            <a:ext cx="3488998" cy="228788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32038" y="3956508"/>
            <a:ext cx="296551" cy="264778"/>
          </a:xfrm>
          <a:prstGeom prst="rect">
            <a:avLst/>
          </a:prstGeom>
        </p:spPr>
      </p:pic>
      <p:sp>
        <p:nvSpPr>
          <p:cNvPr id="84" name="Text Box 97"/>
          <p:cNvSpPr txBox="1">
            <a:spLocks noChangeArrowheads="1"/>
          </p:cNvSpPr>
          <p:nvPr/>
        </p:nvSpPr>
        <p:spPr bwMode="auto">
          <a:xfrm>
            <a:off x="9219004" y="3929121"/>
            <a:ext cx="2181751" cy="250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989" tIns="47996" rIns="95989" bIns="47996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altLang="ru-RU" sz="1000" b="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ПСЧ</a:t>
            </a:r>
            <a:endParaRPr lang="ru-RU" altLang="ru-RU" sz="1000" b="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15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8" y="136632"/>
            <a:ext cx="12225281" cy="6721368"/>
          </a:xfrm>
          <a:prstGeom prst="rect">
            <a:avLst/>
          </a:prstGeom>
        </p:spPr>
      </p:pic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СИЛЬНОМУ МОРОЗУ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НОВОЛЯЛИНСКОГО ГО СВЕРДЛОВСКОЙ ОБЛАСТИ</a:t>
            </a: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06-10.12.2023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47" name="Rectangle 152"/>
          <p:cNvSpPr>
            <a:spLocks noChangeArrowheads="1"/>
          </p:cNvSpPr>
          <p:nvPr/>
        </p:nvSpPr>
        <p:spPr bwMode="auto">
          <a:xfrm>
            <a:off x="10454066" y="6309320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  <a:endParaRPr lang="ru-RU" altLang="ru-RU" sz="7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05.12.2023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Бахметова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Т.В.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346-1279</a:t>
            </a: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3647728" y="3162562"/>
            <a:ext cx="1790226" cy="779433"/>
            <a:chOff x="-1140157" y="7474624"/>
            <a:chExt cx="1790226" cy="779433"/>
          </a:xfrm>
        </p:grpSpPr>
        <p:sp>
          <p:nvSpPr>
            <p:cNvPr id="42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lvl="0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000" kern="0" dirty="0" err="1">
                  <a:solidFill>
                    <a:srgbClr val="000000"/>
                  </a:solidFill>
                </a:rPr>
                <a:t>Новолялинский</a:t>
              </a:r>
              <a:r>
                <a:rPr lang="ru-RU" sz="1000" kern="0" dirty="0">
                  <a:solidFill>
                    <a:srgbClr val="000000"/>
                  </a:solidFill>
                </a:rPr>
                <a:t> ГО</a:t>
              </a: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b="1" kern="0" dirty="0" smtClean="0">
                  <a:latin typeface="Times New Roman" pitchFamily="18" charset="0"/>
                  <a:cs typeface="Times New Roman" pitchFamily="18" charset="0"/>
                </a:rPr>
                <a:t>119/430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5025/20480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Скругленный прямоугольник 47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49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8638446" y="952677"/>
            <a:ext cx="4074893" cy="5356643"/>
            <a:chOff x="9619878" y="2208403"/>
            <a:chExt cx="2952694" cy="3743622"/>
          </a:xfrm>
        </p:grpSpPr>
        <p:grpSp>
          <p:nvGrpSpPr>
            <p:cNvPr id="52" name="Группа 51"/>
            <p:cNvGrpSpPr/>
            <p:nvPr/>
          </p:nvGrpSpPr>
          <p:grpSpPr>
            <a:xfrm>
              <a:off x="9619878" y="2208403"/>
              <a:ext cx="2952694" cy="3743622"/>
              <a:chOff x="7765300" y="4457439"/>
              <a:chExt cx="2952694" cy="3743622"/>
            </a:xfrm>
          </p:grpSpPr>
          <p:grpSp>
            <p:nvGrpSpPr>
              <p:cNvPr id="55" name="Группа 54"/>
              <p:cNvGrpSpPr/>
              <p:nvPr/>
            </p:nvGrpSpPr>
            <p:grpSpPr>
              <a:xfrm>
                <a:off x="7765300" y="4457439"/>
                <a:ext cx="2952694" cy="3743622"/>
                <a:chOff x="6897577" y="4082211"/>
                <a:chExt cx="2625768" cy="2764039"/>
              </a:xfrm>
            </p:grpSpPr>
            <p:sp>
              <p:nvSpPr>
                <p:cNvPr id="5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066917" y="6209278"/>
                  <a:ext cx="1460939" cy="1522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82" tIns="63992" rIns="127982" bIns="63992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altLang="ru-RU" sz="500" b="0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8" name="Группа 57"/>
                <p:cNvGrpSpPr/>
                <p:nvPr/>
              </p:nvGrpSpPr>
              <p:grpSpPr>
                <a:xfrm>
                  <a:off x="6897577" y="4082211"/>
                  <a:ext cx="2625768" cy="2764039"/>
                  <a:chOff x="9401429" y="1559479"/>
                  <a:chExt cx="3004693" cy="5253681"/>
                </a:xfrm>
              </p:grpSpPr>
              <p:grpSp>
                <p:nvGrpSpPr>
                  <p:cNvPr id="64" name="Группа 63"/>
                  <p:cNvGrpSpPr/>
                  <p:nvPr/>
                </p:nvGrpSpPr>
                <p:grpSpPr>
                  <a:xfrm>
                    <a:off x="9401429" y="1559479"/>
                    <a:ext cx="3004693" cy="5253681"/>
                    <a:chOff x="6759623" y="3727167"/>
                    <a:chExt cx="2447088" cy="3113013"/>
                  </a:xfrm>
                </p:grpSpPr>
                <p:sp>
                  <p:nvSpPr>
                    <p:cNvPr id="69" name="Rectangle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59623" y="3767481"/>
                      <a:ext cx="2134158" cy="307269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defTabSz="912321">
                        <a:defRPr/>
                      </a:pPr>
                      <a:endParaRPr lang="ru-RU" altLang="ru-RU" sz="8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0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835969" y="5818315"/>
                      <a:ext cx="2047933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прогноз нарушения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ЛЭП </a:t>
                      </a:r>
                      <a:r>
                        <a:rPr lang="ru-RU" altLang="ru-RU" sz="1000" b="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(УГМС)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1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74325" y="3727167"/>
                      <a:ext cx="1606383" cy="2418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Условные обозначения</a:t>
                      </a:r>
                    </a:p>
                  </p:txBody>
                </p:sp>
                <p:sp>
                  <p:nvSpPr>
                    <p:cNvPr id="72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187581" y="6232909"/>
                      <a:ext cx="1609849" cy="20984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endParaRPr lang="ru-RU" altLang="ru-RU" sz="800" b="0" dirty="0">
                        <a:solidFill>
                          <a:srgbClr val="000000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3" name="TextBox 10"/>
                    <p:cNvSpPr txBox="1"/>
                    <p:nvPr/>
                  </p:nvSpPr>
                  <p:spPr>
                    <a:xfrm>
                      <a:off x="6785475" y="6585394"/>
                      <a:ext cx="591514" cy="20474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effectLst>
                      <a:softEdge rad="63500"/>
                    </a:effectLst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 defTabSz="912321">
                        <a:defRPr/>
                      </a:pPr>
                      <a:r>
                        <a:rPr lang="ru-RU" sz="1000" dirty="0" smtClean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Город</a:t>
                      </a:r>
                      <a:endParaRPr lang="ru-RU" sz="1000" dirty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4" name="Полилиния 73"/>
                    <p:cNvSpPr/>
                    <p:nvPr/>
                  </p:nvSpPr>
                  <p:spPr>
                    <a:xfrm>
                      <a:off x="6953337" y="5850709"/>
                      <a:ext cx="222216" cy="165051"/>
                    </a:xfrm>
                    <a:custGeom>
                      <a:avLst/>
                      <a:gdLst>
                        <a:gd name="connsiteX0" fmla="*/ 42863 w 324905"/>
                        <a:gd name="connsiteY0" fmla="*/ 28575 h 204788"/>
                        <a:gd name="connsiteX1" fmla="*/ 47625 w 324905"/>
                        <a:gd name="connsiteY1" fmla="*/ 4763 h 204788"/>
                        <a:gd name="connsiteX2" fmla="*/ 61913 w 324905"/>
                        <a:gd name="connsiteY2" fmla="*/ 0 h 204788"/>
                        <a:gd name="connsiteX3" fmla="*/ 95250 w 324905"/>
                        <a:gd name="connsiteY3" fmla="*/ 4763 h 204788"/>
                        <a:gd name="connsiteX4" fmla="*/ 200025 w 324905"/>
                        <a:gd name="connsiteY4" fmla="*/ 9525 h 204788"/>
                        <a:gd name="connsiteX5" fmla="*/ 252413 w 324905"/>
                        <a:gd name="connsiteY5" fmla="*/ 14288 h 204788"/>
                        <a:gd name="connsiteX6" fmla="*/ 280988 w 324905"/>
                        <a:gd name="connsiteY6" fmla="*/ 23813 h 204788"/>
                        <a:gd name="connsiteX7" fmla="*/ 285750 w 324905"/>
                        <a:gd name="connsiteY7" fmla="*/ 52388 h 204788"/>
                        <a:gd name="connsiteX8" fmla="*/ 300038 w 324905"/>
                        <a:gd name="connsiteY8" fmla="*/ 57150 h 204788"/>
                        <a:gd name="connsiteX9" fmla="*/ 314325 w 324905"/>
                        <a:gd name="connsiteY9" fmla="*/ 66675 h 204788"/>
                        <a:gd name="connsiteX10" fmla="*/ 323850 w 324905"/>
                        <a:gd name="connsiteY10" fmla="*/ 80963 h 204788"/>
                        <a:gd name="connsiteX11" fmla="*/ 319088 w 324905"/>
                        <a:gd name="connsiteY11" fmla="*/ 180975 h 204788"/>
                        <a:gd name="connsiteX12" fmla="*/ 300038 w 324905"/>
                        <a:gd name="connsiteY12" fmla="*/ 185738 h 204788"/>
                        <a:gd name="connsiteX13" fmla="*/ 228600 w 324905"/>
                        <a:gd name="connsiteY13" fmla="*/ 190500 h 204788"/>
                        <a:gd name="connsiteX14" fmla="*/ 209550 w 324905"/>
                        <a:gd name="connsiteY14" fmla="*/ 195263 h 204788"/>
                        <a:gd name="connsiteX15" fmla="*/ 185738 w 324905"/>
                        <a:gd name="connsiteY15" fmla="*/ 200025 h 204788"/>
                        <a:gd name="connsiteX16" fmla="*/ 171450 w 324905"/>
                        <a:gd name="connsiteY16" fmla="*/ 204788 h 204788"/>
                        <a:gd name="connsiteX17" fmla="*/ 152400 w 324905"/>
                        <a:gd name="connsiteY17" fmla="*/ 190500 h 204788"/>
                        <a:gd name="connsiteX18" fmla="*/ 138113 w 324905"/>
                        <a:gd name="connsiteY18" fmla="*/ 180975 h 204788"/>
                        <a:gd name="connsiteX19" fmla="*/ 123825 w 324905"/>
                        <a:gd name="connsiteY19" fmla="*/ 166688 h 204788"/>
                        <a:gd name="connsiteX20" fmla="*/ 95250 w 324905"/>
                        <a:gd name="connsiteY20" fmla="*/ 152400 h 204788"/>
                        <a:gd name="connsiteX21" fmla="*/ 42863 w 324905"/>
                        <a:gd name="connsiteY21" fmla="*/ 147638 h 204788"/>
                        <a:gd name="connsiteX22" fmla="*/ 14288 w 324905"/>
                        <a:gd name="connsiteY22" fmla="*/ 133350 h 204788"/>
                        <a:gd name="connsiteX23" fmla="*/ 4763 w 324905"/>
                        <a:gd name="connsiteY23" fmla="*/ 119063 h 204788"/>
                        <a:gd name="connsiteX24" fmla="*/ 0 w 324905"/>
                        <a:gd name="connsiteY24" fmla="*/ 104775 h 204788"/>
                        <a:gd name="connsiteX25" fmla="*/ 19050 w 324905"/>
                        <a:gd name="connsiteY25" fmla="*/ 42863 h 204788"/>
                        <a:gd name="connsiteX26" fmla="*/ 42863 w 324905"/>
                        <a:gd name="connsiteY26" fmla="*/ 28575 h 2047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324905" h="204788">
                          <a:moveTo>
                            <a:pt x="42863" y="28575"/>
                          </a:moveTo>
                          <a:cubicBezTo>
                            <a:pt x="44450" y="20638"/>
                            <a:pt x="43135" y="11498"/>
                            <a:pt x="47625" y="4763"/>
                          </a:cubicBezTo>
                          <a:cubicBezTo>
                            <a:pt x="50410" y="586"/>
                            <a:pt x="56893" y="0"/>
                            <a:pt x="61913" y="0"/>
                          </a:cubicBezTo>
                          <a:cubicBezTo>
                            <a:pt x="73138" y="0"/>
                            <a:pt x="84138" y="3175"/>
                            <a:pt x="95250" y="4763"/>
                          </a:cubicBezTo>
                          <a:cubicBezTo>
                            <a:pt x="147969" y="22336"/>
                            <a:pt x="113804" y="14914"/>
                            <a:pt x="200025" y="9525"/>
                          </a:cubicBezTo>
                          <a:cubicBezTo>
                            <a:pt x="217488" y="11113"/>
                            <a:pt x="235145" y="11241"/>
                            <a:pt x="252413" y="14288"/>
                          </a:cubicBezTo>
                          <a:cubicBezTo>
                            <a:pt x="262300" y="16033"/>
                            <a:pt x="280988" y="23813"/>
                            <a:pt x="280988" y="23813"/>
                          </a:cubicBezTo>
                          <a:cubicBezTo>
                            <a:pt x="282575" y="33338"/>
                            <a:pt x="280959" y="44004"/>
                            <a:pt x="285750" y="52388"/>
                          </a:cubicBezTo>
                          <a:cubicBezTo>
                            <a:pt x="288241" y="56747"/>
                            <a:pt x="295548" y="54905"/>
                            <a:pt x="300038" y="57150"/>
                          </a:cubicBezTo>
                          <a:cubicBezTo>
                            <a:pt x="305157" y="59710"/>
                            <a:pt x="309563" y="63500"/>
                            <a:pt x="314325" y="66675"/>
                          </a:cubicBezTo>
                          <a:cubicBezTo>
                            <a:pt x="317500" y="71438"/>
                            <a:pt x="323612" y="75244"/>
                            <a:pt x="323850" y="80963"/>
                          </a:cubicBezTo>
                          <a:cubicBezTo>
                            <a:pt x="325240" y="114309"/>
                            <a:pt x="326484" y="148430"/>
                            <a:pt x="319088" y="180975"/>
                          </a:cubicBezTo>
                          <a:cubicBezTo>
                            <a:pt x="317637" y="187358"/>
                            <a:pt x="306548" y="185053"/>
                            <a:pt x="300038" y="185738"/>
                          </a:cubicBezTo>
                          <a:cubicBezTo>
                            <a:pt x="276304" y="188236"/>
                            <a:pt x="252413" y="188913"/>
                            <a:pt x="228600" y="190500"/>
                          </a:cubicBezTo>
                          <a:cubicBezTo>
                            <a:pt x="222250" y="192088"/>
                            <a:pt x="215940" y="193843"/>
                            <a:pt x="209550" y="195263"/>
                          </a:cubicBezTo>
                          <a:cubicBezTo>
                            <a:pt x="201648" y="197019"/>
                            <a:pt x="193591" y="198062"/>
                            <a:pt x="185738" y="200025"/>
                          </a:cubicBezTo>
                          <a:cubicBezTo>
                            <a:pt x="180868" y="201243"/>
                            <a:pt x="176213" y="203200"/>
                            <a:pt x="171450" y="204788"/>
                          </a:cubicBezTo>
                          <a:cubicBezTo>
                            <a:pt x="165100" y="200025"/>
                            <a:pt x="158859" y="195114"/>
                            <a:pt x="152400" y="190500"/>
                          </a:cubicBezTo>
                          <a:cubicBezTo>
                            <a:pt x="147743" y="187173"/>
                            <a:pt x="142510" y="184639"/>
                            <a:pt x="138113" y="180975"/>
                          </a:cubicBezTo>
                          <a:cubicBezTo>
                            <a:pt x="132939" y="176663"/>
                            <a:pt x="128999" y="171000"/>
                            <a:pt x="123825" y="166688"/>
                          </a:cubicBezTo>
                          <a:cubicBezTo>
                            <a:pt x="116019" y="160183"/>
                            <a:pt x="105619" y="153881"/>
                            <a:pt x="95250" y="152400"/>
                          </a:cubicBezTo>
                          <a:cubicBezTo>
                            <a:pt x="77892" y="149920"/>
                            <a:pt x="60325" y="149225"/>
                            <a:pt x="42863" y="147638"/>
                          </a:cubicBezTo>
                          <a:cubicBezTo>
                            <a:pt x="31242" y="143764"/>
                            <a:pt x="23520" y="142582"/>
                            <a:pt x="14288" y="133350"/>
                          </a:cubicBezTo>
                          <a:cubicBezTo>
                            <a:pt x="10241" y="129303"/>
                            <a:pt x="7323" y="124182"/>
                            <a:pt x="4763" y="119063"/>
                          </a:cubicBezTo>
                          <a:cubicBezTo>
                            <a:pt x="2518" y="114573"/>
                            <a:pt x="1588" y="109538"/>
                            <a:pt x="0" y="104775"/>
                          </a:cubicBezTo>
                          <a:cubicBezTo>
                            <a:pt x="5433" y="50448"/>
                            <a:pt x="-6518" y="68431"/>
                            <a:pt x="19050" y="42863"/>
                          </a:cubicBezTo>
                          <a:lnTo>
                            <a:pt x="42863" y="28575"/>
                          </a:lnTo>
                          <a:close/>
                        </a:path>
                      </a:pathLst>
                    </a:custGeom>
                    <a:solidFill>
                      <a:srgbClr val="FF0000">
                        <a:alpha val="40000"/>
                      </a:srgbClr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endParaRPr lang="ru-RU" sz="800" dirty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75" name="Прямоугольник 74"/>
                    <p:cNvSpPr/>
                    <p:nvPr/>
                  </p:nvSpPr>
                  <p:spPr>
                    <a:xfrm>
                      <a:off x="6789967" y="6011515"/>
                      <a:ext cx="527227" cy="138165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r>
                        <a:rPr lang="ru-RU" sz="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321/20</a:t>
                      </a:r>
                    </a:p>
                  </p:txBody>
                </p:sp>
                <p:sp>
                  <p:nvSpPr>
                    <p:cNvPr id="76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81232" y="6558997"/>
                      <a:ext cx="1831079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муниципальное образование</a:t>
                      </a:r>
                    </a:p>
                  </p:txBody>
                </p:sp>
                <p:sp>
                  <p:nvSpPr>
                    <p:cNvPr id="77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310218" y="4418277"/>
                      <a:ext cx="1896493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линии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электропередач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8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66267" y="5973077"/>
                      <a:ext cx="1898652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протяженность ЛЭП/ТП (шт.)</a:t>
                      </a:r>
                    </a:p>
                  </p:txBody>
                </p:sp>
                <p:sp>
                  <p:nvSpPr>
                    <p:cNvPr id="79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870955" y="4022487"/>
                      <a:ext cx="2143539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температура воздуха, градусы (С)</a:t>
                      </a:r>
                      <a:endPara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65" name="Скругленный прямоугольник 64"/>
                  <p:cNvSpPr/>
                  <p:nvPr/>
                </p:nvSpPr>
                <p:spPr>
                  <a:xfrm>
                    <a:off x="9463075" y="6127238"/>
                    <a:ext cx="282820" cy="225201"/>
                  </a:xfrm>
                  <a:prstGeom prst="round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60%</a:t>
                    </a:r>
                  </a:p>
                </p:txBody>
              </p:sp>
              <p:sp>
                <p:nvSpPr>
                  <p:cNvPr id="66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519757" y="5966534"/>
                    <a:ext cx="2465414" cy="54557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80200" tIns="40101" rIns="80200" bIns="40101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55471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износ электроэнергетических </a:t>
                    </a: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систем </a:t>
                    </a:r>
                  </a:p>
                </p:txBody>
              </p:sp>
              <p:sp>
                <p:nvSpPr>
                  <p:cNvPr id="67" name="Прямоугольник 66"/>
                  <p:cNvSpPr/>
                  <p:nvPr/>
                </p:nvSpPr>
                <p:spPr>
                  <a:xfrm>
                    <a:off x="9438681" y="5747122"/>
                    <a:ext cx="658385" cy="230603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lIns="68571" tIns="34286" rIns="68571" bIns="34286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kern="0" dirty="0">
                        <a:solidFill>
                          <a:prstClr val="black"/>
                        </a:solidFill>
                        <a:cs typeface="Times New Roman" panose="02020603050405020304" pitchFamily="18" charset="0"/>
                      </a:rPr>
                      <a:t>19/330</a:t>
                    </a:r>
                  </a:p>
                </p:txBody>
              </p:sp>
              <p:sp>
                <p:nvSpPr>
                  <p:cNvPr id="6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045708" y="5648363"/>
                    <a:ext cx="1868848" cy="3973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73" tIns="63988" rIns="127973" bIns="63988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кол-во домов /населения</a:t>
                    </a:r>
                  </a:p>
                </p:txBody>
              </p:sp>
            </p:grpSp>
            <p:sp>
              <p:nvSpPr>
                <p:cNvPr id="60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347238" y="5362179"/>
                  <a:ext cx="1948620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количество </a:t>
                  </a:r>
                  <a:r>
                    <a:rPr lang="ru-RU" altLang="ru-RU" sz="1000" b="0" kern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осадков (УГМС), </a:t>
                  </a: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мм</a:t>
                  </a:r>
                </a:p>
              </p:txBody>
            </p:sp>
            <p:sp>
              <p:nvSpPr>
                <p:cNvPr id="61" name="TextBox 23"/>
                <p:cNvSpPr txBox="1"/>
                <p:nvPr/>
              </p:nvSpPr>
              <p:spPr>
                <a:xfrm>
                  <a:off x="6991196" y="5376988"/>
                  <a:ext cx="383894" cy="181793"/>
                </a:xfrm>
                <a:prstGeom prst="rect">
                  <a:avLst/>
                </a:prstGeom>
                <a:solidFill>
                  <a:srgbClr val="4F81BD">
                    <a:lumMod val="75000"/>
                  </a:srgbClr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2321">
                    <a:defRPr/>
                  </a:pPr>
                  <a:r>
                    <a: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2</a:t>
                  </a:r>
                  <a:r>
                    <a:rPr lang="ru-RU" sz="1000" kern="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0</a:t>
                  </a:r>
                </a:p>
              </p:txBody>
            </p:sp>
            <p:sp>
              <p:nvSpPr>
                <p:cNvPr id="62" name="TextBox 23"/>
                <p:cNvSpPr txBox="1"/>
                <p:nvPr/>
              </p:nvSpPr>
              <p:spPr>
                <a:xfrm>
                  <a:off x="6995297" y="5513448"/>
                  <a:ext cx="314725" cy="127051"/>
                </a:xfrm>
                <a:prstGeom prst="rect">
                  <a:avLst/>
                </a:prstGeom>
                <a:solidFill>
                  <a:srgbClr val="FF9900"/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2321">
                    <a:defRPr/>
                  </a:pPr>
                  <a:r>
                    <a:rPr lang="ru-RU" sz="1000" kern="0" dirty="0" smtClean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15</a:t>
                  </a:r>
                  <a:endPara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3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395171" y="5514501"/>
                  <a:ext cx="1659776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порывы ветра (УГМС), м/с</a:t>
                  </a:r>
                </a:p>
              </p:txBody>
            </p:sp>
          </p:grpSp>
          <p:pic>
            <p:nvPicPr>
              <p:cNvPr id="56" name="Рисунок 5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61176" y="5003121"/>
                <a:ext cx="649048" cy="1206564"/>
              </a:xfrm>
              <a:prstGeom prst="rect">
                <a:avLst/>
              </a:prstGeom>
            </p:spPr>
          </p:pic>
        </p:grpSp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54213" y="2433794"/>
              <a:ext cx="2253087" cy="163859"/>
            </a:xfrm>
            <a:prstGeom prst="rect">
              <a:avLst/>
            </a:prstGeom>
          </p:spPr>
        </p:pic>
      </p:grpSp>
      <p:pic>
        <p:nvPicPr>
          <p:cNvPr id="80" name="Рисунок 7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411" y="4210110"/>
            <a:ext cx="374102" cy="295661"/>
          </a:xfrm>
          <a:prstGeom prst="rect">
            <a:avLst/>
          </a:prstGeom>
        </p:spPr>
      </p:pic>
      <p:sp>
        <p:nvSpPr>
          <p:cNvPr id="81" name="Прямоугольник 80"/>
          <p:cNvSpPr/>
          <p:nvPr/>
        </p:nvSpPr>
        <p:spPr>
          <a:xfrm>
            <a:off x="8904411" y="4100334"/>
            <a:ext cx="29949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количество 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подразделений ПСЧ</a:t>
            </a:r>
            <a:endParaRPr lang="ru-RU" altLang="ru-RU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7384" y="1273098"/>
            <a:ext cx="3488998" cy="228788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32038" y="3956508"/>
            <a:ext cx="296551" cy="264778"/>
          </a:xfrm>
          <a:prstGeom prst="rect">
            <a:avLst/>
          </a:prstGeom>
        </p:spPr>
      </p:pic>
      <p:sp>
        <p:nvSpPr>
          <p:cNvPr id="84" name="Text Box 97"/>
          <p:cNvSpPr txBox="1">
            <a:spLocks noChangeArrowheads="1"/>
          </p:cNvSpPr>
          <p:nvPr/>
        </p:nvSpPr>
        <p:spPr bwMode="auto">
          <a:xfrm>
            <a:off x="9219004" y="3929121"/>
            <a:ext cx="2181751" cy="250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989" tIns="47996" rIns="95989" bIns="47996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altLang="ru-RU" sz="1000" b="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ПСЧ</a:t>
            </a:r>
            <a:endParaRPr lang="ru-RU" altLang="ru-RU" sz="1000" b="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83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15" y="116632"/>
            <a:ext cx="12190599" cy="6731297"/>
          </a:xfrm>
          <a:prstGeom prst="rect">
            <a:avLst/>
          </a:prstGeom>
        </p:spPr>
      </p:pic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СИЛЬНОМУ МОРОЗУ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СЕРОВСКОГО ГО СВЕРДЛОВСКОЙ ОБЛАСТИ</a:t>
            </a: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06-10.12.2023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42" name="Rectangle 152"/>
          <p:cNvSpPr>
            <a:spLocks noChangeArrowheads="1"/>
          </p:cNvSpPr>
          <p:nvPr/>
        </p:nvSpPr>
        <p:spPr bwMode="auto">
          <a:xfrm>
            <a:off x="10454066" y="6309320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  <a:endParaRPr lang="ru-RU" altLang="ru-RU" sz="7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05.12.2023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Бахметова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Т.В.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346-1279</a:t>
            </a: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4655840" y="2293586"/>
            <a:ext cx="1790226" cy="779433"/>
            <a:chOff x="-1140157" y="7474624"/>
            <a:chExt cx="1790226" cy="779433"/>
          </a:xfrm>
        </p:grpSpPr>
        <p:sp>
          <p:nvSpPr>
            <p:cNvPr id="47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lvl="0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000" kern="0" dirty="0" err="1">
                  <a:solidFill>
                    <a:srgbClr val="000000"/>
                  </a:solidFill>
                </a:rPr>
                <a:t>Серовский</a:t>
              </a:r>
              <a:r>
                <a:rPr lang="ru-RU" sz="1000" kern="0" dirty="0">
                  <a:solidFill>
                    <a:srgbClr val="000000"/>
                  </a:solidFill>
                </a:rPr>
                <a:t> ГО</a:t>
              </a: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b="1" kern="0" dirty="0" smtClean="0">
                  <a:latin typeface="Times New Roman" pitchFamily="18" charset="0"/>
                  <a:cs typeface="Times New Roman" pitchFamily="18" charset="0"/>
                </a:rPr>
                <a:t>3959/260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/>
            <a:p>
              <a:pPr lvl="0"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kern="0" dirty="0">
                  <a:latin typeface="Times New Roman" pitchFamily="18" charset="0"/>
                  <a:cs typeface="Times New Roman" pitchFamily="18" charset="0"/>
                </a:rPr>
                <a:t>1231/101589</a:t>
              </a:r>
            </a:p>
          </p:txBody>
        </p:sp>
        <p:sp>
          <p:nvSpPr>
            <p:cNvPr id="52" name="Скругленный прямоугольник 51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53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0,6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8638446" y="952677"/>
            <a:ext cx="4074893" cy="5356643"/>
            <a:chOff x="9619878" y="2208403"/>
            <a:chExt cx="2952694" cy="3743622"/>
          </a:xfrm>
        </p:grpSpPr>
        <p:grpSp>
          <p:nvGrpSpPr>
            <p:cNvPr id="48" name="Группа 47"/>
            <p:cNvGrpSpPr/>
            <p:nvPr/>
          </p:nvGrpSpPr>
          <p:grpSpPr>
            <a:xfrm>
              <a:off x="9619878" y="2208403"/>
              <a:ext cx="2952694" cy="3743622"/>
              <a:chOff x="7765300" y="4457439"/>
              <a:chExt cx="2952694" cy="3743622"/>
            </a:xfrm>
          </p:grpSpPr>
          <p:grpSp>
            <p:nvGrpSpPr>
              <p:cNvPr id="54" name="Группа 53"/>
              <p:cNvGrpSpPr/>
              <p:nvPr/>
            </p:nvGrpSpPr>
            <p:grpSpPr>
              <a:xfrm>
                <a:off x="7765300" y="4457439"/>
                <a:ext cx="2952694" cy="3743622"/>
                <a:chOff x="6897577" y="4082211"/>
                <a:chExt cx="2625768" cy="2764039"/>
              </a:xfrm>
            </p:grpSpPr>
            <p:sp>
              <p:nvSpPr>
                <p:cNvPr id="5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066917" y="6209278"/>
                  <a:ext cx="1460939" cy="1522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82" tIns="63992" rIns="127982" bIns="63992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altLang="ru-RU" sz="500" b="0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8" name="Группа 57"/>
                <p:cNvGrpSpPr/>
                <p:nvPr/>
              </p:nvGrpSpPr>
              <p:grpSpPr>
                <a:xfrm>
                  <a:off x="6897577" y="4082211"/>
                  <a:ext cx="2625768" cy="2764039"/>
                  <a:chOff x="9401429" y="1559479"/>
                  <a:chExt cx="3004693" cy="5253681"/>
                </a:xfrm>
              </p:grpSpPr>
              <p:grpSp>
                <p:nvGrpSpPr>
                  <p:cNvPr id="64" name="Группа 63"/>
                  <p:cNvGrpSpPr/>
                  <p:nvPr/>
                </p:nvGrpSpPr>
                <p:grpSpPr>
                  <a:xfrm>
                    <a:off x="9401429" y="1559479"/>
                    <a:ext cx="3004693" cy="5253681"/>
                    <a:chOff x="6759623" y="3727167"/>
                    <a:chExt cx="2447088" cy="3113013"/>
                  </a:xfrm>
                </p:grpSpPr>
                <p:sp>
                  <p:nvSpPr>
                    <p:cNvPr id="69" name="Rectangle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59623" y="3767481"/>
                      <a:ext cx="2134158" cy="307269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defTabSz="912321">
                        <a:defRPr/>
                      </a:pPr>
                      <a:endParaRPr lang="ru-RU" altLang="ru-RU" sz="8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0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835969" y="5818315"/>
                      <a:ext cx="2047933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прогноз нарушения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ЛЭП </a:t>
                      </a:r>
                      <a:r>
                        <a:rPr lang="ru-RU" altLang="ru-RU" sz="1000" b="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(УГМС)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1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74325" y="3727167"/>
                      <a:ext cx="1606383" cy="2418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Условные обозначения</a:t>
                      </a:r>
                    </a:p>
                  </p:txBody>
                </p:sp>
                <p:sp>
                  <p:nvSpPr>
                    <p:cNvPr id="72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187581" y="6232909"/>
                      <a:ext cx="1609849" cy="20984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endParaRPr lang="ru-RU" altLang="ru-RU" sz="800" b="0" dirty="0">
                        <a:solidFill>
                          <a:srgbClr val="000000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3" name="TextBox 10"/>
                    <p:cNvSpPr txBox="1"/>
                    <p:nvPr/>
                  </p:nvSpPr>
                  <p:spPr>
                    <a:xfrm>
                      <a:off x="6785475" y="6585394"/>
                      <a:ext cx="591514" cy="20474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effectLst>
                      <a:softEdge rad="63500"/>
                    </a:effectLst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 defTabSz="912321">
                        <a:defRPr/>
                      </a:pPr>
                      <a:r>
                        <a:rPr lang="ru-RU" sz="1000" dirty="0" smtClean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Город</a:t>
                      </a:r>
                      <a:endParaRPr lang="ru-RU" sz="1000" dirty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4" name="Полилиния 73"/>
                    <p:cNvSpPr/>
                    <p:nvPr/>
                  </p:nvSpPr>
                  <p:spPr>
                    <a:xfrm>
                      <a:off x="6953337" y="5850709"/>
                      <a:ext cx="222216" cy="165051"/>
                    </a:xfrm>
                    <a:custGeom>
                      <a:avLst/>
                      <a:gdLst>
                        <a:gd name="connsiteX0" fmla="*/ 42863 w 324905"/>
                        <a:gd name="connsiteY0" fmla="*/ 28575 h 204788"/>
                        <a:gd name="connsiteX1" fmla="*/ 47625 w 324905"/>
                        <a:gd name="connsiteY1" fmla="*/ 4763 h 204788"/>
                        <a:gd name="connsiteX2" fmla="*/ 61913 w 324905"/>
                        <a:gd name="connsiteY2" fmla="*/ 0 h 204788"/>
                        <a:gd name="connsiteX3" fmla="*/ 95250 w 324905"/>
                        <a:gd name="connsiteY3" fmla="*/ 4763 h 204788"/>
                        <a:gd name="connsiteX4" fmla="*/ 200025 w 324905"/>
                        <a:gd name="connsiteY4" fmla="*/ 9525 h 204788"/>
                        <a:gd name="connsiteX5" fmla="*/ 252413 w 324905"/>
                        <a:gd name="connsiteY5" fmla="*/ 14288 h 204788"/>
                        <a:gd name="connsiteX6" fmla="*/ 280988 w 324905"/>
                        <a:gd name="connsiteY6" fmla="*/ 23813 h 204788"/>
                        <a:gd name="connsiteX7" fmla="*/ 285750 w 324905"/>
                        <a:gd name="connsiteY7" fmla="*/ 52388 h 204788"/>
                        <a:gd name="connsiteX8" fmla="*/ 300038 w 324905"/>
                        <a:gd name="connsiteY8" fmla="*/ 57150 h 204788"/>
                        <a:gd name="connsiteX9" fmla="*/ 314325 w 324905"/>
                        <a:gd name="connsiteY9" fmla="*/ 66675 h 204788"/>
                        <a:gd name="connsiteX10" fmla="*/ 323850 w 324905"/>
                        <a:gd name="connsiteY10" fmla="*/ 80963 h 204788"/>
                        <a:gd name="connsiteX11" fmla="*/ 319088 w 324905"/>
                        <a:gd name="connsiteY11" fmla="*/ 180975 h 204788"/>
                        <a:gd name="connsiteX12" fmla="*/ 300038 w 324905"/>
                        <a:gd name="connsiteY12" fmla="*/ 185738 h 204788"/>
                        <a:gd name="connsiteX13" fmla="*/ 228600 w 324905"/>
                        <a:gd name="connsiteY13" fmla="*/ 190500 h 204788"/>
                        <a:gd name="connsiteX14" fmla="*/ 209550 w 324905"/>
                        <a:gd name="connsiteY14" fmla="*/ 195263 h 204788"/>
                        <a:gd name="connsiteX15" fmla="*/ 185738 w 324905"/>
                        <a:gd name="connsiteY15" fmla="*/ 200025 h 204788"/>
                        <a:gd name="connsiteX16" fmla="*/ 171450 w 324905"/>
                        <a:gd name="connsiteY16" fmla="*/ 204788 h 204788"/>
                        <a:gd name="connsiteX17" fmla="*/ 152400 w 324905"/>
                        <a:gd name="connsiteY17" fmla="*/ 190500 h 204788"/>
                        <a:gd name="connsiteX18" fmla="*/ 138113 w 324905"/>
                        <a:gd name="connsiteY18" fmla="*/ 180975 h 204788"/>
                        <a:gd name="connsiteX19" fmla="*/ 123825 w 324905"/>
                        <a:gd name="connsiteY19" fmla="*/ 166688 h 204788"/>
                        <a:gd name="connsiteX20" fmla="*/ 95250 w 324905"/>
                        <a:gd name="connsiteY20" fmla="*/ 152400 h 204788"/>
                        <a:gd name="connsiteX21" fmla="*/ 42863 w 324905"/>
                        <a:gd name="connsiteY21" fmla="*/ 147638 h 204788"/>
                        <a:gd name="connsiteX22" fmla="*/ 14288 w 324905"/>
                        <a:gd name="connsiteY22" fmla="*/ 133350 h 204788"/>
                        <a:gd name="connsiteX23" fmla="*/ 4763 w 324905"/>
                        <a:gd name="connsiteY23" fmla="*/ 119063 h 204788"/>
                        <a:gd name="connsiteX24" fmla="*/ 0 w 324905"/>
                        <a:gd name="connsiteY24" fmla="*/ 104775 h 204788"/>
                        <a:gd name="connsiteX25" fmla="*/ 19050 w 324905"/>
                        <a:gd name="connsiteY25" fmla="*/ 42863 h 204788"/>
                        <a:gd name="connsiteX26" fmla="*/ 42863 w 324905"/>
                        <a:gd name="connsiteY26" fmla="*/ 28575 h 2047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324905" h="204788">
                          <a:moveTo>
                            <a:pt x="42863" y="28575"/>
                          </a:moveTo>
                          <a:cubicBezTo>
                            <a:pt x="44450" y="20638"/>
                            <a:pt x="43135" y="11498"/>
                            <a:pt x="47625" y="4763"/>
                          </a:cubicBezTo>
                          <a:cubicBezTo>
                            <a:pt x="50410" y="586"/>
                            <a:pt x="56893" y="0"/>
                            <a:pt x="61913" y="0"/>
                          </a:cubicBezTo>
                          <a:cubicBezTo>
                            <a:pt x="73138" y="0"/>
                            <a:pt x="84138" y="3175"/>
                            <a:pt x="95250" y="4763"/>
                          </a:cubicBezTo>
                          <a:cubicBezTo>
                            <a:pt x="147969" y="22336"/>
                            <a:pt x="113804" y="14914"/>
                            <a:pt x="200025" y="9525"/>
                          </a:cubicBezTo>
                          <a:cubicBezTo>
                            <a:pt x="217488" y="11113"/>
                            <a:pt x="235145" y="11241"/>
                            <a:pt x="252413" y="14288"/>
                          </a:cubicBezTo>
                          <a:cubicBezTo>
                            <a:pt x="262300" y="16033"/>
                            <a:pt x="280988" y="23813"/>
                            <a:pt x="280988" y="23813"/>
                          </a:cubicBezTo>
                          <a:cubicBezTo>
                            <a:pt x="282575" y="33338"/>
                            <a:pt x="280959" y="44004"/>
                            <a:pt x="285750" y="52388"/>
                          </a:cubicBezTo>
                          <a:cubicBezTo>
                            <a:pt x="288241" y="56747"/>
                            <a:pt x="295548" y="54905"/>
                            <a:pt x="300038" y="57150"/>
                          </a:cubicBezTo>
                          <a:cubicBezTo>
                            <a:pt x="305157" y="59710"/>
                            <a:pt x="309563" y="63500"/>
                            <a:pt x="314325" y="66675"/>
                          </a:cubicBezTo>
                          <a:cubicBezTo>
                            <a:pt x="317500" y="71438"/>
                            <a:pt x="323612" y="75244"/>
                            <a:pt x="323850" y="80963"/>
                          </a:cubicBezTo>
                          <a:cubicBezTo>
                            <a:pt x="325240" y="114309"/>
                            <a:pt x="326484" y="148430"/>
                            <a:pt x="319088" y="180975"/>
                          </a:cubicBezTo>
                          <a:cubicBezTo>
                            <a:pt x="317637" y="187358"/>
                            <a:pt x="306548" y="185053"/>
                            <a:pt x="300038" y="185738"/>
                          </a:cubicBezTo>
                          <a:cubicBezTo>
                            <a:pt x="276304" y="188236"/>
                            <a:pt x="252413" y="188913"/>
                            <a:pt x="228600" y="190500"/>
                          </a:cubicBezTo>
                          <a:cubicBezTo>
                            <a:pt x="222250" y="192088"/>
                            <a:pt x="215940" y="193843"/>
                            <a:pt x="209550" y="195263"/>
                          </a:cubicBezTo>
                          <a:cubicBezTo>
                            <a:pt x="201648" y="197019"/>
                            <a:pt x="193591" y="198062"/>
                            <a:pt x="185738" y="200025"/>
                          </a:cubicBezTo>
                          <a:cubicBezTo>
                            <a:pt x="180868" y="201243"/>
                            <a:pt x="176213" y="203200"/>
                            <a:pt x="171450" y="204788"/>
                          </a:cubicBezTo>
                          <a:cubicBezTo>
                            <a:pt x="165100" y="200025"/>
                            <a:pt x="158859" y="195114"/>
                            <a:pt x="152400" y="190500"/>
                          </a:cubicBezTo>
                          <a:cubicBezTo>
                            <a:pt x="147743" y="187173"/>
                            <a:pt x="142510" y="184639"/>
                            <a:pt x="138113" y="180975"/>
                          </a:cubicBezTo>
                          <a:cubicBezTo>
                            <a:pt x="132939" y="176663"/>
                            <a:pt x="128999" y="171000"/>
                            <a:pt x="123825" y="166688"/>
                          </a:cubicBezTo>
                          <a:cubicBezTo>
                            <a:pt x="116019" y="160183"/>
                            <a:pt x="105619" y="153881"/>
                            <a:pt x="95250" y="152400"/>
                          </a:cubicBezTo>
                          <a:cubicBezTo>
                            <a:pt x="77892" y="149920"/>
                            <a:pt x="60325" y="149225"/>
                            <a:pt x="42863" y="147638"/>
                          </a:cubicBezTo>
                          <a:cubicBezTo>
                            <a:pt x="31242" y="143764"/>
                            <a:pt x="23520" y="142582"/>
                            <a:pt x="14288" y="133350"/>
                          </a:cubicBezTo>
                          <a:cubicBezTo>
                            <a:pt x="10241" y="129303"/>
                            <a:pt x="7323" y="124182"/>
                            <a:pt x="4763" y="119063"/>
                          </a:cubicBezTo>
                          <a:cubicBezTo>
                            <a:pt x="2518" y="114573"/>
                            <a:pt x="1588" y="109538"/>
                            <a:pt x="0" y="104775"/>
                          </a:cubicBezTo>
                          <a:cubicBezTo>
                            <a:pt x="5433" y="50448"/>
                            <a:pt x="-6518" y="68431"/>
                            <a:pt x="19050" y="42863"/>
                          </a:cubicBezTo>
                          <a:lnTo>
                            <a:pt x="42863" y="28575"/>
                          </a:lnTo>
                          <a:close/>
                        </a:path>
                      </a:pathLst>
                    </a:custGeom>
                    <a:solidFill>
                      <a:srgbClr val="FF0000">
                        <a:alpha val="40000"/>
                      </a:srgbClr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endParaRPr lang="ru-RU" sz="800" dirty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75" name="Прямоугольник 74"/>
                    <p:cNvSpPr/>
                    <p:nvPr/>
                  </p:nvSpPr>
                  <p:spPr>
                    <a:xfrm>
                      <a:off x="6789967" y="6011515"/>
                      <a:ext cx="527227" cy="138165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r>
                        <a:rPr lang="ru-RU" sz="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321/20</a:t>
                      </a:r>
                    </a:p>
                  </p:txBody>
                </p:sp>
                <p:sp>
                  <p:nvSpPr>
                    <p:cNvPr id="76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81232" y="6558997"/>
                      <a:ext cx="1831079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муниципальное образование</a:t>
                      </a:r>
                    </a:p>
                  </p:txBody>
                </p:sp>
                <p:sp>
                  <p:nvSpPr>
                    <p:cNvPr id="77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310218" y="4418277"/>
                      <a:ext cx="1896493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линии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электропередач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8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66267" y="5973077"/>
                      <a:ext cx="1898652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протяженность ЛЭП/ТП (шт.)</a:t>
                      </a:r>
                    </a:p>
                  </p:txBody>
                </p:sp>
                <p:sp>
                  <p:nvSpPr>
                    <p:cNvPr id="79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870955" y="4022487"/>
                      <a:ext cx="2143539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температура воздуха, градусы (С)</a:t>
                      </a:r>
                      <a:endPara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65" name="Скругленный прямоугольник 64"/>
                  <p:cNvSpPr/>
                  <p:nvPr/>
                </p:nvSpPr>
                <p:spPr>
                  <a:xfrm>
                    <a:off x="9463075" y="6127238"/>
                    <a:ext cx="282820" cy="225201"/>
                  </a:xfrm>
                  <a:prstGeom prst="round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60%</a:t>
                    </a:r>
                  </a:p>
                </p:txBody>
              </p:sp>
              <p:sp>
                <p:nvSpPr>
                  <p:cNvPr id="66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519757" y="5966534"/>
                    <a:ext cx="2465414" cy="54557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80200" tIns="40101" rIns="80200" bIns="40101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55471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износ электроэнергетических </a:t>
                    </a: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систем </a:t>
                    </a:r>
                  </a:p>
                </p:txBody>
              </p:sp>
              <p:sp>
                <p:nvSpPr>
                  <p:cNvPr id="67" name="Прямоугольник 66"/>
                  <p:cNvSpPr/>
                  <p:nvPr/>
                </p:nvSpPr>
                <p:spPr>
                  <a:xfrm>
                    <a:off x="9438681" y="5747122"/>
                    <a:ext cx="658385" cy="230603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lIns="68571" tIns="34286" rIns="68571" bIns="34286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kern="0" dirty="0">
                        <a:solidFill>
                          <a:prstClr val="black"/>
                        </a:solidFill>
                        <a:cs typeface="Times New Roman" panose="02020603050405020304" pitchFamily="18" charset="0"/>
                      </a:rPr>
                      <a:t>19/330</a:t>
                    </a:r>
                  </a:p>
                </p:txBody>
              </p:sp>
              <p:sp>
                <p:nvSpPr>
                  <p:cNvPr id="6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045708" y="5648363"/>
                    <a:ext cx="1868848" cy="3973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73" tIns="63988" rIns="127973" bIns="63988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кол-во домов /населения</a:t>
                    </a:r>
                  </a:p>
                </p:txBody>
              </p:sp>
            </p:grpSp>
            <p:sp>
              <p:nvSpPr>
                <p:cNvPr id="60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347238" y="5362179"/>
                  <a:ext cx="1948620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количество </a:t>
                  </a:r>
                  <a:r>
                    <a:rPr lang="ru-RU" altLang="ru-RU" sz="1000" b="0" kern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осадков (УГМС), </a:t>
                  </a: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мм</a:t>
                  </a:r>
                </a:p>
              </p:txBody>
            </p:sp>
            <p:sp>
              <p:nvSpPr>
                <p:cNvPr id="61" name="TextBox 23"/>
                <p:cNvSpPr txBox="1"/>
                <p:nvPr/>
              </p:nvSpPr>
              <p:spPr>
                <a:xfrm>
                  <a:off x="6991196" y="5376988"/>
                  <a:ext cx="383894" cy="181793"/>
                </a:xfrm>
                <a:prstGeom prst="rect">
                  <a:avLst/>
                </a:prstGeom>
                <a:solidFill>
                  <a:srgbClr val="4F81BD">
                    <a:lumMod val="75000"/>
                  </a:srgbClr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2321">
                    <a:defRPr/>
                  </a:pPr>
                  <a:r>
                    <a: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2</a:t>
                  </a:r>
                  <a:r>
                    <a:rPr lang="ru-RU" sz="1000" kern="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0</a:t>
                  </a:r>
                </a:p>
              </p:txBody>
            </p:sp>
            <p:sp>
              <p:nvSpPr>
                <p:cNvPr id="62" name="TextBox 23"/>
                <p:cNvSpPr txBox="1"/>
                <p:nvPr/>
              </p:nvSpPr>
              <p:spPr>
                <a:xfrm>
                  <a:off x="6995297" y="5513448"/>
                  <a:ext cx="314725" cy="127051"/>
                </a:xfrm>
                <a:prstGeom prst="rect">
                  <a:avLst/>
                </a:prstGeom>
                <a:solidFill>
                  <a:srgbClr val="FF9900"/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2321">
                    <a:defRPr/>
                  </a:pPr>
                  <a:r>
                    <a:rPr lang="ru-RU" sz="1000" kern="0" dirty="0" smtClean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15</a:t>
                  </a:r>
                  <a:endPara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3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395171" y="5514501"/>
                  <a:ext cx="1659776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порывы ветра (УГМС), м/с</a:t>
                  </a:r>
                </a:p>
              </p:txBody>
            </p:sp>
          </p:grpSp>
          <p:pic>
            <p:nvPicPr>
              <p:cNvPr id="55" name="Рисунок 5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61176" y="5003121"/>
                <a:ext cx="649048" cy="1206564"/>
              </a:xfrm>
              <a:prstGeom prst="rect">
                <a:avLst/>
              </a:prstGeom>
            </p:spPr>
          </p:pic>
        </p:grpSp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54213" y="2433794"/>
              <a:ext cx="2253087" cy="163859"/>
            </a:xfrm>
            <a:prstGeom prst="rect">
              <a:avLst/>
            </a:prstGeom>
          </p:spPr>
        </p:pic>
      </p:grpSp>
      <p:pic>
        <p:nvPicPr>
          <p:cNvPr id="80" name="Рисунок 7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411" y="4210110"/>
            <a:ext cx="374102" cy="295661"/>
          </a:xfrm>
          <a:prstGeom prst="rect">
            <a:avLst/>
          </a:prstGeom>
        </p:spPr>
      </p:pic>
      <p:sp>
        <p:nvSpPr>
          <p:cNvPr id="81" name="Прямоугольник 80"/>
          <p:cNvSpPr/>
          <p:nvPr/>
        </p:nvSpPr>
        <p:spPr>
          <a:xfrm>
            <a:off x="8904411" y="4100334"/>
            <a:ext cx="29949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количество 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подразделений ПСЧ</a:t>
            </a:r>
            <a:endParaRPr lang="ru-RU" altLang="ru-RU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7384" y="1273098"/>
            <a:ext cx="3488998" cy="228788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32038" y="3956508"/>
            <a:ext cx="296551" cy="264778"/>
          </a:xfrm>
          <a:prstGeom prst="rect">
            <a:avLst/>
          </a:prstGeom>
        </p:spPr>
      </p:pic>
      <p:sp>
        <p:nvSpPr>
          <p:cNvPr id="84" name="Text Box 97"/>
          <p:cNvSpPr txBox="1">
            <a:spLocks noChangeArrowheads="1"/>
          </p:cNvSpPr>
          <p:nvPr/>
        </p:nvSpPr>
        <p:spPr bwMode="auto">
          <a:xfrm>
            <a:off x="9219004" y="3929121"/>
            <a:ext cx="2181751" cy="250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989" tIns="47996" rIns="95989" bIns="47996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altLang="ru-RU" sz="1000" b="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ПСЧ</a:t>
            </a:r>
            <a:endParaRPr lang="ru-RU" altLang="ru-RU" sz="1000" b="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83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18305"/>
            <a:ext cx="12201153" cy="6629624"/>
          </a:xfrm>
          <a:prstGeom prst="rect">
            <a:avLst/>
          </a:prstGeom>
        </p:spPr>
      </p:pic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СИЛЬНОМУ МОРОЗУ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ВОЛЧАНСКОГО ГО СВЕРДЛОВСКОЙ ОБЛАСТИ</a:t>
            </a: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06-10.12.2023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42" name="Rectangle 152"/>
          <p:cNvSpPr>
            <a:spLocks noChangeArrowheads="1"/>
          </p:cNvSpPr>
          <p:nvPr/>
        </p:nvSpPr>
        <p:spPr bwMode="auto">
          <a:xfrm>
            <a:off x="10454066" y="6309320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  <a:endParaRPr lang="ru-RU" altLang="ru-RU" sz="7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05.12.2023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Бахметова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Т.В.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346-1279</a:t>
            </a: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3762673" y="2067240"/>
            <a:ext cx="1790226" cy="779433"/>
            <a:chOff x="-1140157" y="7474624"/>
            <a:chExt cx="1790226" cy="779433"/>
          </a:xfrm>
        </p:grpSpPr>
        <p:sp>
          <p:nvSpPr>
            <p:cNvPr id="43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Волчанский</a:t>
              </a:r>
              <a:r>
                <a:rPr kumimoji="0" lang="ru-RU" sz="1000" b="1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ГО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b="1" kern="0" noProof="0" dirty="0" smtClean="0">
                  <a:latin typeface="Times New Roman" pitchFamily="18" charset="0"/>
                  <a:cs typeface="Times New Roman" pitchFamily="18" charset="0"/>
                </a:rPr>
                <a:t>137/41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1286/8696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Скругленный прямоугольник 48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54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0,7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8638446" y="952677"/>
            <a:ext cx="4074893" cy="5356643"/>
            <a:chOff x="9619878" y="2208403"/>
            <a:chExt cx="2952694" cy="3743622"/>
          </a:xfrm>
        </p:grpSpPr>
        <p:grpSp>
          <p:nvGrpSpPr>
            <p:cNvPr id="50" name="Группа 49"/>
            <p:cNvGrpSpPr/>
            <p:nvPr/>
          </p:nvGrpSpPr>
          <p:grpSpPr>
            <a:xfrm>
              <a:off x="9619878" y="2208403"/>
              <a:ext cx="2952694" cy="3743622"/>
              <a:chOff x="7765300" y="4457439"/>
              <a:chExt cx="2952694" cy="3743622"/>
            </a:xfrm>
          </p:grpSpPr>
          <p:grpSp>
            <p:nvGrpSpPr>
              <p:cNvPr id="52" name="Группа 51"/>
              <p:cNvGrpSpPr/>
              <p:nvPr/>
            </p:nvGrpSpPr>
            <p:grpSpPr>
              <a:xfrm>
                <a:off x="7765300" y="4457439"/>
                <a:ext cx="2952694" cy="3743622"/>
                <a:chOff x="6897577" y="4082211"/>
                <a:chExt cx="2625768" cy="2764039"/>
              </a:xfrm>
            </p:grpSpPr>
            <p:sp>
              <p:nvSpPr>
                <p:cNvPr id="56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066917" y="6209278"/>
                  <a:ext cx="1460939" cy="1522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82" tIns="63992" rIns="127982" bIns="63992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altLang="ru-RU" sz="500" b="0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7" name="Группа 56"/>
                <p:cNvGrpSpPr/>
                <p:nvPr/>
              </p:nvGrpSpPr>
              <p:grpSpPr>
                <a:xfrm>
                  <a:off x="6897577" y="4082211"/>
                  <a:ext cx="2625768" cy="2764039"/>
                  <a:chOff x="9401429" y="1559479"/>
                  <a:chExt cx="3004693" cy="5253681"/>
                </a:xfrm>
              </p:grpSpPr>
              <p:grpSp>
                <p:nvGrpSpPr>
                  <p:cNvPr id="63" name="Группа 62"/>
                  <p:cNvGrpSpPr/>
                  <p:nvPr/>
                </p:nvGrpSpPr>
                <p:grpSpPr>
                  <a:xfrm>
                    <a:off x="9401429" y="1559479"/>
                    <a:ext cx="3004693" cy="5253681"/>
                    <a:chOff x="6759623" y="3727167"/>
                    <a:chExt cx="2447088" cy="3113013"/>
                  </a:xfrm>
                </p:grpSpPr>
                <p:sp>
                  <p:nvSpPr>
                    <p:cNvPr id="68" name="Rectangle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59623" y="3767481"/>
                      <a:ext cx="2134158" cy="307269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defTabSz="912321">
                        <a:defRPr/>
                      </a:pPr>
                      <a:endParaRPr lang="ru-RU" altLang="ru-RU" sz="8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69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835969" y="5818315"/>
                      <a:ext cx="2047933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прогноз нарушения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ЛЭП </a:t>
                      </a:r>
                      <a:r>
                        <a:rPr lang="ru-RU" altLang="ru-RU" sz="1000" b="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(УГМС)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0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74325" y="3727167"/>
                      <a:ext cx="1606383" cy="2418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Условные обозначения</a:t>
                      </a:r>
                    </a:p>
                  </p:txBody>
                </p:sp>
                <p:sp>
                  <p:nvSpPr>
                    <p:cNvPr id="71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187581" y="6232909"/>
                      <a:ext cx="1609849" cy="20984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endParaRPr lang="ru-RU" altLang="ru-RU" sz="800" b="0" dirty="0">
                        <a:solidFill>
                          <a:srgbClr val="000000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2" name="TextBox 10"/>
                    <p:cNvSpPr txBox="1"/>
                    <p:nvPr/>
                  </p:nvSpPr>
                  <p:spPr>
                    <a:xfrm>
                      <a:off x="6785475" y="6585394"/>
                      <a:ext cx="591514" cy="20474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effectLst>
                      <a:softEdge rad="63500"/>
                    </a:effectLst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 defTabSz="912321">
                        <a:defRPr/>
                      </a:pPr>
                      <a:r>
                        <a:rPr lang="ru-RU" sz="1000" dirty="0" smtClean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Город</a:t>
                      </a:r>
                      <a:endParaRPr lang="ru-RU" sz="1000" dirty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3" name="Полилиния 72"/>
                    <p:cNvSpPr/>
                    <p:nvPr/>
                  </p:nvSpPr>
                  <p:spPr>
                    <a:xfrm>
                      <a:off x="6953337" y="5850709"/>
                      <a:ext cx="222216" cy="165051"/>
                    </a:xfrm>
                    <a:custGeom>
                      <a:avLst/>
                      <a:gdLst>
                        <a:gd name="connsiteX0" fmla="*/ 42863 w 324905"/>
                        <a:gd name="connsiteY0" fmla="*/ 28575 h 204788"/>
                        <a:gd name="connsiteX1" fmla="*/ 47625 w 324905"/>
                        <a:gd name="connsiteY1" fmla="*/ 4763 h 204788"/>
                        <a:gd name="connsiteX2" fmla="*/ 61913 w 324905"/>
                        <a:gd name="connsiteY2" fmla="*/ 0 h 204788"/>
                        <a:gd name="connsiteX3" fmla="*/ 95250 w 324905"/>
                        <a:gd name="connsiteY3" fmla="*/ 4763 h 204788"/>
                        <a:gd name="connsiteX4" fmla="*/ 200025 w 324905"/>
                        <a:gd name="connsiteY4" fmla="*/ 9525 h 204788"/>
                        <a:gd name="connsiteX5" fmla="*/ 252413 w 324905"/>
                        <a:gd name="connsiteY5" fmla="*/ 14288 h 204788"/>
                        <a:gd name="connsiteX6" fmla="*/ 280988 w 324905"/>
                        <a:gd name="connsiteY6" fmla="*/ 23813 h 204788"/>
                        <a:gd name="connsiteX7" fmla="*/ 285750 w 324905"/>
                        <a:gd name="connsiteY7" fmla="*/ 52388 h 204788"/>
                        <a:gd name="connsiteX8" fmla="*/ 300038 w 324905"/>
                        <a:gd name="connsiteY8" fmla="*/ 57150 h 204788"/>
                        <a:gd name="connsiteX9" fmla="*/ 314325 w 324905"/>
                        <a:gd name="connsiteY9" fmla="*/ 66675 h 204788"/>
                        <a:gd name="connsiteX10" fmla="*/ 323850 w 324905"/>
                        <a:gd name="connsiteY10" fmla="*/ 80963 h 204788"/>
                        <a:gd name="connsiteX11" fmla="*/ 319088 w 324905"/>
                        <a:gd name="connsiteY11" fmla="*/ 180975 h 204788"/>
                        <a:gd name="connsiteX12" fmla="*/ 300038 w 324905"/>
                        <a:gd name="connsiteY12" fmla="*/ 185738 h 204788"/>
                        <a:gd name="connsiteX13" fmla="*/ 228600 w 324905"/>
                        <a:gd name="connsiteY13" fmla="*/ 190500 h 204788"/>
                        <a:gd name="connsiteX14" fmla="*/ 209550 w 324905"/>
                        <a:gd name="connsiteY14" fmla="*/ 195263 h 204788"/>
                        <a:gd name="connsiteX15" fmla="*/ 185738 w 324905"/>
                        <a:gd name="connsiteY15" fmla="*/ 200025 h 204788"/>
                        <a:gd name="connsiteX16" fmla="*/ 171450 w 324905"/>
                        <a:gd name="connsiteY16" fmla="*/ 204788 h 204788"/>
                        <a:gd name="connsiteX17" fmla="*/ 152400 w 324905"/>
                        <a:gd name="connsiteY17" fmla="*/ 190500 h 204788"/>
                        <a:gd name="connsiteX18" fmla="*/ 138113 w 324905"/>
                        <a:gd name="connsiteY18" fmla="*/ 180975 h 204788"/>
                        <a:gd name="connsiteX19" fmla="*/ 123825 w 324905"/>
                        <a:gd name="connsiteY19" fmla="*/ 166688 h 204788"/>
                        <a:gd name="connsiteX20" fmla="*/ 95250 w 324905"/>
                        <a:gd name="connsiteY20" fmla="*/ 152400 h 204788"/>
                        <a:gd name="connsiteX21" fmla="*/ 42863 w 324905"/>
                        <a:gd name="connsiteY21" fmla="*/ 147638 h 204788"/>
                        <a:gd name="connsiteX22" fmla="*/ 14288 w 324905"/>
                        <a:gd name="connsiteY22" fmla="*/ 133350 h 204788"/>
                        <a:gd name="connsiteX23" fmla="*/ 4763 w 324905"/>
                        <a:gd name="connsiteY23" fmla="*/ 119063 h 204788"/>
                        <a:gd name="connsiteX24" fmla="*/ 0 w 324905"/>
                        <a:gd name="connsiteY24" fmla="*/ 104775 h 204788"/>
                        <a:gd name="connsiteX25" fmla="*/ 19050 w 324905"/>
                        <a:gd name="connsiteY25" fmla="*/ 42863 h 204788"/>
                        <a:gd name="connsiteX26" fmla="*/ 42863 w 324905"/>
                        <a:gd name="connsiteY26" fmla="*/ 28575 h 2047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324905" h="204788">
                          <a:moveTo>
                            <a:pt x="42863" y="28575"/>
                          </a:moveTo>
                          <a:cubicBezTo>
                            <a:pt x="44450" y="20638"/>
                            <a:pt x="43135" y="11498"/>
                            <a:pt x="47625" y="4763"/>
                          </a:cubicBezTo>
                          <a:cubicBezTo>
                            <a:pt x="50410" y="586"/>
                            <a:pt x="56893" y="0"/>
                            <a:pt x="61913" y="0"/>
                          </a:cubicBezTo>
                          <a:cubicBezTo>
                            <a:pt x="73138" y="0"/>
                            <a:pt x="84138" y="3175"/>
                            <a:pt x="95250" y="4763"/>
                          </a:cubicBezTo>
                          <a:cubicBezTo>
                            <a:pt x="147969" y="22336"/>
                            <a:pt x="113804" y="14914"/>
                            <a:pt x="200025" y="9525"/>
                          </a:cubicBezTo>
                          <a:cubicBezTo>
                            <a:pt x="217488" y="11113"/>
                            <a:pt x="235145" y="11241"/>
                            <a:pt x="252413" y="14288"/>
                          </a:cubicBezTo>
                          <a:cubicBezTo>
                            <a:pt x="262300" y="16033"/>
                            <a:pt x="280988" y="23813"/>
                            <a:pt x="280988" y="23813"/>
                          </a:cubicBezTo>
                          <a:cubicBezTo>
                            <a:pt x="282575" y="33338"/>
                            <a:pt x="280959" y="44004"/>
                            <a:pt x="285750" y="52388"/>
                          </a:cubicBezTo>
                          <a:cubicBezTo>
                            <a:pt x="288241" y="56747"/>
                            <a:pt x="295548" y="54905"/>
                            <a:pt x="300038" y="57150"/>
                          </a:cubicBezTo>
                          <a:cubicBezTo>
                            <a:pt x="305157" y="59710"/>
                            <a:pt x="309563" y="63500"/>
                            <a:pt x="314325" y="66675"/>
                          </a:cubicBezTo>
                          <a:cubicBezTo>
                            <a:pt x="317500" y="71438"/>
                            <a:pt x="323612" y="75244"/>
                            <a:pt x="323850" y="80963"/>
                          </a:cubicBezTo>
                          <a:cubicBezTo>
                            <a:pt x="325240" y="114309"/>
                            <a:pt x="326484" y="148430"/>
                            <a:pt x="319088" y="180975"/>
                          </a:cubicBezTo>
                          <a:cubicBezTo>
                            <a:pt x="317637" y="187358"/>
                            <a:pt x="306548" y="185053"/>
                            <a:pt x="300038" y="185738"/>
                          </a:cubicBezTo>
                          <a:cubicBezTo>
                            <a:pt x="276304" y="188236"/>
                            <a:pt x="252413" y="188913"/>
                            <a:pt x="228600" y="190500"/>
                          </a:cubicBezTo>
                          <a:cubicBezTo>
                            <a:pt x="222250" y="192088"/>
                            <a:pt x="215940" y="193843"/>
                            <a:pt x="209550" y="195263"/>
                          </a:cubicBezTo>
                          <a:cubicBezTo>
                            <a:pt x="201648" y="197019"/>
                            <a:pt x="193591" y="198062"/>
                            <a:pt x="185738" y="200025"/>
                          </a:cubicBezTo>
                          <a:cubicBezTo>
                            <a:pt x="180868" y="201243"/>
                            <a:pt x="176213" y="203200"/>
                            <a:pt x="171450" y="204788"/>
                          </a:cubicBezTo>
                          <a:cubicBezTo>
                            <a:pt x="165100" y="200025"/>
                            <a:pt x="158859" y="195114"/>
                            <a:pt x="152400" y="190500"/>
                          </a:cubicBezTo>
                          <a:cubicBezTo>
                            <a:pt x="147743" y="187173"/>
                            <a:pt x="142510" y="184639"/>
                            <a:pt x="138113" y="180975"/>
                          </a:cubicBezTo>
                          <a:cubicBezTo>
                            <a:pt x="132939" y="176663"/>
                            <a:pt x="128999" y="171000"/>
                            <a:pt x="123825" y="166688"/>
                          </a:cubicBezTo>
                          <a:cubicBezTo>
                            <a:pt x="116019" y="160183"/>
                            <a:pt x="105619" y="153881"/>
                            <a:pt x="95250" y="152400"/>
                          </a:cubicBezTo>
                          <a:cubicBezTo>
                            <a:pt x="77892" y="149920"/>
                            <a:pt x="60325" y="149225"/>
                            <a:pt x="42863" y="147638"/>
                          </a:cubicBezTo>
                          <a:cubicBezTo>
                            <a:pt x="31242" y="143764"/>
                            <a:pt x="23520" y="142582"/>
                            <a:pt x="14288" y="133350"/>
                          </a:cubicBezTo>
                          <a:cubicBezTo>
                            <a:pt x="10241" y="129303"/>
                            <a:pt x="7323" y="124182"/>
                            <a:pt x="4763" y="119063"/>
                          </a:cubicBezTo>
                          <a:cubicBezTo>
                            <a:pt x="2518" y="114573"/>
                            <a:pt x="1588" y="109538"/>
                            <a:pt x="0" y="104775"/>
                          </a:cubicBezTo>
                          <a:cubicBezTo>
                            <a:pt x="5433" y="50448"/>
                            <a:pt x="-6518" y="68431"/>
                            <a:pt x="19050" y="42863"/>
                          </a:cubicBezTo>
                          <a:lnTo>
                            <a:pt x="42863" y="28575"/>
                          </a:lnTo>
                          <a:close/>
                        </a:path>
                      </a:pathLst>
                    </a:custGeom>
                    <a:solidFill>
                      <a:srgbClr val="FF0000">
                        <a:alpha val="40000"/>
                      </a:srgbClr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endParaRPr lang="ru-RU" sz="800" dirty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74" name="Прямоугольник 73"/>
                    <p:cNvSpPr/>
                    <p:nvPr/>
                  </p:nvSpPr>
                  <p:spPr>
                    <a:xfrm>
                      <a:off x="6789967" y="6011515"/>
                      <a:ext cx="527227" cy="138165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r>
                        <a:rPr lang="ru-RU" sz="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321/20</a:t>
                      </a:r>
                    </a:p>
                  </p:txBody>
                </p:sp>
                <p:sp>
                  <p:nvSpPr>
                    <p:cNvPr id="75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81232" y="6558997"/>
                      <a:ext cx="1831079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муниципальное образование</a:t>
                      </a:r>
                    </a:p>
                  </p:txBody>
                </p:sp>
                <p:sp>
                  <p:nvSpPr>
                    <p:cNvPr id="76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310218" y="4418277"/>
                      <a:ext cx="1896493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линии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электропередач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7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66267" y="5973077"/>
                      <a:ext cx="1898652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протяженность ЛЭП/ТП (шт.)</a:t>
                      </a:r>
                    </a:p>
                  </p:txBody>
                </p:sp>
                <p:sp>
                  <p:nvSpPr>
                    <p:cNvPr id="78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870955" y="4022487"/>
                      <a:ext cx="2143539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температура воздуха, градусы (С)</a:t>
                      </a:r>
                      <a:endPara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64" name="Скругленный прямоугольник 63"/>
                  <p:cNvSpPr/>
                  <p:nvPr/>
                </p:nvSpPr>
                <p:spPr>
                  <a:xfrm>
                    <a:off x="9463075" y="6127238"/>
                    <a:ext cx="282820" cy="225201"/>
                  </a:xfrm>
                  <a:prstGeom prst="round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60%</a:t>
                    </a:r>
                  </a:p>
                </p:txBody>
              </p:sp>
              <p:sp>
                <p:nvSpPr>
                  <p:cNvPr id="65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519757" y="5966534"/>
                    <a:ext cx="2465414" cy="54557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80200" tIns="40101" rIns="80200" bIns="40101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55471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износ электроэнергетических </a:t>
                    </a: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систем </a:t>
                    </a:r>
                  </a:p>
                </p:txBody>
              </p:sp>
              <p:sp>
                <p:nvSpPr>
                  <p:cNvPr id="66" name="Прямоугольник 65"/>
                  <p:cNvSpPr/>
                  <p:nvPr/>
                </p:nvSpPr>
                <p:spPr>
                  <a:xfrm>
                    <a:off x="9438681" y="5747122"/>
                    <a:ext cx="658385" cy="230603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lIns="68571" tIns="34286" rIns="68571" bIns="34286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kern="0" dirty="0">
                        <a:solidFill>
                          <a:prstClr val="black"/>
                        </a:solidFill>
                        <a:cs typeface="Times New Roman" panose="02020603050405020304" pitchFamily="18" charset="0"/>
                      </a:rPr>
                      <a:t>19/330</a:t>
                    </a:r>
                  </a:p>
                </p:txBody>
              </p:sp>
              <p:sp>
                <p:nvSpPr>
                  <p:cNvPr id="6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045708" y="5648363"/>
                    <a:ext cx="1868848" cy="3973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73" tIns="63988" rIns="127973" bIns="63988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кол-во домов /населения</a:t>
                    </a:r>
                  </a:p>
                </p:txBody>
              </p:sp>
            </p:grpSp>
            <p:sp>
              <p:nvSpPr>
                <p:cNvPr id="58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347238" y="5362179"/>
                  <a:ext cx="1948620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количество </a:t>
                  </a:r>
                  <a:r>
                    <a:rPr lang="ru-RU" altLang="ru-RU" sz="1000" b="0" kern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осадков (УГМС), </a:t>
                  </a: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мм</a:t>
                  </a:r>
                </a:p>
              </p:txBody>
            </p:sp>
            <p:sp>
              <p:nvSpPr>
                <p:cNvPr id="60" name="TextBox 23"/>
                <p:cNvSpPr txBox="1"/>
                <p:nvPr/>
              </p:nvSpPr>
              <p:spPr>
                <a:xfrm>
                  <a:off x="6991196" y="5376988"/>
                  <a:ext cx="383894" cy="181793"/>
                </a:xfrm>
                <a:prstGeom prst="rect">
                  <a:avLst/>
                </a:prstGeom>
                <a:solidFill>
                  <a:srgbClr val="4F81BD">
                    <a:lumMod val="75000"/>
                  </a:srgbClr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2321">
                    <a:defRPr/>
                  </a:pPr>
                  <a:r>
                    <a: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2</a:t>
                  </a:r>
                  <a:r>
                    <a:rPr lang="ru-RU" sz="1000" kern="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0</a:t>
                  </a:r>
                </a:p>
              </p:txBody>
            </p:sp>
            <p:sp>
              <p:nvSpPr>
                <p:cNvPr id="61" name="TextBox 23"/>
                <p:cNvSpPr txBox="1"/>
                <p:nvPr/>
              </p:nvSpPr>
              <p:spPr>
                <a:xfrm>
                  <a:off x="6995297" y="5513448"/>
                  <a:ext cx="314725" cy="127051"/>
                </a:xfrm>
                <a:prstGeom prst="rect">
                  <a:avLst/>
                </a:prstGeom>
                <a:solidFill>
                  <a:srgbClr val="FF9900"/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2321">
                    <a:defRPr/>
                  </a:pPr>
                  <a:r>
                    <a:rPr lang="ru-RU" sz="1000" kern="0" dirty="0" smtClean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15</a:t>
                  </a:r>
                  <a:endPara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2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395171" y="5514501"/>
                  <a:ext cx="1659776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порывы ветра (УГМС), м/с</a:t>
                  </a:r>
                </a:p>
              </p:txBody>
            </p:sp>
          </p:grpSp>
          <p:pic>
            <p:nvPicPr>
              <p:cNvPr id="53" name="Рисунок 5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61176" y="5003121"/>
                <a:ext cx="649048" cy="1206564"/>
              </a:xfrm>
              <a:prstGeom prst="rect">
                <a:avLst/>
              </a:prstGeom>
            </p:spPr>
          </p:pic>
        </p:grpSp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54213" y="2433794"/>
              <a:ext cx="2253087" cy="163859"/>
            </a:xfrm>
            <a:prstGeom prst="rect">
              <a:avLst/>
            </a:prstGeom>
          </p:spPr>
        </p:pic>
      </p:grpSp>
      <p:pic>
        <p:nvPicPr>
          <p:cNvPr id="79" name="Рисунок 7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411" y="4210110"/>
            <a:ext cx="374102" cy="295661"/>
          </a:xfrm>
          <a:prstGeom prst="rect">
            <a:avLst/>
          </a:prstGeom>
        </p:spPr>
      </p:pic>
      <p:sp>
        <p:nvSpPr>
          <p:cNvPr id="80" name="Прямоугольник 79"/>
          <p:cNvSpPr/>
          <p:nvPr/>
        </p:nvSpPr>
        <p:spPr>
          <a:xfrm>
            <a:off x="8904411" y="4100334"/>
            <a:ext cx="29949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количество 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подразделений ПСЧ</a:t>
            </a:r>
            <a:endParaRPr lang="ru-RU" altLang="ru-RU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" name="Рисунок 8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7384" y="1273098"/>
            <a:ext cx="3488998" cy="228788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32038" y="3956508"/>
            <a:ext cx="296551" cy="264778"/>
          </a:xfrm>
          <a:prstGeom prst="rect">
            <a:avLst/>
          </a:prstGeom>
        </p:spPr>
      </p:pic>
      <p:sp>
        <p:nvSpPr>
          <p:cNvPr id="83" name="Text Box 97"/>
          <p:cNvSpPr txBox="1">
            <a:spLocks noChangeArrowheads="1"/>
          </p:cNvSpPr>
          <p:nvPr/>
        </p:nvSpPr>
        <p:spPr bwMode="auto">
          <a:xfrm>
            <a:off x="9219004" y="3929121"/>
            <a:ext cx="2181751" cy="250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989" tIns="47996" rIns="95989" bIns="47996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altLang="ru-RU" sz="1000" b="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ПСЧ</a:t>
            </a:r>
            <a:endParaRPr lang="ru-RU" altLang="ru-RU" sz="1000" b="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38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11787"/>
          <a:stretch/>
        </p:blipFill>
        <p:spPr>
          <a:xfrm>
            <a:off x="-7936" y="764704"/>
            <a:ext cx="12187148" cy="6083226"/>
          </a:xfrm>
          <a:prstGeom prst="rect">
            <a:avLst/>
          </a:prstGeom>
        </p:spPr>
      </p:pic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СИЛЬНОМУ МОРОЗУ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СЕВЕРОУРАЛЬСКОГО ГО СВЕРДЛОВСКОЙ ОБЛАСТИ</a:t>
            </a: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06-10.12.2023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42" name="Rectangle 152"/>
          <p:cNvSpPr>
            <a:spLocks noChangeArrowheads="1"/>
          </p:cNvSpPr>
          <p:nvPr/>
        </p:nvSpPr>
        <p:spPr bwMode="auto">
          <a:xfrm>
            <a:off x="10454066" y="6309320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  <a:endParaRPr lang="ru-RU" altLang="ru-RU" sz="7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05.12.2023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Бахметова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Т.В.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346-1279</a:t>
            </a: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4799856" y="1719792"/>
            <a:ext cx="1790226" cy="779433"/>
            <a:chOff x="-1140157" y="7474624"/>
            <a:chExt cx="1790226" cy="779433"/>
          </a:xfrm>
        </p:grpSpPr>
        <p:sp>
          <p:nvSpPr>
            <p:cNvPr id="47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Североуральский</a:t>
              </a:r>
              <a:r>
                <a:rPr kumimoji="0" lang="ru-RU" sz="1000" b="1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ГО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b="1" kern="0" noProof="0" dirty="0" smtClean="0">
                  <a:latin typeface="Times New Roman" pitchFamily="18" charset="0"/>
                  <a:cs typeface="Times New Roman" pitchFamily="18" charset="0"/>
                </a:rPr>
                <a:t>626/117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3970/38499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Скругленный прямоугольник 51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53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0,7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8638446" y="952677"/>
            <a:ext cx="4074893" cy="5356643"/>
            <a:chOff x="9619878" y="2208403"/>
            <a:chExt cx="2952694" cy="3743622"/>
          </a:xfrm>
        </p:grpSpPr>
        <p:grpSp>
          <p:nvGrpSpPr>
            <p:cNvPr id="48" name="Группа 47"/>
            <p:cNvGrpSpPr/>
            <p:nvPr/>
          </p:nvGrpSpPr>
          <p:grpSpPr>
            <a:xfrm>
              <a:off x="9619878" y="2208403"/>
              <a:ext cx="2952694" cy="3743622"/>
              <a:chOff x="7765300" y="4457439"/>
              <a:chExt cx="2952694" cy="3743622"/>
            </a:xfrm>
          </p:grpSpPr>
          <p:grpSp>
            <p:nvGrpSpPr>
              <p:cNvPr id="54" name="Группа 53"/>
              <p:cNvGrpSpPr/>
              <p:nvPr/>
            </p:nvGrpSpPr>
            <p:grpSpPr>
              <a:xfrm>
                <a:off x="7765300" y="4457439"/>
                <a:ext cx="2952694" cy="3743622"/>
                <a:chOff x="6897577" y="4082211"/>
                <a:chExt cx="2625768" cy="2764039"/>
              </a:xfrm>
            </p:grpSpPr>
            <p:sp>
              <p:nvSpPr>
                <p:cNvPr id="5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066917" y="6209278"/>
                  <a:ext cx="1460939" cy="1522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82" tIns="63992" rIns="127982" bIns="63992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altLang="ru-RU" sz="500" b="0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8" name="Группа 57"/>
                <p:cNvGrpSpPr/>
                <p:nvPr/>
              </p:nvGrpSpPr>
              <p:grpSpPr>
                <a:xfrm>
                  <a:off x="6897577" y="4082211"/>
                  <a:ext cx="2625768" cy="2764039"/>
                  <a:chOff x="9401429" y="1559479"/>
                  <a:chExt cx="3004693" cy="5253681"/>
                </a:xfrm>
              </p:grpSpPr>
              <p:grpSp>
                <p:nvGrpSpPr>
                  <p:cNvPr id="64" name="Группа 63"/>
                  <p:cNvGrpSpPr/>
                  <p:nvPr/>
                </p:nvGrpSpPr>
                <p:grpSpPr>
                  <a:xfrm>
                    <a:off x="9401429" y="1559479"/>
                    <a:ext cx="3004693" cy="5253681"/>
                    <a:chOff x="6759623" y="3727167"/>
                    <a:chExt cx="2447088" cy="3113013"/>
                  </a:xfrm>
                </p:grpSpPr>
                <p:sp>
                  <p:nvSpPr>
                    <p:cNvPr id="69" name="Rectangle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59623" y="3767481"/>
                      <a:ext cx="2134158" cy="307269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defTabSz="912321">
                        <a:defRPr/>
                      </a:pPr>
                      <a:endParaRPr lang="ru-RU" altLang="ru-RU" sz="8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0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835969" y="5818315"/>
                      <a:ext cx="2047933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прогноз нарушения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ЛЭП </a:t>
                      </a:r>
                      <a:r>
                        <a:rPr lang="ru-RU" altLang="ru-RU" sz="1000" b="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(УГМС)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1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74325" y="3727167"/>
                      <a:ext cx="1606383" cy="2418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Условные обозначения</a:t>
                      </a:r>
                    </a:p>
                  </p:txBody>
                </p:sp>
                <p:sp>
                  <p:nvSpPr>
                    <p:cNvPr id="72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187581" y="6232909"/>
                      <a:ext cx="1609849" cy="20984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endParaRPr lang="ru-RU" altLang="ru-RU" sz="800" b="0" dirty="0">
                        <a:solidFill>
                          <a:srgbClr val="000000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3" name="TextBox 10"/>
                    <p:cNvSpPr txBox="1"/>
                    <p:nvPr/>
                  </p:nvSpPr>
                  <p:spPr>
                    <a:xfrm>
                      <a:off x="6785475" y="6585394"/>
                      <a:ext cx="591514" cy="20474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effectLst>
                      <a:softEdge rad="63500"/>
                    </a:effectLst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 defTabSz="912321">
                        <a:defRPr/>
                      </a:pPr>
                      <a:r>
                        <a:rPr lang="ru-RU" sz="1000" dirty="0" smtClean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Город</a:t>
                      </a:r>
                      <a:endParaRPr lang="ru-RU" sz="1000" dirty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4" name="Полилиния 73"/>
                    <p:cNvSpPr/>
                    <p:nvPr/>
                  </p:nvSpPr>
                  <p:spPr>
                    <a:xfrm>
                      <a:off x="6953337" y="5850709"/>
                      <a:ext cx="222216" cy="165051"/>
                    </a:xfrm>
                    <a:custGeom>
                      <a:avLst/>
                      <a:gdLst>
                        <a:gd name="connsiteX0" fmla="*/ 42863 w 324905"/>
                        <a:gd name="connsiteY0" fmla="*/ 28575 h 204788"/>
                        <a:gd name="connsiteX1" fmla="*/ 47625 w 324905"/>
                        <a:gd name="connsiteY1" fmla="*/ 4763 h 204788"/>
                        <a:gd name="connsiteX2" fmla="*/ 61913 w 324905"/>
                        <a:gd name="connsiteY2" fmla="*/ 0 h 204788"/>
                        <a:gd name="connsiteX3" fmla="*/ 95250 w 324905"/>
                        <a:gd name="connsiteY3" fmla="*/ 4763 h 204788"/>
                        <a:gd name="connsiteX4" fmla="*/ 200025 w 324905"/>
                        <a:gd name="connsiteY4" fmla="*/ 9525 h 204788"/>
                        <a:gd name="connsiteX5" fmla="*/ 252413 w 324905"/>
                        <a:gd name="connsiteY5" fmla="*/ 14288 h 204788"/>
                        <a:gd name="connsiteX6" fmla="*/ 280988 w 324905"/>
                        <a:gd name="connsiteY6" fmla="*/ 23813 h 204788"/>
                        <a:gd name="connsiteX7" fmla="*/ 285750 w 324905"/>
                        <a:gd name="connsiteY7" fmla="*/ 52388 h 204788"/>
                        <a:gd name="connsiteX8" fmla="*/ 300038 w 324905"/>
                        <a:gd name="connsiteY8" fmla="*/ 57150 h 204788"/>
                        <a:gd name="connsiteX9" fmla="*/ 314325 w 324905"/>
                        <a:gd name="connsiteY9" fmla="*/ 66675 h 204788"/>
                        <a:gd name="connsiteX10" fmla="*/ 323850 w 324905"/>
                        <a:gd name="connsiteY10" fmla="*/ 80963 h 204788"/>
                        <a:gd name="connsiteX11" fmla="*/ 319088 w 324905"/>
                        <a:gd name="connsiteY11" fmla="*/ 180975 h 204788"/>
                        <a:gd name="connsiteX12" fmla="*/ 300038 w 324905"/>
                        <a:gd name="connsiteY12" fmla="*/ 185738 h 204788"/>
                        <a:gd name="connsiteX13" fmla="*/ 228600 w 324905"/>
                        <a:gd name="connsiteY13" fmla="*/ 190500 h 204788"/>
                        <a:gd name="connsiteX14" fmla="*/ 209550 w 324905"/>
                        <a:gd name="connsiteY14" fmla="*/ 195263 h 204788"/>
                        <a:gd name="connsiteX15" fmla="*/ 185738 w 324905"/>
                        <a:gd name="connsiteY15" fmla="*/ 200025 h 204788"/>
                        <a:gd name="connsiteX16" fmla="*/ 171450 w 324905"/>
                        <a:gd name="connsiteY16" fmla="*/ 204788 h 204788"/>
                        <a:gd name="connsiteX17" fmla="*/ 152400 w 324905"/>
                        <a:gd name="connsiteY17" fmla="*/ 190500 h 204788"/>
                        <a:gd name="connsiteX18" fmla="*/ 138113 w 324905"/>
                        <a:gd name="connsiteY18" fmla="*/ 180975 h 204788"/>
                        <a:gd name="connsiteX19" fmla="*/ 123825 w 324905"/>
                        <a:gd name="connsiteY19" fmla="*/ 166688 h 204788"/>
                        <a:gd name="connsiteX20" fmla="*/ 95250 w 324905"/>
                        <a:gd name="connsiteY20" fmla="*/ 152400 h 204788"/>
                        <a:gd name="connsiteX21" fmla="*/ 42863 w 324905"/>
                        <a:gd name="connsiteY21" fmla="*/ 147638 h 204788"/>
                        <a:gd name="connsiteX22" fmla="*/ 14288 w 324905"/>
                        <a:gd name="connsiteY22" fmla="*/ 133350 h 204788"/>
                        <a:gd name="connsiteX23" fmla="*/ 4763 w 324905"/>
                        <a:gd name="connsiteY23" fmla="*/ 119063 h 204788"/>
                        <a:gd name="connsiteX24" fmla="*/ 0 w 324905"/>
                        <a:gd name="connsiteY24" fmla="*/ 104775 h 204788"/>
                        <a:gd name="connsiteX25" fmla="*/ 19050 w 324905"/>
                        <a:gd name="connsiteY25" fmla="*/ 42863 h 204788"/>
                        <a:gd name="connsiteX26" fmla="*/ 42863 w 324905"/>
                        <a:gd name="connsiteY26" fmla="*/ 28575 h 2047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324905" h="204788">
                          <a:moveTo>
                            <a:pt x="42863" y="28575"/>
                          </a:moveTo>
                          <a:cubicBezTo>
                            <a:pt x="44450" y="20638"/>
                            <a:pt x="43135" y="11498"/>
                            <a:pt x="47625" y="4763"/>
                          </a:cubicBezTo>
                          <a:cubicBezTo>
                            <a:pt x="50410" y="586"/>
                            <a:pt x="56893" y="0"/>
                            <a:pt x="61913" y="0"/>
                          </a:cubicBezTo>
                          <a:cubicBezTo>
                            <a:pt x="73138" y="0"/>
                            <a:pt x="84138" y="3175"/>
                            <a:pt x="95250" y="4763"/>
                          </a:cubicBezTo>
                          <a:cubicBezTo>
                            <a:pt x="147969" y="22336"/>
                            <a:pt x="113804" y="14914"/>
                            <a:pt x="200025" y="9525"/>
                          </a:cubicBezTo>
                          <a:cubicBezTo>
                            <a:pt x="217488" y="11113"/>
                            <a:pt x="235145" y="11241"/>
                            <a:pt x="252413" y="14288"/>
                          </a:cubicBezTo>
                          <a:cubicBezTo>
                            <a:pt x="262300" y="16033"/>
                            <a:pt x="280988" y="23813"/>
                            <a:pt x="280988" y="23813"/>
                          </a:cubicBezTo>
                          <a:cubicBezTo>
                            <a:pt x="282575" y="33338"/>
                            <a:pt x="280959" y="44004"/>
                            <a:pt x="285750" y="52388"/>
                          </a:cubicBezTo>
                          <a:cubicBezTo>
                            <a:pt x="288241" y="56747"/>
                            <a:pt x="295548" y="54905"/>
                            <a:pt x="300038" y="57150"/>
                          </a:cubicBezTo>
                          <a:cubicBezTo>
                            <a:pt x="305157" y="59710"/>
                            <a:pt x="309563" y="63500"/>
                            <a:pt x="314325" y="66675"/>
                          </a:cubicBezTo>
                          <a:cubicBezTo>
                            <a:pt x="317500" y="71438"/>
                            <a:pt x="323612" y="75244"/>
                            <a:pt x="323850" y="80963"/>
                          </a:cubicBezTo>
                          <a:cubicBezTo>
                            <a:pt x="325240" y="114309"/>
                            <a:pt x="326484" y="148430"/>
                            <a:pt x="319088" y="180975"/>
                          </a:cubicBezTo>
                          <a:cubicBezTo>
                            <a:pt x="317637" y="187358"/>
                            <a:pt x="306548" y="185053"/>
                            <a:pt x="300038" y="185738"/>
                          </a:cubicBezTo>
                          <a:cubicBezTo>
                            <a:pt x="276304" y="188236"/>
                            <a:pt x="252413" y="188913"/>
                            <a:pt x="228600" y="190500"/>
                          </a:cubicBezTo>
                          <a:cubicBezTo>
                            <a:pt x="222250" y="192088"/>
                            <a:pt x="215940" y="193843"/>
                            <a:pt x="209550" y="195263"/>
                          </a:cubicBezTo>
                          <a:cubicBezTo>
                            <a:pt x="201648" y="197019"/>
                            <a:pt x="193591" y="198062"/>
                            <a:pt x="185738" y="200025"/>
                          </a:cubicBezTo>
                          <a:cubicBezTo>
                            <a:pt x="180868" y="201243"/>
                            <a:pt x="176213" y="203200"/>
                            <a:pt x="171450" y="204788"/>
                          </a:cubicBezTo>
                          <a:cubicBezTo>
                            <a:pt x="165100" y="200025"/>
                            <a:pt x="158859" y="195114"/>
                            <a:pt x="152400" y="190500"/>
                          </a:cubicBezTo>
                          <a:cubicBezTo>
                            <a:pt x="147743" y="187173"/>
                            <a:pt x="142510" y="184639"/>
                            <a:pt x="138113" y="180975"/>
                          </a:cubicBezTo>
                          <a:cubicBezTo>
                            <a:pt x="132939" y="176663"/>
                            <a:pt x="128999" y="171000"/>
                            <a:pt x="123825" y="166688"/>
                          </a:cubicBezTo>
                          <a:cubicBezTo>
                            <a:pt x="116019" y="160183"/>
                            <a:pt x="105619" y="153881"/>
                            <a:pt x="95250" y="152400"/>
                          </a:cubicBezTo>
                          <a:cubicBezTo>
                            <a:pt x="77892" y="149920"/>
                            <a:pt x="60325" y="149225"/>
                            <a:pt x="42863" y="147638"/>
                          </a:cubicBezTo>
                          <a:cubicBezTo>
                            <a:pt x="31242" y="143764"/>
                            <a:pt x="23520" y="142582"/>
                            <a:pt x="14288" y="133350"/>
                          </a:cubicBezTo>
                          <a:cubicBezTo>
                            <a:pt x="10241" y="129303"/>
                            <a:pt x="7323" y="124182"/>
                            <a:pt x="4763" y="119063"/>
                          </a:cubicBezTo>
                          <a:cubicBezTo>
                            <a:pt x="2518" y="114573"/>
                            <a:pt x="1588" y="109538"/>
                            <a:pt x="0" y="104775"/>
                          </a:cubicBezTo>
                          <a:cubicBezTo>
                            <a:pt x="5433" y="50448"/>
                            <a:pt x="-6518" y="68431"/>
                            <a:pt x="19050" y="42863"/>
                          </a:cubicBezTo>
                          <a:lnTo>
                            <a:pt x="42863" y="28575"/>
                          </a:lnTo>
                          <a:close/>
                        </a:path>
                      </a:pathLst>
                    </a:custGeom>
                    <a:solidFill>
                      <a:srgbClr val="FF0000">
                        <a:alpha val="40000"/>
                      </a:srgbClr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endParaRPr lang="ru-RU" sz="800" dirty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75" name="Прямоугольник 74"/>
                    <p:cNvSpPr/>
                    <p:nvPr/>
                  </p:nvSpPr>
                  <p:spPr>
                    <a:xfrm>
                      <a:off x="6789967" y="6011515"/>
                      <a:ext cx="527227" cy="138165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r>
                        <a:rPr lang="ru-RU" sz="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321/20</a:t>
                      </a:r>
                    </a:p>
                  </p:txBody>
                </p:sp>
                <p:sp>
                  <p:nvSpPr>
                    <p:cNvPr id="76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81232" y="6558997"/>
                      <a:ext cx="1831079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муниципальное образование</a:t>
                      </a:r>
                    </a:p>
                  </p:txBody>
                </p:sp>
                <p:sp>
                  <p:nvSpPr>
                    <p:cNvPr id="77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310218" y="4418277"/>
                      <a:ext cx="1896493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линии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электропередач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8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66267" y="5973077"/>
                      <a:ext cx="1898652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протяженность ЛЭП/ТП (шт.)</a:t>
                      </a:r>
                    </a:p>
                  </p:txBody>
                </p:sp>
                <p:sp>
                  <p:nvSpPr>
                    <p:cNvPr id="79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870955" y="4022487"/>
                      <a:ext cx="2143539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температура воздуха, градусы (С)</a:t>
                      </a:r>
                      <a:endPara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65" name="Скругленный прямоугольник 64"/>
                  <p:cNvSpPr/>
                  <p:nvPr/>
                </p:nvSpPr>
                <p:spPr>
                  <a:xfrm>
                    <a:off x="9463075" y="6127238"/>
                    <a:ext cx="282820" cy="225201"/>
                  </a:xfrm>
                  <a:prstGeom prst="round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60%</a:t>
                    </a:r>
                  </a:p>
                </p:txBody>
              </p:sp>
              <p:sp>
                <p:nvSpPr>
                  <p:cNvPr id="66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519757" y="5966534"/>
                    <a:ext cx="2465414" cy="54557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80200" tIns="40101" rIns="80200" bIns="40101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55471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износ электроэнергетических </a:t>
                    </a: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систем </a:t>
                    </a:r>
                  </a:p>
                </p:txBody>
              </p:sp>
              <p:sp>
                <p:nvSpPr>
                  <p:cNvPr id="67" name="Прямоугольник 66"/>
                  <p:cNvSpPr/>
                  <p:nvPr/>
                </p:nvSpPr>
                <p:spPr>
                  <a:xfrm>
                    <a:off x="9438681" y="5747122"/>
                    <a:ext cx="658385" cy="230603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lIns="68571" tIns="34286" rIns="68571" bIns="34286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kern="0" dirty="0">
                        <a:solidFill>
                          <a:prstClr val="black"/>
                        </a:solidFill>
                        <a:cs typeface="Times New Roman" panose="02020603050405020304" pitchFamily="18" charset="0"/>
                      </a:rPr>
                      <a:t>19/330</a:t>
                    </a:r>
                  </a:p>
                </p:txBody>
              </p:sp>
              <p:sp>
                <p:nvSpPr>
                  <p:cNvPr id="6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045708" y="5648363"/>
                    <a:ext cx="1868848" cy="3973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73" tIns="63988" rIns="127973" bIns="63988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кол-во домов /населения</a:t>
                    </a:r>
                  </a:p>
                </p:txBody>
              </p:sp>
            </p:grpSp>
            <p:sp>
              <p:nvSpPr>
                <p:cNvPr id="60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347238" y="5362179"/>
                  <a:ext cx="1948620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количество </a:t>
                  </a:r>
                  <a:r>
                    <a:rPr lang="ru-RU" altLang="ru-RU" sz="1000" b="0" kern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осадков (УГМС), </a:t>
                  </a: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мм</a:t>
                  </a:r>
                </a:p>
              </p:txBody>
            </p:sp>
            <p:sp>
              <p:nvSpPr>
                <p:cNvPr id="61" name="TextBox 23"/>
                <p:cNvSpPr txBox="1"/>
                <p:nvPr/>
              </p:nvSpPr>
              <p:spPr>
                <a:xfrm>
                  <a:off x="6991196" y="5376988"/>
                  <a:ext cx="383894" cy="181793"/>
                </a:xfrm>
                <a:prstGeom prst="rect">
                  <a:avLst/>
                </a:prstGeom>
                <a:solidFill>
                  <a:srgbClr val="4F81BD">
                    <a:lumMod val="75000"/>
                  </a:srgbClr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2321">
                    <a:defRPr/>
                  </a:pPr>
                  <a:r>
                    <a: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2</a:t>
                  </a:r>
                  <a:r>
                    <a:rPr lang="ru-RU" sz="1000" kern="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0</a:t>
                  </a:r>
                </a:p>
              </p:txBody>
            </p:sp>
            <p:sp>
              <p:nvSpPr>
                <p:cNvPr id="62" name="TextBox 23"/>
                <p:cNvSpPr txBox="1"/>
                <p:nvPr/>
              </p:nvSpPr>
              <p:spPr>
                <a:xfrm>
                  <a:off x="6995297" y="5513448"/>
                  <a:ext cx="314725" cy="127051"/>
                </a:xfrm>
                <a:prstGeom prst="rect">
                  <a:avLst/>
                </a:prstGeom>
                <a:solidFill>
                  <a:srgbClr val="FF9900"/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2321">
                    <a:defRPr/>
                  </a:pPr>
                  <a:r>
                    <a:rPr lang="ru-RU" sz="1000" kern="0" dirty="0" smtClean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15</a:t>
                  </a:r>
                  <a:endPara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3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395171" y="5514501"/>
                  <a:ext cx="1659776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порывы ветра (УГМС), м/с</a:t>
                  </a:r>
                </a:p>
              </p:txBody>
            </p:sp>
          </p:grpSp>
          <p:pic>
            <p:nvPicPr>
              <p:cNvPr id="55" name="Рисунок 5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61176" y="5003121"/>
                <a:ext cx="649048" cy="1206564"/>
              </a:xfrm>
              <a:prstGeom prst="rect">
                <a:avLst/>
              </a:prstGeom>
            </p:spPr>
          </p:pic>
        </p:grpSp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54213" y="2433794"/>
              <a:ext cx="2253087" cy="163859"/>
            </a:xfrm>
            <a:prstGeom prst="rect">
              <a:avLst/>
            </a:prstGeom>
          </p:spPr>
        </p:pic>
      </p:grpSp>
      <p:pic>
        <p:nvPicPr>
          <p:cNvPr id="80" name="Рисунок 7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411" y="4210110"/>
            <a:ext cx="374102" cy="295661"/>
          </a:xfrm>
          <a:prstGeom prst="rect">
            <a:avLst/>
          </a:prstGeom>
        </p:spPr>
      </p:pic>
      <p:sp>
        <p:nvSpPr>
          <p:cNvPr id="81" name="Прямоугольник 80"/>
          <p:cNvSpPr/>
          <p:nvPr/>
        </p:nvSpPr>
        <p:spPr>
          <a:xfrm>
            <a:off x="8904411" y="4100334"/>
            <a:ext cx="29949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количество 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подразделений ПСЧ</a:t>
            </a:r>
            <a:endParaRPr lang="ru-RU" altLang="ru-RU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7384" y="1273098"/>
            <a:ext cx="3488998" cy="228788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32038" y="3956508"/>
            <a:ext cx="296551" cy="264778"/>
          </a:xfrm>
          <a:prstGeom prst="rect">
            <a:avLst/>
          </a:prstGeom>
        </p:spPr>
      </p:pic>
      <p:sp>
        <p:nvSpPr>
          <p:cNvPr id="84" name="Text Box 97"/>
          <p:cNvSpPr txBox="1">
            <a:spLocks noChangeArrowheads="1"/>
          </p:cNvSpPr>
          <p:nvPr/>
        </p:nvSpPr>
        <p:spPr bwMode="auto">
          <a:xfrm>
            <a:off x="9219004" y="3929121"/>
            <a:ext cx="2181751" cy="250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989" tIns="47996" rIns="95989" bIns="47996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altLang="ru-RU" sz="1000" b="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ПСЧ</a:t>
            </a:r>
            <a:endParaRPr lang="ru-RU" altLang="ru-RU" sz="1000" b="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41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3412</TotalTime>
  <Words>1307</Words>
  <Application>Microsoft Office PowerPoint</Application>
  <PresentationFormat>Широкоэкранный</PresentationFormat>
  <Paragraphs>415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ГИС</dc:creator>
  <cp:lastModifiedBy>Микулич Анастасия Константиновна</cp:lastModifiedBy>
  <cp:revision>528</cp:revision>
  <dcterms:created xsi:type="dcterms:W3CDTF">2022-03-05T11:09:38Z</dcterms:created>
  <dcterms:modified xsi:type="dcterms:W3CDTF">2023-12-05T06:52:02Z</dcterms:modified>
</cp:coreProperties>
</file>