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6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72" autoAdjust="0"/>
  </p:normalViewPr>
  <p:slideViewPr>
    <p:cSldViewPr snapToGrid="0">
      <p:cViewPr varScale="1">
        <p:scale>
          <a:sx n="109" d="100"/>
          <a:sy n="109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C83F3-4EC5-41D9-BF91-0E82199A4F5F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48EBA-8B9D-4892-BD1D-E4D4D6A87B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015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48EBA-8B9D-4892-BD1D-E4D4D6A87BE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757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025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65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992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602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924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977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44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14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681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123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241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0BD3C-E339-4E48-A9EA-47264EC2D2DD}" type="datetimeFigureOut">
              <a:rPr lang="ru-RU" smtClean="0"/>
              <a:t>03.07.2026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C7274-99B6-461B-B0E2-A560F152F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151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5992" y="2945423"/>
            <a:ext cx="11245362" cy="14422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95954" y="1732085"/>
            <a:ext cx="6611815" cy="7385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723" y="1855711"/>
            <a:ext cx="1219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Georgia" panose="02040502050405020303" pitchFamily="18" charset="0"/>
              </a:rPr>
              <a:t>МЕТОДИЧЕСКИЙ СЕМИНАР </a:t>
            </a:r>
          </a:p>
          <a:p>
            <a:pPr algn="ctr"/>
            <a:endParaRPr lang="ru-RU" sz="3200" b="1" dirty="0">
              <a:latin typeface="Georgia" panose="02040502050405020303" pitchFamily="18" charset="0"/>
            </a:endParaRPr>
          </a:p>
          <a:p>
            <a:pPr algn="ctr"/>
            <a:r>
              <a:rPr lang="ru-RU" sz="3200" b="1" dirty="0">
                <a:latin typeface="Georgia" panose="02040502050405020303" pitchFamily="18" charset="0"/>
              </a:rPr>
              <a:t>на тему: «Процедура оценки регулирующего воздействия: ключевые этапы, типичные ошибки </a:t>
            </a:r>
          </a:p>
          <a:p>
            <a:pPr algn="ctr"/>
            <a:r>
              <a:rPr lang="ru-RU" sz="3200" b="1" dirty="0">
                <a:latin typeface="Georgia" panose="02040502050405020303" pitchFamily="18" charset="0"/>
              </a:rPr>
              <a:t>и подготовка заключения ОРВ»</a:t>
            </a:r>
            <a:endParaRPr lang="ru-RU" sz="3200" dirty="0">
              <a:effectLst/>
              <a:latin typeface="Georgia" panose="02040502050405020303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356839"/>
            <a:ext cx="12192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Georgia" panose="02040502050405020303" pitchFamily="18" charset="0"/>
              </a:rPr>
              <a:t>03 июля 2026. г. Арамиль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499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53914" y="514751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775063" y="1811891"/>
            <a:ext cx="4767023" cy="8372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773" y="2083527"/>
            <a:ext cx="6038850" cy="39624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95795" y="1760730"/>
            <a:ext cx="63398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Группа участников отношений: 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категории субъектов, 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на которых распространяется НПА 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3615797" y="3479897"/>
            <a:ext cx="7363" cy="944080"/>
          </a:xfrm>
          <a:prstGeom prst="straightConnector1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251274" y="2914327"/>
            <a:ext cx="19463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Индивидуальные </a:t>
            </a:r>
          </a:p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предприниматели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6175" y="5394842"/>
            <a:ext cx="26388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Управляющие компании </a:t>
            </a:r>
          </a:p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многоквартирных домов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71442" y="3854000"/>
            <a:ext cx="16369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Жители округа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71528" y="4379276"/>
            <a:ext cx="18998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Органы местного </a:t>
            </a:r>
          </a:p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самоуправления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9109" y="3834407"/>
            <a:ext cx="20537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Юридические лица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197641" y="5184153"/>
            <a:ext cx="167065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Собственники </a:t>
            </a:r>
          </a:p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недвижимости </a:t>
            </a:r>
          </a:p>
          <a:p>
            <a:pPr algn="ctr"/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и арендаторы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074125" y="2684060"/>
            <a:ext cx="0" cy="320007"/>
          </a:xfrm>
          <a:prstGeom prst="straightConnector1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14" idx="0"/>
          </p:cNvCxnSpPr>
          <p:nvPr/>
        </p:nvCxnSpPr>
        <p:spPr>
          <a:xfrm flipH="1">
            <a:off x="1215993" y="2684060"/>
            <a:ext cx="473470" cy="1150347"/>
          </a:xfrm>
          <a:prstGeom prst="straightConnector1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837801" y="2700330"/>
            <a:ext cx="259608" cy="1153670"/>
          </a:xfrm>
          <a:prstGeom prst="straightConnector1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837801" y="4193727"/>
            <a:ext cx="223962" cy="1043525"/>
          </a:xfrm>
          <a:prstGeom prst="straightConnector1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1211000" y="4202728"/>
            <a:ext cx="391336" cy="1221311"/>
          </a:xfrm>
          <a:prstGeom prst="straightConnector1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3615797" y="2674533"/>
            <a:ext cx="0" cy="329534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4509950" y="2692733"/>
            <a:ext cx="252439" cy="1168864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1718246" y="2709640"/>
            <a:ext cx="375590" cy="1170720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4687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53914" y="514751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779894" y="2188152"/>
            <a:ext cx="5225143" cy="11930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25" y="1680754"/>
            <a:ext cx="4708116" cy="50125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0605" y="2227064"/>
            <a:ext cx="6080300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Описание новых или изменения содержания существующих обязанностей и ограничений, выгоды (преимуществ), порядок организации исполнения обязанностей и ограничений</a:t>
            </a:r>
          </a:p>
          <a:p>
            <a:pPr algn="ctr"/>
            <a:endParaRPr lang="ru-RU" sz="1600" b="1" dirty="0">
              <a:solidFill>
                <a:schemeClr val="accent4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какие новые обязанности/ограничения вводятся или как меняются существующие;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какие преимущества/выгоды появляются;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как и в какие сроки нужно исполнять новые требования </a:t>
            </a:r>
          </a:p>
        </p:txBody>
      </p:sp>
    </p:spTree>
    <p:extLst>
      <p:ext uri="{BB962C8B-B14F-4D97-AF65-F5344CB8AC3E}">
        <p14:creationId xmlns:p14="http://schemas.microsoft.com/office/powerpoint/2010/main" val="3729557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9858" y="295294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1099526"/>
            <a:ext cx="3554814" cy="5660358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097383" y="4861580"/>
            <a:ext cx="6873425" cy="41482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97383" y="4874364"/>
            <a:ext cx="7116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Иные сведения о расходах (возможные поступления):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Оценка косвенных эффектов для регионального и федерального бюджетов либо отсутствия влияния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21663" y="3191774"/>
            <a:ext cx="2817756" cy="39681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21663" y="1543370"/>
            <a:ext cx="3318088" cy="41482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21663" y="1543370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Изменения полномочий: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Введение новых или корректировка 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существующих функций ОМСУ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Порядок реализации: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Возложение на профильные подразделения 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с использованием информационных систем</a:t>
            </a:r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1134209" y="1682151"/>
            <a:ext cx="703218" cy="785004"/>
          </a:xfrm>
          <a:prstGeom prst="curv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лево стрелка 12"/>
          <p:cNvSpPr/>
          <p:nvPr/>
        </p:nvSpPr>
        <p:spPr>
          <a:xfrm>
            <a:off x="1134208" y="3360428"/>
            <a:ext cx="703218" cy="785004"/>
          </a:xfrm>
          <a:prstGeom prst="curv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>
            <a:off x="221145" y="4983771"/>
            <a:ext cx="703218" cy="785004"/>
          </a:xfrm>
          <a:prstGeom prst="curved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17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9858" y="295294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1873650" y="1289801"/>
            <a:ext cx="4675517" cy="5359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815" y="1040688"/>
            <a:ext cx="3554814" cy="566035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" y="1341460"/>
            <a:ext cx="84228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Оценка расходов и поступлений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826986" y="3773516"/>
            <a:ext cx="2333982" cy="27469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76305" y="3771905"/>
            <a:ext cx="2333982" cy="27469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10323" y="3870867"/>
            <a:ext cx="22078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– доходы от  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предоставления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услуг</a:t>
            </a:r>
          </a:p>
          <a:p>
            <a:endParaRPr lang="ru-RU" sz="1600" dirty="0">
              <a:solidFill>
                <a:schemeClr val="accent4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– административные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штрафы </a:t>
            </a:r>
          </a:p>
          <a:p>
            <a:endParaRPr lang="ru-RU" sz="1600" dirty="0">
              <a:solidFill>
                <a:schemeClr val="accent4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– целевые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межбюджетные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трансферты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6305" y="2591691"/>
            <a:ext cx="2333982" cy="6463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969575" y="3771906"/>
            <a:ext cx="2333982" cy="27469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3917" y="4237452"/>
            <a:ext cx="24594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– разработка и            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внедрение ПО </a:t>
            </a:r>
          </a:p>
          <a:p>
            <a:endParaRPr lang="ru-RU" sz="1600" dirty="0">
              <a:solidFill>
                <a:schemeClr val="accent4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– закупка              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оборудования </a:t>
            </a:r>
          </a:p>
          <a:p>
            <a:endParaRPr lang="ru-RU" sz="1600" dirty="0">
              <a:solidFill>
                <a:schemeClr val="accent4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– обучение персонала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34476" y="4114342"/>
            <a:ext cx="230998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– техническое  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сопровождение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систем </a:t>
            </a:r>
          </a:p>
          <a:p>
            <a:endParaRPr lang="ru-RU" sz="1600" dirty="0">
              <a:solidFill>
                <a:schemeClr val="accent4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– фонд оплаты труда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(при введении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новых штатных 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единиц)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969575" y="2591689"/>
            <a:ext cx="2333982" cy="6463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9052" y="2591690"/>
            <a:ext cx="2443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Единовременные 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расходы 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33143" y="2584740"/>
            <a:ext cx="2333982" cy="6463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031936" y="2569958"/>
            <a:ext cx="2209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Периодические 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расходы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982029" y="2569957"/>
            <a:ext cx="18549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Возможные 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поступления </a:t>
            </a:r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1343297" y="1885767"/>
            <a:ext cx="468250" cy="615893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549167" y="1898778"/>
            <a:ext cx="350967" cy="576308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211408" y="1885767"/>
            <a:ext cx="0" cy="615893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Стрелка вниз 39"/>
          <p:cNvSpPr/>
          <p:nvPr/>
        </p:nvSpPr>
        <p:spPr>
          <a:xfrm>
            <a:off x="3949738" y="3277168"/>
            <a:ext cx="373653" cy="459643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>
            <a:off x="1134208" y="3267561"/>
            <a:ext cx="373653" cy="459643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низ 41"/>
          <p:cNvSpPr/>
          <p:nvPr/>
        </p:nvSpPr>
        <p:spPr>
          <a:xfrm>
            <a:off x="6807150" y="3277168"/>
            <a:ext cx="373653" cy="459643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022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9858" y="295294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442" y="1771410"/>
            <a:ext cx="6115050" cy="17907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721736" y="2334709"/>
            <a:ext cx="4488986" cy="119181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Оценка влияния на конкурентную среду в регионе должна отражать,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как предлагаемое регулирование изменит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74127" y="3784326"/>
            <a:ext cx="2602882" cy="4086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Уровень конкуренции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24101" y="4453452"/>
            <a:ext cx="2879646" cy="4086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Барьеры входа на рынок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43231" y="5088942"/>
            <a:ext cx="2721032" cy="4086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Риски монополизации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93522" y="5724432"/>
            <a:ext cx="4349268" cy="4086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</a:rPr>
              <a:t>Условия для разных групп участников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134208" y="3466866"/>
            <a:ext cx="0" cy="2500569"/>
          </a:xfrm>
          <a:prstGeom prst="line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134208" y="3988637"/>
            <a:ext cx="520421" cy="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134208" y="4644811"/>
            <a:ext cx="1941360" cy="12952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134208" y="5311235"/>
            <a:ext cx="3529716" cy="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134208" y="5928743"/>
            <a:ext cx="4447986" cy="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1002032" y="5963921"/>
            <a:ext cx="26435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7881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ый прямоугольник 48"/>
          <p:cNvSpPr/>
          <p:nvPr/>
        </p:nvSpPr>
        <p:spPr>
          <a:xfrm>
            <a:off x="161543" y="4548005"/>
            <a:ext cx="2481903" cy="3338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28258" y="1703989"/>
            <a:ext cx="2070673" cy="35994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475601" y="1703989"/>
            <a:ext cx="3446227" cy="106533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61543" y="3015608"/>
            <a:ext cx="3914067" cy="29336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8259" y="1703989"/>
            <a:ext cx="5863238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Ключевые риски:      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-</a:t>
            </a: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Рост административной нагрузки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                                           - Увеличение издержек бизнеса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                                           - Снижение деловой активности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                                            - Ресурсные ограничения</a:t>
            </a:r>
          </a:p>
          <a:p>
            <a:endParaRPr lang="ru-RU" sz="1600" dirty="0"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Методы контроля эффективности:</a:t>
            </a:r>
          </a:p>
          <a:p>
            <a:pPr>
              <a:spcBef>
                <a:spcPts val="600"/>
              </a:spcBef>
            </a:pPr>
            <a:r>
              <a:rPr lang="ru-RU" sz="1600" dirty="0">
                <a:latin typeface="Georgia" panose="02040502050405020303" pitchFamily="18" charset="0"/>
              </a:rPr>
              <a:t>                          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Мониторинг показателей регулирования</a:t>
            </a:r>
          </a:p>
          <a:p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                          Анализ отчётности органов</a:t>
            </a:r>
          </a:p>
          <a:p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                          Обратная связь от бизнеса</a:t>
            </a:r>
          </a:p>
          <a:p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                          Оценка целевых индикаторов</a:t>
            </a:r>
          </a:p>
          <a:p>
            <a:endParaRPr lang="ru-RU" sz="1600" dirty="0">
              <a:latin typeface="Georgia" panose="02040502050405020303" pitchFamily="18" charset="0"/>
            </a:endParaRPr>
          </a:p>
          <a:p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Управление рисками: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619858" y="295294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sp>
        <p:nvSpPr>
          <p:cNvPr id="50" name="Скругленный прямоугольник 49"/>
          <p:cNvSpPr/>
          <p:nvPr/>
        </p:nvSpPr>
        <p:spPr>
          <a:xfrm>
            <a:off x="211540" y="5044324"/>
            <a:ext cx="1808329" cy="28512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002032" y="5963921"/>
            <a:ext cx="26435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459" y="1612317"/>
            <a:ext cx="6038850" cy="4762500"/>
          </a:xfrm>
          <a:prstGeom prst="rect">
            <a:avLst/>
          </a:prstGeom>
        </p:spPr>
      </p:pic>
      <p:sp>
        <p:nvSpPr>
          <p:cNvPr id="52" name="Скругленный прямоугольник 51"/>
          <p:cNvSpPr/>
          <p:nvPr/>
        </p:nvSpPr>
        <p:spPr>
          <a:xfrm>
            <a:off x="211397" y="6307786"/>
            <a:ext cx="2559100" cy="28512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211396" y="5688639"/>
            <a:ext cx="2722873" cy="28512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19128" y="6174101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- постоянный мониторинг, 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- корректировка мер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1544" y="5001894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Контролируемые:</a:t>
            </a:r>
          </a:p>
          <a:p>
            <a:pPr>
              <a:spcBef>
                <a:spcPts val="600"/>
              </a:spcBef>
            </a:pPr>
            <a:endParaRPr lang="ru-RU" sz="1600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Частично контролируемые:</a:t>
            </a:r>
          </a:p>
          <a:p>
            <a:pPr>
              <a:spcBef>
                <a:spcPts val="600"/>
              </a:spcBef>
            </a:pPr>
            <a:endParaRPr lang="ru-RU" sz="1600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 Трудно контролируемые: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198932" y="4904865"/>
            <a:ext cx="26645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- оптимизация процедур, 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- 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цифровизация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11843" y="5541537"/>
            <a:ext cx="2702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- переходные положения, 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- поддержка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696684" y="3275215"/>
            <a:ext cx="2" cy="945189"/>
          </a:xfrm>
          <a:prstGeom prst="line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696686" y="3466011"/>
            <a:ext cx="722811" cy="3577"/>
          </a:xfrm>
          <a:prstGeom prst="straightConnector1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696685" y="3720508"/>
            <a:ext cx="722811" cy="3577"/>
          </a:xfrm>
          <a:prstGeom prst="straightConnector1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679872" y="3970456"/>
            <a:ext cx="722811" cy="3577"/>
          </a:xfrm>
          <a:prstGeom prst="straightConnector1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679872" y="4220404"/>
            <a:ext cx="739623" cy="1"/>
          </a:xfrm>
          <a:prstGeom prst="straightConnector1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1002032" y="2063931"/>
            <a:ext cx="0" cy="410863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982133" y="2474794"/>
            <a:ext cx="1283395" cy="0"/>
          </a:xfrm>
          <a:prstGeom prst="straightConnector1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969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9858" y="295294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5747658" y="3309856"/>
            <a:ext cx="1001485" cy="36516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1002032" y="5963921"/>
            <a:ext cx="26435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315122" y="5172892"/>
            <a:ext cx="4424032" cy="39188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47658" y="3309856"/>
            <a:ext cx="381786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Сроки:</a:t>
            </a:r>
          </a:p>
          <a:p>
            <a:pPr>
              <a:spcBef>
                <a:spcPts val="1200"/>
              </a:spcBef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1–2 месяца после принятия НПА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Постоянно (переходный период)</a:t>
            </a:r>
          </a:p>
          <a:p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Ежеквартально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7594" y="1417854"/>
            <a:ext cx="2001606" cy="3848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315122" y="5175034"/>
            <a:ext cx="450080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Описание ожидаемого результата:</a:t>
            </a:r>
          </a:p>
          <a:p>
            <a:pPr>
              <a:spcBef>
                <a:spcPts val="1200"/>
              </a:spcBef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Единообразие применения норм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Своевременное информирование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Оценка результативности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97" y="1741570"/>
            <a:ext cx="4748540" cy="479354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837594" y="1417854"/>
            <a:ext cx="513650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b="1" dirty="0">
                <a:solidFill>
                  <a:srgbClr val="002060"/>
                </a:solidFill>
                <a:latin typeface="Georgia" panose="02040502050405020303" pitchFamily="18" charset="0"/>
              </a:rPr>
              <a:t>Мероприятия:</a:t>
            </a:r>
          </a:p>
          <a:p>
            <a:pPr>
              <a:spcBef>
                <a:spcPts val="1200"/>
              </a:spcBef>
            </a:pPr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Разработка методических документов</a:t>
            </a:r>
          </a:p>
          <a:p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Информирование субъектов регулирования</a:t>
            </a:r>
          </a:p>
          <a:p>
            <a:r>
              <a:rPr lang="ru-RU" dirty="0">
                <a:solidFill>
                  <a:srgbClr val="002060"/>
                </a:solidFill>
                <a:latin typeface="Georgia" panose="02040502050405020303" pitchFamily="18" charset="0"/>
              </a:rPr>
              <a:t>Мониторинг и контроль исполнения</a:t>
            </a:r>
          </a:p>
        </p:txBody>
      </p:sp>
      <p:cxnSp>
        <p:nvCxnSpPr>
          <p:cNvPr id="20" name="Прямая соединительная линия 19"/>
          <p:cNvCxnSpPr>
            <a:stCxn id="16" idx="1"/>
          </p:cNvCxnSpPr>
          <p:nvPr/>
        </p:nvCxnSpPr>
        <p:spPr>
          <a:xfrm flipH="1" flipV="1">
            <a:off x="6072188" y="1609725"/>
            <a:ext cx="765406" cy="539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072188" y="1609725"/>
            <a:ext cx="0" cy="1002846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6072188" y="2607449"/>
            <a:ext cx="717936" cy="5122"/>
          </a:xfrm>
          <a:prstGeom prst="straightConnector1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6070254" y="2330874"/>
            <a:ext cx="717936" cy="5122"/>
          </a:xfrm>
          <a:prstGeom prst="straightConnector1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6072188" y="2044225"/>
            <a:ext cx="717936" cy="5122"/>
          </a:xfrm>
          <a:prstGeom prst="straightConnector1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17" idx="1"/>
          </p:cNvCxnSpPr>
          <p:nvPr/>
        </p:nvCxnSpPr>
        <p:spPr>
          <a:xfrm flipH="1" flipV="1">
            <a:off x="5426110" y="3492436"/>
            <a:ext cx="321548" cy="1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5421086" y="3492436"/>
            <a:ext cx="5024" cy="1014250"/>
          </a:xfrm>
          <a:prstGeom prst="line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5426110" y="4501663"/>
            <a:ext cx="339981" cy="5023"/>
          </a:xfrm>
          <a:prstGeom prst="straightConnector1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V="1">
            <a:off x="5435326" y="4235138"/>
            <a:ext cx="321548" cy="5025"/>
          </a:xfrm>
          <a:prstGeom prst="straightConnector1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V="1">
            <a:off x="5435327" y="3963034"/>
            <a:ext cx="321548" cy="5025"/>
          </a:xfrm>
          <a:prstGeom prst="straightConnector1">
            <a:avLst/>
          </a:prstGeom>
          <a:ln w="38100">
            <a:solidFill>
              <a:schemeClr val="accent4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endCxn id="18" idx="1"/>
          </p:cNvCxnSpPr>
          <p:nvPr/>
        </p:nvCxnSpPr>
        <p:spPr>
          <a:xfrm>
            <a:off x="6365631" y="5368835"/>
            <a:ext cx="949491" cy="0"/>
          </a:xfrm>
          <a:prstGeom prst="line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6370655" y="5368835"/>
            <a:ext cx="0" cy="966651"/>
          </a:xfrm>
          <a:prstGeom prst="line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6365631" y="6345534"/>
            <a:ext cx="869182" cy="0"/>
          </a:xfrm>
          <a:prstGeom prst="straightConnector1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6365631" y="6070879"/>
            <a:ext cx="869182" cy="0"/>
          </a:xfrm>
          <a:prstGeom prst="straightConnector1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6353599" y="5791200"/>
            <a:ext cx="869182" cy="0"/>
          </a:xfrm>
          <a:prstGeom prst="straightConnector1">
            <a:avLst/>
          </a:prstGeom>
          <a:ln w="38100">
            <a:solidFill>
              <a:schemeClr val="accent6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5701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9858" y="295294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1002032" y="5963921"/>
            <a:ext cx="26435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663" y="1245742"/>
            <a:ext cx="8277225" cy="51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6140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9858" y="295294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1002032" y="5963921"/>
            <a:ext cx="26435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97" y="2093360"/>
            <a:ext cx="5694774" cy="39162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96000" y="1843203"/>
            <a:ext cx="6096000" cy="44165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Цели предлагаемого регулирования: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 Повышение эффективности регулирования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 Достижение социально-экономических результатов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1600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Индикативные показатели: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Уровень применения норм НПА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Динамика целевых индикаторов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 Удовлетворённость субъектов регулирования</a:t>
            </a:r>
          </a:p>
          <a:p>
            <a:endParaRPr lang="ru-RU" sz="1600" b="1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Целевые значения: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установить количественные ориентиры для каждого показателя к определённому сроку</a:t>
            </a:r>
          </a:p>
          <a:p>
            <a:endParaRPr lang="ru-RU" sz="1600" b="1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Способы расчета индикативных показателей: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 Анализ отчётности и реестров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 Мониторинг и опросы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 Статистические данные</a:t>
            </a:r>
            <a:endParaRPr lang="ru-RU" sz="1600" b="0" i="0" dirty="0">
              <a:solidFill>
                <a:schemeClr val="accent2">
                  <a:lumMod val="50000"/>
                </a:schemeClr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116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9858" y="295294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1002032" y="5963921"/>
            <a:ext cx="26435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" b="1"/>
          <a:stretch/>
        </p:blipFill>
        <p:spPr>
          <a:xfrm>
            <a:off x="266611" y="1741570"/>
            <a:ext cx="5713028" cy="33281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"/>
          <a:stretch/>
        </p:blipFill>
        <p:spPr>
          <a:xfrm>
            <a:off x="5981700" y="2324100"/>
            <a:ext cx="60388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049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30822" y="300413"/>
            <a:ext cx="1219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НОРМАТИВНАЯ БАЗА </a:t>
            </a:r>
          </a:p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ПО ПРОВЕДЕНИЮ ПРОЦЕДУРЫ ОРВ</a:t>
            </a:r>
            <a:endParaRPr lang="ru-RU" sz="3200" dirty="0">
              <a:solidFill>
                <a:schemeClr val="accent5">
                  <a:lumMod val="50000"/>
                </a:schemeClr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9370"/>
            <a:ext cx="2373925" cy="830762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940777" y="2022231"/>
            <a:ext cx="3077307" cy="11166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Федеральный уровень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40775" y="5031791"/>
            <a:ext cx="3077307" cy="11166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Муниципальный уровень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40775" y="3527011"/>
            <a:ext cx="3077307" cy="11166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Региональный уровень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164622" y="1872761"/>
            <a:ext cx="7596556" cy="14155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Федеральный закон от 20.03.2025 № 33-ФЗ «Об общих принципах организации местного самоуправления в единой системе публичной власти»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164622" y="4876797"/>
            <a:ext cx="7596556" cy="14155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Постановление Администрации Арамильского городского округа  </a:t>
            </a:r>
          </a:p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от 10.08.2021 № 405 «Об утверждении порядка проведения оценки регулирующего воздействия проектов нормативных правовых актов и порядке проведения экспертизы нормативных правовых актов органов местного самоуправления Арамильского городского округа»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164622" y="3377541"/>
            <a:ext cx="7596556" cy="141556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Закон Свердловской области от 14.07.2014 № 74-ОЗ «Об оценке регулирующего воздействия проектов нормативных правовых актов, экспертизе нормативных правовых актов, установлении и оценке применения обязательных требований в Свердловской области» 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753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9858" y="295294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6496048" y="3429000"/>
            <a:ext cx="1724027" cy="27622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96048" y="5133975"/>
            <a:ext cx="4371977" cy="2952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96048" y="1448120"/>
            <a:ext cx="2800352" cy="3425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96049" y="1448120"/>
            <a:ext cx="547687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Эффекты для общества:</a:t>
            </a:r>
          </a:p>
          <a:p>
            <a:endParaRPr lang="ru-RU" sz="1600" dirty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• Позитивные: повышение качества регулирования, рост социально-экономических показателей</a:t>
            </a:r>
          </a:p>
          <a:p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• Негативные: временное увеличение административной нагрузки, адаптационные издержки</a:t>
            </a:r>
          </a:p>
          <a:p>
            <a:endParaRPr lang="ru-RU" sz="1600" dirty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Обоснование:</a:t>
            </a:r>
          </a:p>
          <a:p>
            <a:endParaRPr lang="ru-RU" sz="1600" dirty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– Учёт лучшей практики регулирования в других муниципалитетах</a:t>
            </a:r>
          </a:p>
          <a:p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– Поддержка заинтересованными сторонами по результатам консультаций</a:t>
            </a:r>
          </a:p>
          <a:p>
            <a:endParaRPr lang="ru-RU" sz="1600" dirty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Вывод об избыточных ограничениях:</a:t>
            </a:r>
          </a:p>
          <a:p>
            <a:endParaRPr lang="ru-RU" sz="1600" dirty="0">
              <a:solidFill>
                <a:schemeClr val="accent6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– Положения, вводящие избыточные обязанности, запреты, ограничения или необоснованные расходы, отсутствуют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002032" y="5963921"/>
            <a:ext cx="264352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82341"/>
            <a:ext cx="61531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52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30822" y="300413"/>
            <a:ext cx="1219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ОБЯЗАТЕЛЬНЫЕ ПРАВИЛА</a:t>
            </a:r>
          </a:p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ПРОВЕДЕНИЯ ПРОЦЕДУРЫ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9370"/>
            <a:ext cx="2373925" cy="830762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67597" y="2664070"/>
            <a:ext cx="3583433" cy="249701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1. ОРВ проводится для проектов НПА, в случаях, когда принятие закона может усложнить работу бизнеса, добавить новые избыточные обязанности, требования, запреты или ограничения для субъектов предпринимательской и иной экономической деятельности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271527" y="2662755"/>
            <a:ext cx="3583433" cy="249701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3. Необходимый пакет документов: </a:t>
            </a:r>
          </a:p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проект НПА, </a:t>
            </a:r>
          </a:p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уведомление, </a:t>
            </a:r>
          </a:p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пояснительная записка, </a:t>
            </a:r>
          </a:p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проект заключения ОРВ</a:t>
            </a:r>
          </a:p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заключение ОРВ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69562" y="2662756"/>
            <a:ext cx="3583433" cy="249701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2. Сроки публичного обсуждения варьируются в зависимости от степени регулирующего воздействия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3585512" y="3678266"/>
            <a:ext cx="949569" cy="465992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7587477" y="3678266"/>
            <a:ext cx="949569" cy="465992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31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53914" y="514751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394" y="1253520"/>
            <a:ext cx="7939770" cy="526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35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53914" y="514751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"/>
          <a:stretch/>
        </p:blipFill>
        <p:spPr>
          <a:xfrm>
            <a:off x="4855544" y="2635375"/>
            <a:ext cx="7336456" cy="25451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45642" y="1769300"/>
            <a:ext cx="62562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Liberation Serif" panose="02020603050405020304" pitchFamily="18" charset="0"/>
              </a:rPr>
              <a:t>Степени регулирующего воздействия проекта акта</a:t>
            </a:r>
          </a:p>
          <a:p>
            <a:pPr indent="449580" algn="just"/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Liberation Serif" panose="02020603050405020304" pitchFamily="18" charset="0"/>
              </a:rPr>
              <a:t>и сроки проведения публичных консультаций: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673" y="2594443"/>
            <a:ext cx="1521069" cy="457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Низкая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3673" y="3224972"/>
            <a:ext cx="1521069" cy="457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Средняя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3673" y="3849637"/>
            <a:ext cx="1521069" cy="4572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Высокая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80694" y="2666413"/>
            <a:ext cx="221636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10 рабочих дней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80694" y="3284924"/>
            <a:ext cx="221636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15 рабочих дней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80694" y="3907959"/>
            <a:ext cx="221636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20 рабочих дней</a:t>
            </a:r>
          </a:p>
        </p:txBody>
      </p:sp>
      <p:cxnSp>
        <p:nvCxnSpPr>
          <p:cNvPr id="16" name="Прямая со стрелкой 15"/>
          <p:cNvCxnSpPr>
            <a:stCxn id="6" idx="3"/>
          </p:cNvCxnSpPr>
          <p:nvPr/>
        </p:nvCxnSpPr>
        <p:spPr>
          <a:xfrm>
            <a:off x="1894742" y="2823043"/>
            <a:ext cx="562708" cy="0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894742" y="3465294"/>
            <a:ext cx="562708" cy="0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894742" y="4078237"/>
            <a:ext cx="562708" cy="0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97258" y="5374843"/>
            <a:ext cx="646482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Georgia" panose="02040502050405020303" pitchFamily="18" charset="0"/>
              </a:rPr>
              <a:t>* п. 1.7 Порядка проведения оценки регулирующего воздействия,   </a:t>
            </a:r>
          </a:p>
          <a:p>
            <a:r>
              <a:rPr lang="ru-RU" sz="1400" dirty="0">
                <a:latin typeface="Georgia" panose="02040502050405020303" pitchFamily="18" charset="0"/>
              </a:rPr>
              <a:t>              утвержденного постановлением Администрации Арамильского ГО </a:t>
            </a:r>
          </a:p>
          <a:p>
            <a:r>
              <a:rPr lang="ru-RU" sz="1400" dirty="0">
                <a:latin typeface="Georgia" panose="02040502050405020303" pitchFamily="18" charset="0"/>
              </a:rPr>
              <a:t>              от 10.08.2021 № 405</a:t>
            </a:r>
          </a:p>
        </p:txBody>
      </p:sp>
    </p:spTree>
    <p:extLst>
      <p:ext uri="{BB962C8B-B14F-4D97-AF65-F5344CB8AC3E}">
        <p14:creationId xmlns:p14="http://schemas.microsoft.com/office/powerpoint/2010/main" val="1948232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7253126" y="1670935"/>
            <a:ext cx="4695620" cy="14859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53126" y="1281394"/>
            <a:ext cx="4695620" cy="3493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82124" y="1281393"/>
            <a:ext cx="4841390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Проблема должна быть сформулирована чётко:</a:t>
            </a:r>
          </a:p>
          <a:p>
            <a:pPr>
              <a:spcBef>
                <a:spcPts val="600"/>
              </a:spcBef>
            </a:pPr>
            <a:endParaRPr lang="ru-RU" sz="100" b="1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В чём суть проблемы?</a:t>
            </a: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Кто и где с ней сталкивается?</a:t>
            </a: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Почему она возникла?</a:t>
            </a: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Какие уже есть последствия?</a:t>
            </a: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• Почему её нужно решать сейчас?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26" y="3325309"/>
            <a:ext cx="4770388" cy="333098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9110" y="2690658"/>
            <a:ext cx="2266021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- рост издержек для бизнеса и потребителей;</a:t>
            </a:r>
          </a:p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- снижение прибыли компаний;</a:t>
            </a:r>
          </a:p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- потеря рабочих мест, рост безработицы;</a:t>
            </a:r>
          </a:p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- сокращение налоговых поступлений в бюджет;</a:t>
            </a:r>
          </a:p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- снижение конкурентоспособности местных производителей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72105" y="2690658"/>
            <a:ext cx="2266021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- ухудшение уровня жизни населения;</a:t>
            </a:r>
          </a:p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- недоступность важных услуг (медицины, образования, ЖКХ) для отдельных групп граждан;</a:t>
            </a:r>
          </a:p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- рост социальной напряжённости, протестных настроений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41334" y="2690658"/>
            <a:ext cx="2266022" cy="16004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- рост числа жалоб и обращений в органы местного самоуправления;</a:t>
            </a:r>
          </a:p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- увеличение количества проверок, контрольных мероприятий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3207" y="2182827"/>
            <a:ext cx="19415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Экономические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74744" y="2182827"/>
            <a:ext cx="15824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Социальные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28550" y="2182827"/>
            <a:ext cx="23871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</a:rPr>
              <a:t>Административные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3" y="1961027"/>
            <a:ext cx="7047035" cy="4738524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267597" y="1776046"/>
            <a:ext cx="1076388" cy="7453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-619858" y="343056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</p:spTree>
    <p:extLst>
      <p:ext uri="{BB962C8B-B14F-4D97-AF65-F5344CB8AC3E}">
        <p14:creationId xmlns:p14="http://schemas.microsoft.com/office/powerpoint/2010/main" val="2076252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861" y="908352"/>
            <a:ext cx="4411345" cy="3207061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7398728" y="1307932"/>
            <a:ext cx="3683977" cy="37772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92716" y="1307634"/>
            <a:ext cx="6096000" cy="26314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Анализ муниципального опыта</a:t>
            </a:r>
          </a:p>
          <a:p>
            <a:pPr>
              <a:spcBef>
                <a:spcPts val="600"/>
              </a:spcBef>
            </a:pPr>
            <a:endParaRPr lang="ru-RU" sz="900" dirty="0">
              <a:solidFill>
                <a:schemeClr val="accent4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• какие муниципалитеты сталкивались с похожей проблемой;</a:t>
            </a:r>
          </a:p>
          <a:p>
            <a:pPr>
              <a:spcBef>
                <a:spcPts val="600"/>
              </a:spcBef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• какие меры они принимали и какими актами их закрепляли;</a:t>
            </a:r>
          </a:p>
          <a:p>
            <a:pPr>
              <a:spcBef>
                <a:spcPts val="600"/>
              </a:spcBef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• каковы были результаты (позитивные и негативные);</a:t>
            </a:r>
          </a:p>
          <a:p>
            <a:pPr>
              <a:spcBef>
                <a:spcPts val="600"/>
              </a:spcBef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• почему меры сработали или не сработали;</a:t>
            </a:r>
          </a:p>
          <a:p>
            <a:pPr>
              <a:spcBef>
                <a:spcPts val="600"/>
              </a:spcBef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• ключевые выводы — что повторить, чего избежать;</a:t>
            </a:r>
          </a:p>
          <a:p>
            <a:pPr>
              <a:spcBef>
                <a:spcPts val="600"/>
              </a:spcBef>
            </a:pPr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• есть ли типовые решения или рекомендации на   </a:t>
            </a:r>
          </a:p>
          <a:p>
            <a:r>
              <a:rPr lang="ru-RU" sz="1500" dirty="0">
                <a:solidFill>
                  <a:schemeClr val="accent4">
                    <a:lumMod val="50000"/>
                  </a:schemeClr>
                </a:solidFill>
                <a:latin typeface="Georgia" panose="02040502050405020303" pitchFamily="18" charset="0"/>
              </a:rPr>
              <a:t>   федеральном/региональном уровне, которые стоит учесть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" y="4041855"/>
            <a:ext cx="8342812" cy="2750521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flipH="1">
            <a:off x="5913120" y="1496795"/>
            <a:ext cx="1485608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913120" y="1496795"/>
            <a:ext cx="0" cy="2030176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913120" y="2011680"/>
            <a:ext cx="279596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913120" y="2312125"/>
            <a:ext cx="279596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913120" y="2623379"/>
            <a:ext cx="279596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913120" y="2930435"/>
            <a:ext cx="279596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913120" y="3235234"/>
            <a:ext cx="279596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913120" y="3526971"/>
            <a:ext cx="279596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1268" y="4195546"/>
            <a:ext cx="2443138" cy="2443138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-619858" y="220087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</p:spTree>
    <p:extLst>
      <p:ext uri="{BB962C8B-B14F-4D97-AF65-F5344CB8AC3E}">
        <p14:creationId xmlns:p14="http://schemas.microsoft.com/office/powerpoint/2010/main" val="3646965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9858" y="220087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21920" y="1751776"/>
            <a:ext cx="7297783" cy="5559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836" y="1013268"/>
            <a:ext cx="4213828" cy="572390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21920" y="4420954"/>
            <a:ext cx="7297783" cy="37747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920" y="1751776"/>
            <a:ext cx="7716916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Обоснование соответствия целей предлагаемого регулирования принципам правового регулирования:</a:t>
            </a:r>
          </a:p>
          <a:p>
            <a:pPr>
              <a:spcBef>
                <a:spcPts val="600"/>
              </a:spcBef>
            </a:pPr>
            <a:endParaRPr lang="ru-RU" sz="100" b="1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– какие принципы правового регулирования поддерживает НПА (законность, равенство,  прозрачность, соразмерность и т. д.);</a:t>
            </a: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– какие программные документы затрагиваются (нацпроекты, госпрограммы, стратегии развития, указы Президента, постановления Правительства РФ, региональные и муниципальные программы);</a:t>
            </a: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– как цели НПА соотносятся с целями этих документов</a:t>
            </a:r>
          </a:p>
          <a:p>
            <a:pPr>
              <a:spcBef>
                <a:spcPts val="600"/>
              </a:spcBef>
            </a:pPr>
            <a:endParaRPr lang="ru-RU" sz="1200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</a:pPr>
            <a:endParaRPr lang="ru-RU" sz="1200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Иная информация о целях предлагаемого регулирования:</a:t>
            </a:r>
          </a:p>
          <a:p>
            <a:pPr>
              <a:spcBef>
                <a:spcPts val="600"/>
              </a:spcBef>
            </a:pPr>
            <a:endParaRPr lang="ru-RU" sz="100" b="1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– ожидаемые социально‑экономические эффекты (рост доходов бюджета, создание рабочих мест);</a:t>
            </a: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– связь с другими НПА или планируемыми мерами;</a:t>
            </a: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– особенности реализации для отдельных категорий субъектов (малый бизнес, социально уязвимые группы);</a:t>
            </a:r>
          </a:p>
          <a:p>
            <a:pPr>
              <a:spcBef>
                <a:spcPts val="600"/>
              </a:spcBef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– иные пояснения, подчёркивающие актуальность и целесообразность регулирования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3668096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53914" y="514751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СТРУКТУРА ЗАКЛЮЧЕНИЯ ОБ ОРВ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D3C5B4-B03E-4CC1-9D77-6E2EE8CB0D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97" y="134675"/>
            <a:ext cx="866611" cy="140869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6409509" y="1836654"/>
            <a:ext cx="5085805" cy="8455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075" y="97094"/>
            <a:ext cx="2373925" cy="8307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35" y="2299197"/>
            <a:ext cx="5447609" cy="37706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81721" y="1836654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Описание предлагаемого способа решения проблемы и преодоления связанных с ней негативных эффектов: </a:t>
            </a:r>
          </a:p>
          <a:p>
            <a:endParaRPr lang="ru-RU" sz="1600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что конкретно меняется (новые правила, требования, запреты, льготы и т. п.);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на кого распространяется действие (бизнес, граждане, органы власти, отдельные категории субъектов);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как именно этот способ устраняет или снижает негативные эффекты проблемы;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какие позитивные результаты ожидаются</a:t>
            </a:r>
          </a:p>
        </p:txBody>
      </p:sp>
    </p:spTree>
    <p:extLst>
      <p:ext uri="{BB962C8B-B14F-4D97-AF65-F5344CB8AC3E}">
        <p14:creationId xmlns:p14="http://schemas.microsoft.com/office/powerpoint/2010/main" val="34863864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1113</Words>
  <Application>Microsoft Office PowerPoint</Application>
  <PresentationFormat>Широкоэкранный</PresentationFormat>
  <Paragraphs>234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Georgia</vt:lpstr>
      <vt:lpstr>Liberation Serif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Кинева Ксения Александровна</dc:creator>
  <cp:lastModifiedBy>Быкова Анастасия Витальевна</cp:lastModifiedBy>
  <cp:revision>116</cp:revision>
  <dcterms:created xsi:type="dcterms:W3CDTF">2026-05-08T04:21:15Z</dcterms:created>
  <dcterms:modified xsi:type="dcterms:W3CDTF">2026-07-03T03:42:57Z</dcterms:modified>
</cp:coreProperties>
</file>