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8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9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notesSlides/notesSlide10.xml" ContentType="application/vnd.openxmlformats-officedocument.presentationml.notesSlide+xml"/>
  <Override PartName="/ppt/charts/chart5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notesSlides/notesSlide11.xml" ContentType="application/vnd.openxmlformats-officedocument.presentationml.notesSlide+xml"/>
  <Override PartName="/ppt/charts/chart6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charts/chart7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8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drawings/drawing1.xml" ContentType="application/vnd.openxmlformats-officedocument.drawingml.chartshape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3">
  <p:sldMasterIdLst>
    <p:sldMasterId id="2147483696" r:id="rId1"/>
  </p:sldMasterIdLst>
  <p:notesMasterIdLst>
    <p:notesMasterId r:id="rId34"/>
  </p:notesMasterIdLst>
  <p:sldIdLst>
    <p:sldId id="551" r:id="rId2"/>
    <p:sldId id="552" r:id="rId3"/>
    <p:sldId id="478" r:id="rId4"/>
    <p:sldId id="535" r:id="rId5"/>
    <p:sldId id="553" r:id="rId6"/>
    <p:sldId id="504" r:id="rId7"/>
    <p:sldId id="586" r:id="rId8"/>
    <p:sldId id="587" r:id="rId9"/>
    <p:sldId id="588" r:id="rId10"/>
    <p:sldId id="590" r:id="rId11"/>
    <p:sldId id="508" r:id="rId12"/>
    <p:sldId id="523" r:id="rId13"/>
    <p:sldId id="574" r:id="rId14"/>
    <p:sldId id="573" r:id="rId15"/>
    <p:sldId id="554" r:id="rId16"/>
    <p:sldId id="575" r:id="rId17"/>
    <p:sldId id="521" r:id="rId18"/>
    <p:sldId id="565" r:id="rId19"/>
    <p:sldId id="580" r:id="rId20"/>
    <p:sldId id="577" r:id="rId21"/>
    <p:sldId id="582" r:id="rId22"/>
    <p:sldId id="579" r:id="rId23"/>
    <p:sldId id="578" r:id="rId24"/>
    <p:sldId id="584" r:id="rId25"/>
    <p:sldId id="585" r:id="rId26"/>
    <p:sldId id="581" r:id="rId27"/>
    <p:sldId id="583" r:id="rId28"/>
    <p:sldId id="562" r:id="rId29"/>
    <p:sldId id="537" r:id="rId30"/>
    <p:sldId id="538" r:id="rId31"/>
    <p:sldId id="547" r:id="rId32"/>
    <p:sldId id="527" r:id="rId33"/>
  </p:sldIdLst>
  <p:sldSz cx="9144000" cy="5143500" type="screen16x9"/>
  <p:notesSz cx="6797675" cy="9928225"/>
  <p:defaultTextStyle>
    <a:defPPr>
      <a:defRPr lang="ru-RU"/>
    </a:defPPr>
    <a:lvl1pPr marL="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  <p15:guide id="3" orient="horz" pos="1620">
          <p15:clr>
            <a:srgbClr val="A4A3A4"/>
          </p15:clr>
        </p15:guide>
        <p15:guide id="4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B6A9ED"/>
    <a:srgbClr val="FA8F8C"/>
    <a:srgbClr val="CBCCE3"/>
    <a:srgbClr val="0DF723"/>
    <a:srgbClr val="CFCEE0"/>
    <a:srgbClr val="9999FF"/>
    <a:srgbClr val="CCFF66"/>
    <a:srgbClr val="35CF5A"/>
    <a:srgbClr val="3DC78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Средний стиль 2 —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B4B98B0-60AC-42C2-AFA5-B58CD77FA1E5}" styleName="Светлый стиль 1 - акцент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ED083AE6-46FA-4A59-8FB0-9F97EB10719F}" styleName="Светлый стиль 3 - акцент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775DCB02-9BB8-47FD-8907-85C794F793BA}" styleName="Стиль из темы 1 - акцент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69C7853C-536D-4A76-A0AE-DD22124D55A5}" styleName="Стиль из темы 1 - акцент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175" autoAdjust="0"/>
    <p:restoredTop sz="91395" autoAdjust="0"/>
  </p:normalViewPr>
  <p:slideViewPr>
    <p:cSldViewPr>
      <p:cViewPr varScale="1">
        <p:scale>
          <a:sx n="102" d="100"/>
          <a:sy n="102" d="100"/>
        </p:scale>
        <p:origin x="132" y="516"/>
      </p:cViewPr>
      <p:guideLst>
        <p:guide orient="horz" pos="2160"/>
        <p:guide pos="3840"/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2.xlsx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3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4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5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a.terebenkova\Documents\&#1056;&#1072;&#1085;&#1085;&#1103;&#1103;%20&#1087;&#1086;&#1084;&#1086;&#1097;&#1100;\2022%20&#1075;&#1086;&#1076;\&#1074;&#1082;&#1089;%20&#1052;&#1080;&#1085;&#1090;&#1088;&#1091;&#1076;\&#1072;&#1083;&#1100;&#1102;&#1088;&#1077;&#1093;&#1090;&#1072;%2012-14.09.2022\&#1076;&#1086;&#1082;&#1083;&#1072;&#1076;%20&#1054;.&#1041;.%20&#1060;&#1077;&#1076;&#1086;&#1089;&#1077;&#1077;&#1074;&#1086;&#1081;\&#1076;&#1083;&#1103;%20&#1076;&#1080;&#1072;&#1075;&#1088;&#1072;&#1084;&#1084;.xlsx" TargetMode="External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6.xlsx"/><Relationship Id="rId2" Type="http://schemas.microsoft.com/office/2011/relationships/chartColorStyle" Target="colors7.xml"/><Relationship Id="rId1" Type="http://schemas.microsoft.com/office/2011/relationships/chartStyle" Target="style7.xml"/><Relationship Id="rId4" Type="http://schemas.openxmlformats.org/officeDocument/2006/relationships/chartUserShapes" Target="../drawings/drawing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2.9727054309846346E-2"/>
          <c:y val="0.11348902835869008"/>
          <c:w val="0.96822356692249745"/>
          <c:h val="0.74657309883401979"/>
        </c:manualLayout>
      </c:layout>
      <c:lineChart>
        <c:grouping val="standar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Свердловская область</c:v>
                </c:pt>
              </c:strCache>
            </c:strRef>
          </c:tx>
          <c:spPr>
            <a:ln w="22225" cap="rnd" cmpd="sng" algn="ctr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dLbls>
            <c:dLbl>
              <c:idx val="0"/>
              <c:layout>
                <c:manualLayout>
                  <c:x val="-6.3961872630787869E-2"/>
                  <c:y val="-6.8966742169564915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13FD-4736-B0A2-A3EC28595946}"/>
                </c:ext>
              </c:extLst>
            </c:dLbl>
            <c:dLbl>
              <c:idx val="1"/>
              <c:layout>
                <c:manualLayout>
                  <c:x val="-6.3961872630787869E-2"/>
                  <c:y val="-7.5907373719672086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13FD-4736-B0A2-A3EC28595946}"/>
                </c:ext>
              </c:extLst>
            </c:dLbl>
            <c:dLbl>
              <c:idx val="2"/>
              <c:layout>
                <c:manualLayout>
                  <c:x val="-6.3961872630787897E-2"/>
                  <c:y val="-6.6653198319529178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13FD-4736-B0A2-A3EC28595946}"/>
                </c:ext>
              </c:extLst>
            </c:dLbl>
            <c:dLbl>
              <c:idx val="3"/>
              <c:layout>
                <c:manualLayout>
                  <c:x val="-6.3961872630787869E-2"/>
                  <c:y val="-6.6653198319529205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13FD-4736-B0A2-A3EC28595946}"/>
                </c:ext>
              </c:extLst>
            </c:dLbl>
            <c:dLbl>
              <c:idx val="4"/>
              <c:layout>
                <c:manualLayout>
                  <c:x val="-6.3961872630788008E-2"/>
                  <c:y val="-6.8966742169564915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13FD-4736-B0A2-A3EC28595946}"/>
                </c:ext>
              </c:extLst>
            </c:dLbl>
            <c:dLbl>
              <c:idx val="5"/>
              <c:layout>
                <c:manualLayout>
                  <c:x val="-6.2016411116765417E-2"/>
                  <c:y val="-6.4339654469493496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13FD-4736-B0A2-A3EC28595946}"/>
                </c:ext>
              </c:extLst>
            </c:dLbl>
            <c:spPr>
              <a:solidFill>
                <a:srgbClr val="1F8339"/>
              </a:solidFill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bg1"/>
                    </a:solidFill>
                    <a:latin typeface="Liberation Serif" panose="02020603050405020304" pitchFamily="18" charset="0"/>
                    <a:ea typeface="Liberation Serif" panose="02020603050405020304" pitchFamily="18" charset="0"/>
                    <a:cs typeface="Liberation Serif" panose="02020603050405020304" pitchFamily="18" charset="0"/>
                  </a:defRPr>
                </a:pPr>
                <a:endParaRPr lang="ru-RU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Лист1!$A$2:$A$7</c:f>
              <c:strCache>
                <c:ptCount val="6"/>
                <c:pt idx="0">
                  <c:v>2017г.</c:v>
                </c:pt>
                <c:pt idx="1">
                  <c:v>2018г.</c:v>
                </c:pt>
                <c:pt idx="2">
                  <c:v>2019г.</c:v>
                </c:pt>
                <c:pt idx="3">
                  <c:v>2020г.</c:v>
                </c:pt>
                <c:pt idx="4">
                  <c:v>2021г.</c:v>
                </c:pt>
                <c:pt idx="5">
                  <c:v>2022г.</c:v>
                </c:pt>
              </c:strCache>
            </c:strRef>
          </c:cat>
          <c:val>
            <c:numRef>
              <c:f>Лист1!$B$2:$B$7</c:f>
              <c:numCache>
                <c:formatCode>#,##0</c:formatCode>
                <c:ptCount val="6"/>
                <c:pt idx="0">
                  <c:v>18163</c:v>
                </c:pt>
                <c:pt idx="1">
                  <c:v>18851</c:v>
                </c:pt>
                <c:pt idx="2">
                  <c:v>19767</c:v>
                </c:pt>
                <c:pt idx="3">
                  <c:v>20032</c:v>
                </c:pt>
                <c:pt idx="4">
                  <c:v>21123</c:v>
                </c:pt>
                <c:pt idx="5">
                  <c:v>21468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13FD-4736-B0A2-A3EC28595946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dropLines>
          <c:spPr>
            <a:ln w="9525" cap="flat" cmpd="sng" algn="ctr">
              <a:solidFill>
                <a:schemeClr val="bg1"/>
              </a:solidFill>
              <a:round/>
            </a:ln>
            <a:effectLst/>
          </c:spPr>
        </c:dropLines>
        <c:smooth val="0"/>
        <c:axId val="563957912"/>
        <c:axId val="563958304"/>
      </c:lineChart>
      <c:catAx>
        <c:axId val="56395791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dk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spc="20" baseline="0">
                <a:solidFill>
                  <a:schemeClr val="tx1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defRPr>
            </a:pPr>
            <a:endParaRPr lang="ru-RU"/>
          </a:p>
        </c:txPr>
        <c:crossAx val="563958304"/>
        <c:crosses val="autoZero"/>
        <c:auto val="1"/>
        <c:lblAlgn val="ctr"/>
        <c:lblOffset val="100"/>
        <c:noMultiLvlLbl val="0"/>
      </c:catAx>
      <c:valAx>
        <c:axId val="563958304"/>
        <c:scaling>
          <c:orientation val="minMax"/>
        </c:scaling>
        <c:delete val="1"/>
        <c:axPos val="l"/>
        <c:numFmt formatCode="#,##0" sourceLinked="1"/>
        <c:majorTickMark val="out"/>
        <c:minorTickMark val="none"/>
        <c:tickLblPos val="none"/>
        <c:crossAx val="56395791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lt1"/>
    </a:solidFill>
    <a:ln>
      <a:noFill/>
    </a:ln>
    <a:effectLst/>
  </c:spPr>
  <c:txPr>
    <a:bodyPr/>
    <a:lstStyle/>
    <a:p>
      <a:pPr>
        <a:defRPr sz="1000">
          <a:solidFill>
            <a:schemeClr val="tx1"/>
          </a:solidFill>
          <a:latin typeface="Century Gothic" panose="020B0502020202020204" pitchFamily="34" charset="0"/>
        </a:defRPr>
      </a:pPr>
      <a:endParaRPr lang="ru-RU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7"/>
    </mc:Choice>
    <mc:Fallback>
      <c:style val="7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1633189290853208"/>
          <c:y val="2.5966606185017765E-2"/>
          <c:w val="0.81932283464566924"/>
          <c:h val="0.8775860172913037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Свердловская область</c:v>
                </c:pt>
              </c:strCache>
            </c:strRef>
          </c:tx>
          <c:spPr>
            <a:solidFill>
              <a:schemeClr val="accent5"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r>
                      <a:rPr lang="en-US" smtClean="0"/>
                      <a:t>20,6%</a:t>
                    </a:r>
                    <a:endParaRPr lang="en-US"/>
                  </a:p>
                </c:rich>
              </c:tx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809B-4E2D-B510-CEE8E46BCC4B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r>
                      <a:rPr lang="en-US" smtClean="0"/>
                      <a:t>50,4%</a:t>
                    </a:r>
                    <a:endParaRPr lang="en-US"/>
                  </a:p>
                </c:rich>
              </c:tx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809B-4E2D-B510-CEE8E46BCC4B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r>
                      <a:rPr lang="en-US" smtClean="0"/>
                      <a:t>21,4%</a:t>
                    </a:r>
                    <a:endParaRPr lang="en-US"/>
                  </a:p>
                </c:rich>
              </c:tx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809B-4E2D-B510-CEE8E46BCC4B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r>
                      <a:rPr lang="en-US" smtClean="0"/>
                      <a:t>7,6%</a:t>
                    </a:r>
                    <a:endParaRPr lang="en-US"/>
                  </a:p>
                </c:rich>
              </c:tx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809B-4E2D-B510-CEE8E46BCC4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1" i="0" u="none" strike="noStrike" kern="1200" baseline="0">
                    <a:solidFill>
                      <a:schemeClr val="tx1"/>
                    </a:solidFill>
                    <a:latin typeface="Liberation Serif" panose="02020603050405020304" pitchFamily="18" charset="0"/>
                    <a:ea typeface="Liberation Serif" panose="02020603050405020304" pitchFamily="18" charset="0"/>
                    <a:cs typeface="Liberation Serif" panose="02020603050405020304" pitchFamily="18" charset="0"/>
                  </a:defRPr>
                </a:pPr>
                <a:endParaRPr lang="ru-RU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Лист1!$A$2:$A$5</c:f>
              <c:strCache>
                <c:ptCount val="4"/>
                <c:pt idx="0">
                  <c:v>15-17 лет </c:v>
                </c:pt>
                <c:pt idx="1">
                  <c:v>8-14 лет </c:v>
                </c:pt>
                <c:pt idx="2">
                  <c:v>4-7 лет </c:v>
                </c:pt>
                <c:pt idx="3">
                  <c:v>0-3 лет</c:v>
                </c:pt>
              </c:strCache>
            </c:strRef>
          </c:cat>
          <c:val>
            <c:numRef>
              <c:f>Лист1!$B$2:$B$5</c:f>
              <c:numCache>
                <c:formatCode>#,##0</c:formatCode>
                <c:ptCount val="4"/>
                <c:pt idx="0">
                  <c:v>4425</c:v>
                </c:pt>
                <c:pt idx="1">
                  <c:v>10822</c:v>
                </c:pt>
                <c:pt idx="2">
                  <c:v>4587</c:v>
                </c:pt>
                <c:pt idx="3">
                  <c:v>1634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F69-43E2-8777-5CA417B03775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65"/>
        <c:axId val="563959872"/>
        <c:axId val="563956736"/>
      </c:barChart>
      <c:catAx>
        <c:axId val="563959872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dk1">
                <a:lumMod val="75000"/>
                <a:lumOff val="2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cap="all" baseline="0">
                <a:solidFill>
                  <a:schemeClr val="tx1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defRPr>
            </a:pPr>
            <a:endParaRPr lang="ru-RU"/>
          </a:p>
        </c:txPr>
        <c:crossAx val="563956736"/>
        <c:crosses val="autoZero"/>
        <c:auto val="1"/>
        <c:lblAlgn val="ctr"/>
        <c:lblOffset val="100"/>
        <c:noMultiLvlLbl val="0"/>
      </c:catAx>
      <c:valAx>
        <c:axId val="563956736"/>
        <c:scaling>
          <c:orientation val="minMax"/>
        </c:scaling>
        <c:delete val="1"/>
        <c:axPos val="b"/>
        <c:numFmt formatCode="#,##0" sourceLinked="1"/>
        <c:majorTickMark val="none"/>
        <c:minorTickMark val="none"/>
        <c:tickLblPos val="none"/>
        <c:crossAx val="56395987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 sz="1200">
          <a:solidFill>
            <a:schemeClr val="tx1"/>
          </a:solidFill>
          <a:latin typeface="Liberation Serif" panose="02020603050405020304" pitchFamily="18" charset="0"/>
          <a:ea typeface="Liberation Serif" panose="02020603050405020304" pitchFamily="18" charset="0"/>
          <a:cs typeface="Liberation Serif" panose="02020603050405020304" pitchFamily="18" charset="0"/>
        </a:defRPr>
      </a:pPr>
      <a:endParaRPr lang="ru-RU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defRPr>
            </a:pPr>
            <a:r>
              <a:rPr lang="ru-RU"/>
              <a:t>В Российской Федерации</a:t>
            </a:r>
          </a:p>
        </c:rich>
      </c:tx>
      <c:layout>
        <c:manualLayout>
          <c:xMode val="edge"/>
          <c:yMode val="edge"/>
          <c:x val="0.17598337026880054"/>
          <c:y val="4.4092323075213866E-2"/>
        </c:manualLayout>
      </c:layout>
      <c:overlay val="0"/>
      <c:spPr>
        <a:noFill/>
        <a:ln>
          <a:noFill/>
        </a:ln>
        <a:effectLst/>
      </c:spPr>
    </c:title>
    <c:autoTitleDeleted val="0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8250-400C-969B-29099AE30AF7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4-8250-400C-969B-29099AE30AF7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5-8250-400C-969B-29099AE30AF7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2-8250-400C-969B-29099AE30AF7}"/>
              </c:ext>
            </c:extLst>
          </c:dPt>
          <c:dLbls>
            <c:dLbl>
              <c:idx val="0"/>
              <c:tx>
                <c:rich>
                  <a:bodyPr/>
                  <a:lstStyle/>
                  <a:p>
                    <a:fld id="{942372BD-60AA-433D-A4F6-0B26477D9935}" type="VALUE">
                      <a:rPr lang="en-US" smtClean="0"/>
                      <a:pPr/>
                      <a:t>[ЗНАЧЕНИЕ]</a:t>
                    </a:fld>
                    <a:r>
                      <a:rPr lang="en-US" smtClean="0"/>
                      <a:t>%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8250-400C-969B-29099AE30AF7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fld id="{CC578681-50DD-4092-90B1-1466974F3922}" type="VALUE">
                      <a:rPr lang="en-US" smtClean="0"/>
                      <a:pPr/>
                      <a:t>[ЗНАЧЕНИЕ]</a:t>
                    </a:fld>
                    <a:r>
                      <a:rPr lang="en-US" smtClean="0"/>
                      <a:t>%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4-8250-400C-969B-29099AE30AF7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fld id="{36396AB5-AC4B-42B4-B0CE-65741DE6BB91}" type="VALUE">
                      <a:rPr lang="en-US" smtClean="0"/>
                      <a:pPr/>
                      <a:t>[ЗНАЧЕНИЕ]</a:t>
                    </a:fld>
                    <a:r>
                      <a:rPr lang="en-US" smtClean="0"/>
                      <a:t>%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5-8250-400C-969B-29099AE30AF7}"/>
                </c:ext>
              </c:extLst>
            </c:dLbl>
            <c:dLbl>
              <c:idx val="3"/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600" b="1" i="0" u="none" strike="noStrike" kern="1200" baseline="0">
                        <a:solidFill>
                          <a:schemeClr val="tx1"/>
                        </a:solidFill>
                        <a:latin typeface="Liberation Serif" panose="02020603050405020304" pitchFamily="18" charset="0"/>
                        <a:ea typeface="Liberation Serif" panose="02020603050405020304" pitchFamily="18" charset="0"/>
                        <a:cs typeface="Liberation Serif" panose="02020603050405020304" pitchFamily="18" charset="0"/>
                      </a:defRPr>
                    </a:pPr>
                    <a:r>
                      <a:rPr lang="en-US" sz="1600" dirty="0" smtClean="0"/>
                      <a:t>34,8%</a:t>
                    </a:r>
                    <a:endParaRPr lang="en-US" sz="1600" dirty="0"/>
                  </a:p>
                </c:rich>
              </c:tx>
              <c:spPr>
                <a:noFill/>
                <a:ln>
                  <a:noFill/>
                </a:ln>
                <a:effectLst/>
              </c:sp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2-8250-400C-969B-29099AE30AF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tx1"/>
                    </a:solidFill>
                    <a:latin typeface="Liberation Serif" panose="02020603050405020304" pitchFamily="18" charset="0"/>
                    <a:ea typeface="Liberation Serif" panose="02020603050405020304" pitchFamily="18" charset="0"/>
                    <a:cs typeface="Liberation Serif" panose="02020603050405020304" pitchFamily="18" charset="0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Лист1!$A$2:$A$5</c:f>
              <c:strCache>
                <c:ptCount val="4"/>
                <c:pt idx="0">
                  <c:v>Психические расстройства и расстройства поведения</c:v>
                </c:pt>
                <c:pt idx="1">
                  <c:v>Болезни нервной системы</c:v>
                </c:pt>
                <c:pt idx="2">
                  <c:v>Врожденные аномалии и пороки развития</c:v>
                </c:pt>
                <c:pt idx="3">
                  <c:v>Другие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26.9</c:v>
                </c:pt>
                <c:pt idx="1">
                  <c:v>22.3</c:v>
                </c:pt>
                <c:pt idx="2">
                  <c:v>16</c:v>
                </c:pt>
                <c:pt idx="3">
                  <c:v>34.799999999999997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250-400C-969B-29099AE30AF7}"/>
            </c:ext>
          </c:extLst>
        </c:ser>
        <c:dLbls>
          <c:dLblPos val="bestFit"/>
          <c:showLegendKey val="0"/>
          <c:showVal val="1"/>
          <c:showCatName val="0"/>
          <c:showSerName val="0"/>
          <c:showPercent val="0"/>
          <c:showBubbleSize val="0"/>
          <c:showLeaderLines val="0"/>
        </c:dLbls>
      </c:pie3D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3.3584231381698332E-2"/>
          <c:y val="0.7416772068060814"/>
          <c:w val="0.84619374650379986"/>
          <c:h val="0.24254497869356972"/>
        </c:manualLayout>
      </c:layout>
      <c:overlay val="0"/>
      <c:spPr>
        <a:solidFill>
          <a:srgbClr val="FFFFFF"/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50" b="0" i="0" u="none" strike="noStrike" kern="1200" baseline="0">
              <a:solidFill>
                <a:schemeClr val="tx1"/>
              </a:solidFill>
              <a:latin typeface="Liberation Serif" panose="02020603050405020304" pitchFamily="18" charset="0"/>
              <a:ea typeface="Liberation Serif" panose="02020603050405020304" pitchFamily="18" charset="0"/>
              <a:cs typeface="Liberation Serif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solidFill>
            <a:schemeClr val="tx1"/>
          </a:solidFill>
          <a:latin typeface="Liberation Serif" panose="02020603050405020304" pitchFamily="18" charset="0"/>
          <a:ea typeface="Liberation Serif" panose="02020603050405020304" pitchFamily="18" charset="0"/>
          <a:cs typeface="Liberation Serif" panose="02020603050405020304" pitchFamily="18" charset="0"/>
        </a:defRPr>
      </a:pPr>
      <a:endParaRPr lang="ru-RU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defRPr>
            </a:pPr>
            <a:r>
              <a:rPr lang="ru-RU" dirty="0"/>
              <a:t>В </a:t>
            </a:r>
            <a:r>
              <a:rPr lang="ru-RU" dirty="0" smtClean="0"/>
              <a:t>Свердловской области</a:t>
            </a:r>
            <a:endParaRPr lang="ru-RU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/>
              </a:solidFill>
              <a:latin typeface="Liberation Serif" panose="02020603050405020304" pitchFamily="18" charset="0"/>
              <a:ea typeface="Liberation Serif" panose="02020603050405020304" pitchFamily="18" charset="0"/>
              <a:cs typeface="Liberation Serif" panose="02020603050405020304" pitchFamily="18" charset="0"/>
            </a:defRPr>
          </a:pPr>
          <a:endParaRPr lang="ru-RU"/>
        </a:p>
      </c:txPr>
    </c:title>
    <c:autoTitleDeleted val="0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9F8A-4BD3-B199-DE584EA4DA9D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9F8A-4BD3-B199-DE584EA4DA9D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5-9F8A-4BD3-B199-DE584EA4DA9D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7-9F8A-4BD3-B199-DE584EA4DA9D}"/>
              </c:ext>
            </c:extLst>
          </c:dPt>
          <c:dLbls>
            <c:dLbl>
              <c:idx val="0"/>
              <c:layout>
                <c:manualLayout>
                  <c:x val="-6.4926832061380909E-3"/>
                  <c:y val="-4.4956878429629858E-2"/>
                </c:manualLayout>
              </c:layout>
              <c:tx>
                <c:rich>
                  <a:bodyPr/>
                  <a:lstStyle/>
                  <a:p>
                    <a:fld id="{565C6271-1BEA-4BCF-831C-B63A8141F8DF}" type="VALUE">
                      <a:rPr lang="en-US" smtClean="0"/>
                      <a:pPr/>
                      <a:t>[ЗНАЧЕНИЕ]</a:t>
                    </a:fld>
                    <a:r>
                      <a:rPr lang="en-US" smtClean="0"/>
                      <a:t>%</a:t>
                    </a:r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9F8A-4BD3-B199-DE584EA4DA9D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fld id="{4811F48F-95A1-40C5-8B23-1E2D5071F3E3}" type="VALUE">
                      <a:rPr lang="en-US" smtClean="0"/>
                      <a:pPr/>
                      <a:t>[ЗНАЧЕНИЕ]</a:t>
                    </a:fld>
                    <a:r>
                      <a:rPr lang="en-US" smtClean="0"/>
                      <a:t>%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9F8A-4BD3-B199-DE584EA4DA9D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fld id="{D738C230-C63D-4BD0-9826-ACEFDA403C3A}" type="VALUE">
                      <a:rPr lang="en-US" smtClean="0"/>
                      <a:pPr/>
                      <a:t>[ЗНАЧЕНИЕ]</a:t>
                    </a:fld>
                    <a:r>
                      <a:rPr lang="en-US" smtClean="0"/>
                      <a:t>%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5-9F8A-4BD3-B199-DE584EA4DA9D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fld id="{BE392DDE-4633-4469-BC9E-3FABD16B7465}" type="VALUE">
                      <a:rPr lang="en-US" smtClean="0"/>
                      <a:pPr/>
                      <a:t>[ЗНАЧЕНИЕ]</a:t>
                    </a:fld>
                    <a:r>
                      <a:rPr lang="en-US" smtClean="0"/>
                      <a:t>%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7-9F8A-4BD3-B199-DE584EA4DA9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1" i="0" u="none" strike="noStrike" kern="1200" baseline="0">
                    <a:solidFill>
                      <a:schemeClr val="tx1"/>
                    </a:solidFill>
                    <a:latin typeface="Liberation Serif" panose="02020603050405020304" pitchFamily="18" charset="0"/>
                    <a:ea typeface="Liberation Serif" panose="02020603050405020304" pitchFamily="18" charset="0"/>
                    <a:cs typeface="Liberation Serif" panose="02020603050405020304" pitchFamily="18" charset="0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Лист1!$A$2:$A$5</c:f>
              <c:strCache>
                <c:ptCount val="4"/>
                <c:pt idx="0">
                  <c:v>Психические расстройства и расстройства поведения</c:v>
                </c:pt>
                <c:pt idx="1">
                  <c:v>Болезни нервной системы</c:v>
                </c:pt>
                <c:pt idx="2">
                  <c:v>Врожденные аномалии и пороки развития</c:v>
                </c:pt>
                <c:pt idx="3">
                  <c:v>Другие</c:v>
                </c:pt>
              </c:strCache>
            </c:strRef>
          </c:cat>
          <c:val>
            <c:numRef>
              <c:f>Лист1!$B$2:$B$5</c:f>
              <c:numCache>
                <c:formatCode>0.0</c:formatCode>
                <c:ptCount val="4"/>
                <c:pt idx="0">
                  <c:v>42.6</c:v>
                </c:pt>
                <c:pt idx="1">
                  <c:v>12.7</c:v>
                </c:pt>
                <c:pt idx="2">
                  <c:v>12.4</c:v>
                </c:pt>
                <c:pt idx="3">
                  <c:v>32.200000000000003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9F8A-4BD3-B199-DE584EA4DA9D}"/>
            </c:ext>
          </c:extLst>
        </c:ser>
        <c:dLbls>
          <c:dLblPos val="bestFit"/>
          <c:showLegendKey val="0"/>
          <c:showVal val="1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1.5727630405797815E-2"/>
          <c:y val="0.74614803148234066"/>
          <c:w val="0.92309570112798867"/>
          <c:h val="0.2502404416938423"/>
        </c:manualLayout>
      </c:layout>
      <c:overlay val="0"/>
      <c:spPr>
        <a:solidFill>
          <a:srgbClr val="FFFFFF"/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50" b="0" i="0" u="none" strike="noStrike" kern="1200" baseline="0">
              <a:solidFill>
                <a:schemeClr val="tx1"/>
              </a:solidFill>
              <a:latin typeface="Liberation Serif" panose="02020603050405020304" pitchFamily="18" charset="0"/>
              <a:ea typeface="Liberation Serif" panose="02020603050405020304" pitchFamily="18" charset="0"/>
              <a:cs typeface="Liberation Serif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solidFill>
            <a:schemeClr val="tx1"/>
          </a:solidFill>
          <a:latin typeface="Liberation Serif" panose="02020603050405020304" pitchFamily="18" charset="0"/>
          <a:ea typeface="Liberation Serif" panose="02020603050405020304" pitchFamily="18" charset="0"/>
          <a:cs typeface="Liberation Serif" panose="02020603050405020304" pitchFamily="18" charset="0"/>
        </a:defRPr>
      </a:pPr>
      <a:endParaRPr lang="ru-RU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1041145713396139E-2"/>
          <c:y val="6.7187372835422463E-2"/>
          <c:w val="0.40448570122119193"/>
          <c:h val="0.88203150331991242"/>
        </c:manualLayout>
      </c:layout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dPt>
            <c:idx val="0"/>
            <c:bubble3D val="0"/>
            <c:spPr>
              <a:solidFill>
                <a:schemeClr val="accent6">
                  <a:lumMod val="40000"/>
                  <a:lumOff val="60000"/>
                </a:schemeClr>
              </a:solidFill>
              <a:ln w="9525" cap="flat" cmpd="sng" algn="ctr">
                <a:solidFill>
                  <a:schemeClr val="bg1"/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2-AD12-407E-9A90-F65865A2E2D1}"/>
              </c:ext>
            </c:extLst>
          </c:dPt>
          <c:dPt>
            <c:idx val="1"/>
            <c:bubble3D val="0"/>
            <c:spPr>
              <a:gradFill rotWithShape="1">
                <a:gsLst>
                  <a:gs pos="0">
                    <a:schemeClr val="accent2">
                      <a:tint val="0"/>
                    </a:schemeClr>
                  </a:gs>
                  <a:gs pos="44000">
                    <a:schemeClr val="accent2">
                      <a:tint val="60000"/>
                      <a:satMod val="120000"/>
                    </a:schemeClr>
                  </a:gs>
                  <a:gs pos="100000">
                    <a:schemeClr val="accent2">
                      <a:tint val="90000"/>
                      <a:alpha val="100000"/>
                      <a:lumMod val="90000"/>
                    </a:schemeClr>
                  </a:gs>
                </a:gsLst>
                <a:lin ang="5400000" scaled="0"/>
              </a:gradFill>
              <a:ln w="9525" cap="flat" cmpd="sng" algn="ctr">
                <a:solidFill>
                  <a:schemeClr val="bg1"/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3-AD12-407E-9A90-F65865A2E2D1}"/>
              </c:ext>
            </c:extLst>
          </c:dPt>
          <c:dPt>
            <c:idx val="2"/>
            <c:bubble3D val="0"/>
            <c:spPr>
              <a:solidFill>
                <a:schemeClr val="accent4">
                  <a:lumMod val="40000"/>
                  <a:lumOff val="60000"/>
                </a:schemeClr>
              </a:solidFill>
              <a:ln w="9525" cap="flat" cmpd="sng" algn="ctr">
                <a:solidFill>
                  <a:schemeClr val="bg1"/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1-AD12-407E-9A90-F65865A2E2D1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lang="ru-RU" sz="2000" b="1" i="0" u="none" strike="noStrik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ru-RU"/>
              </a:p>
            </c:txPr>
            <c:dLblPos val="outEnd"/>
            <c:showLegendKey val="0"/>
            <c:showVal val="0"/>
            <c:showCatName val="0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Лист1!$A$2:$A$4</c:f>
              <c:strCache>
                <c:ptCount val="3"/>
                <c:pt idx="0">
                  <c:v>В стационарных условиях, включая проживание и питание детей-инвалидов и сопровождающих </c:v>
                </c:pt>
                <c:pt idx="1">
                  <c:v>В стационарных условиях, включая проживание и питание детей-инвалидов</c:v>
                </c:pt>
                <c:pt idx="2">
                  <c:v>В полустационарных условиях, включая питание детей-инвалидов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42</c:v>
                </c:pt>
                <c:pt idx="1">
                  <c:v>25</c:v>
                </c:pt>
                <c:pt idx="2">
                  <c:v>33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D12-407E-9A90-F65865A2E2D1}"/>
            </c:ext>
          </c:extLst>
        </c:ser>
        <c:dLbls>
          <c:dLblPos val="inEnd"/>
          <c:showLegendKey val="0"/>
          <c:showVal val="0"/>
          <c:showCatName val="0"/>
          <c:showSerName val="0"/>
          <c:showPercent val="1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50578563328833537"/>
          <c:y val="0.19634736735067868"/>
          <c:w val="0.49251304091653414"/>
          <c:h val="0.71459013812806726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baseline="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6880787187196811E-2"/>
          <c:y val="7.5155056114974236E-2"/>
          <c:w val="0.86687692380585168"/>
          <c:h val="0.586497890295358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3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Liberation Serif" panose="02020603050405020304" pitchFamily="18" charset="0"/>
                    <a:ea typeface="Liberation Serif" panose="02020603050405020304" pitchFamily="18" charset="0"/>
                    <a:cs typeface="Liberation Serif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Лист1!$A$2:$A$6</c:f>
              <c:strCache>
                <c:ptCount val="4"/>
                <c:pt idx="0">
                  <c:v>оформлено эл. сертификатов (всего)</c:v>
                </c:pt>
                <c:pt idx="1">
                  <c:v>оформлено эл. сертификатов в 2023 году</c:v>
                </c:pt>
                <c:pt idx="2">
                  <c:v>прошли курс реабилитации (всего)</c:v>
                </c:pt>
                <c:pt idx="3">
                  <c:v>прошли курс реабилитации в 2023 году 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</c:numCache>
            </c:numRef>
          </c:val>
          <c:extLst>
            <c:ext xmlns:c16="http://schemas.microsoft.com/office/drawing/2014/chart" uri="{C3380CC4-5D6E-409C-BE32-E72D297353CC}">
              <c16:uniqueId val="{00000000-5AD0-4B8B-9BCB-CCF2CA0C5EAB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Столбец2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-1.6098819880445347E-3"/>
                  <c:y val="0"/>
                </c:manualLayout>
              </c:layout>
              <c:tx>
                <c:rich>
                  <a:bodyPr rot="0" spcFirstLastPara="1" vertOverflow="ellipsis" vert="horz" wrap="square" anchor="ctr" anchorCtr="1"/>
                  <a:lstStyle/>
                  <a:p>
                    <a:pPr>
                      <a:defRPr sz="1800" b="0" i="0" u="none" strike="noStrike" kern="1200" baseline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Liberation Serif" panose="02020603050405020304" pitchFamily="18" charset="0"/>
                        <a:cs typeface="Arial" panose="020B0604020202020204" pitchFamily="34" charset="0"/>
                      </a:defRPr>
                    </a:pPr>
                    <a:r>
                      <a:rPr lang="en-US" b="0" dirty="0" smtClean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a:t>2297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800" b="0" i="0" u="none" strike="noStrike" kern="1200" baseline="0">
                      <a:solidFill>
                        <a:schemeClr val="tx1"/>
                      </a:solidFill>
                      <a:latin typeface="Arial" panose="020B0604020202020204" pitchFamily="34" charset="0"/>
                      <a:ea typeface="Liberation Serif" panose="02020603050405020304" pitchFamily="18" charset="0"/>
                      <a:cs typeface="Arial" panose="020B0604020202020204" pitchFamily="34" charset="0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5AD0-4B8B-9BCB-CCF2CA0C5EAB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r>
                      <a:rPr lang="en-US" sz="1800" b="0" dirty="0" smtClean="0">
                        <a:latin typeface="Arial" panose="020B0604020202020204" pitchFamily="34" charset="0"/>
                        <a:ea typeface="Liberation Serif" panose="02020603050405020304" pitchFamily="18" charset="0"/>
                        <a:cs typeface="Arial" panose="020B0604020202020204" pitchFamily="34" charset="0"/>
                      </a:rPr>
                      <a:t>1255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5AD0-4B8B-9BCB-CCF2CA0C5EAB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fld id="{AC7D558B-77AA-4606-B9EA-C5EEC9192152}" type="VALUE">
                      <a:rPr lang="en-US" sz="1800" b="0" smtClean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Liberation Serif" panose="02020603050405020304" pitchFamily="18" charset="0"/>
                        <a:cs typeface="Arial" panose="020B0604020202020204" pitchFamily="34" charset="0"/>
                      </a:rPr>
                      <a:pPr/>
                      <a:t>[ЗНАЧЕНИЕ]</a:t>
                    </a:fld>
                    <a:endParaRPr lang="ru-RU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5AD0-4B8B-9BCB-CCF2CA0C5EAB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fld id="{09E75DE5-5A09-49C3-BFC4-263F1661BAF6}" type="VALUE">
                      <a:rPr lang="en-US" sz="1800" b="0" smtClean="0">
                        <a:latin typeface="Arial" panose="020B0604020202020204" pitchFamily="34" charset="0"/>
                        <a:ea typeface="Liberation Serif" panose="02020603050405020304" pitchFamily="18" charset="0"/>
                        <a:cs typeface="Arial" panose="020B0604020202020204" pitchFamily="34" charset="0"/>
                      </a:rPr>
                      <a:pPr/>
                      <a:t>[ЗНАЧЕНИЕ]</a:t>
                    </a:fld>
                    <a:r>
                      <a:rPr lang="en-US" sz="1800" b="0" dirty="0" smtClean="0">
                        <a:latin typeface="Liberation Serif" panose="02020603050405020304" pitchFamily="18" charset="0"/>
                        <a:ea typeface="Liberation Serif" panose="02020603050405020304" pitchFamily="18" charset="0"/>
                        <a:cs typeface="Liberation Serif" panose="02020603050405020304" pitchFamily="18" charset="0"/>
                      </a:rPr>
                      <a:t> 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4-5AD0-4B8B-9BCB-CCF2CA0C5EAB}"/>
                </c:ext>
              </c:extLst>
            </c:dLbl>
            <c:dLbl>
              <c:idx val="4"/>
              <c:tx>
                <c:rich>
                  <a:bodyPr/>
                  <a:lstStyle/>
                  <a:p>
                    <a:fld id="{665E111C-BE02-4A54-8B5C-E197165C7453}" type="VALUE">
                      <a:rPr lang="en-US" sz="1800" b="0" smtClean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Liberation Serif" panose="02020603050405020304" pitchFamily="18" charset="0"/>
                        <a:cs typeface="Arial" panose="020B0604020202020204" pitchFamily="34" charset="0"/>
                      </a:rPr>
                      <a:pPr/>
                      <a:t>[ЗНАЧЕНИЕ]</a:t>
                    </a:fld>
                    <a:r>
                      <a:rPr lang="en-US" sz="1800" b="0" dirty="0" smtClean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Liberation Serif" panose="02020603050405020304" pitchFamily="18" charset="0"/>
                        <a:cs typeface="Arial" panose="020B0604020202020204" pitchFamily="34" charset="0"/>
                      </a:rPr>
                      <a:t> </a:t>
                    </a:r>
                  </a:p>
                  <a:p>
                    <a:r>
                      <a:rPr lang="en-US" sz="1600" b="0" dirty="0" smtClean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Liberation Serif" panose="02020603050405020304" pitchFamily="18" charset="0"/>
                        <a:cs typeface="Arial" panose="020B0604020202020204" pitchFamily="34" charset="0"/>
                      </a:rPr>
                      <a:t>(2%)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5-5AD0-4B8B-9BCB-CCF2CA0C5EA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300" b="0" i="0" u="none" strike="noStrik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Liberation Serif" panose="02020603050405020304" pitchFamily="18" charset="0"/>
                    <a:cs typeface="Arial" panose="020B0604020202020204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Лист1!$A$2:$A$6</c:f>
              <c:strCache>
                <c:ptCount val="4"/>
                <c:pt idx="0">
                  <c:v>оформлено эл. сертификатов (всего)</c:v>
                </c:pt>
                <c:pt idx="1">
                  <c:v>оформлено эл. сертификатов в 2023 году</c:v>
                </c:pt>
                <c:pt idx="2">
                  <c:v>прошли курс реабилитации (всего)</c:v>
                </c:pt>
                <c:pt idx="3">
                  <c:v>прошли курс реабилитации в 2023 году </c:v>
                </c:pt>
              </c:strCache>
            </c:strRef>
          </c:cat>
          <c:val>
            <c:numRef>
              <c:f>Лист1!$C$2:$C$6</c:f>
              <c:numCache>
                <c:formatCode>General</c:formatCode>
                <c:ptCount val="5"/>
                <c:pt idx="0">
                  <c:v>2297</c:v>
                </c:pt>
                <c:pt idx="1">
                  <c:v>1034</c:v>
                </c:pt>
                <c:pt idx="2">
                  <c:v>1255</c:v>
                </c:pt>
                <c:pt idx="3">
                  <c:v>885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5AD0-4B8B-9BCB-CCF2CA0C5EA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0"/>
        <c:overlap val="63"/>
        <c:axId val="261417712"/>
        <c:axId val="261424768"/>
      </c:barChart>
      <c:catAx>
        <c:axId val="26141771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95000"/>
                <a:lumOff val="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Arial" panose="020B0604020202020204" pitchFamily="34" charset="0"/>
                <a:ea typeface="Liberation Serif" panose="02020603050405020304" pitchFamily="18" charset="0"/>
                <a:cs typeface="Arial" panose="020B0604020202020204" pitchFamily="34" charset="0"/>
              </a:defRPr>
            </a:pPr>
            <a:endParaRPr lang="ru-RU"/>
          </a:p>
        </c:txPr>
        <c:crossAx val="261424768"/>
        <c:crosses val="autoZero"/>
        <c:auto val="1"/>
        <c:lblAlgn val="ctr"/>
        <c:lblOffset val="100"/>
        <c:noMultiLvlLbl val="0"/>
      </c:catAx>
      <c:valAx>
        <c:axId val="26142476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300" b="0" i="0" u="none" strike="noStrike" kern="1200" baseline="0">
                <a:solidFill>
                  <a:schemeClr val="tx1"/>
                </a:solidFill>
                <a:latin typeface="Arial" panose="020B0604020202020204" pitchFamily="34" charset="0"/>
                <a:ea typeface="Liberation Serif" panose="02020603050405020304" pitchFamily="18" charset="0"/>
                <a:cs typeface="Arial" panose="020B0604020202020204" pitchFamily="34" charset="0"/>
              </a:defRPr>
            </a:pPr>
            <a:endParaRPr lang="ru-RU"/>
          </a:p>
        </c:txPr>
        <c:crossAx val="26141771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solidFill>
      <a:schemeClr val="accent1">
        <a:lumMod val="20000"/>
        <a:lumOff val="80000"/>
      </a:schemeClr>
    </a:solidFill>
    <a:ln>
      <a:noFill/>
    </a:ln>
    <a:effectLst/>
  </c:spPr>
  <c:txPr>
    <a:bodyPr/>
    <a:lstStyle/>
    <a:p>
      <a:pPr>
        <a:defRPr sz="1300">
          <a:latin typeface="Liberation Serif" panose="02020603050405020304" pitchFamily="18" charset="0"/>
          <a:ea typeface="Liberation Serif" panose="02020603050405020304" pitchFamily="18" charset="0"/>
          <a:cs typeface="Liberation Serif" panose="02020603050405020304" pitchFamily="18" charset="0"/>
        </a:defRPr>
      </a:pPr>
      <a:endParaRPr lang="ru-RU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defRPr>
            </a:pPr>
            <a:r>
              <a:rPr lang="ru-RU" sz="1400"/>
              <a:t>Количество детей по целевым  группам, получивших услуги ранней помощи </a:t>
            </a:r>
          </a:p>
        </c:rich>
      </c:tx>
      <c:layout>
        <c:manualLayout>
          <c:xMode val="edge"/>
          <c:yMode val="edge"/>
          <c:x val="0.1203055459460227"/>
          <c:y val="1.8167569362802307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/>
              </a:solidFill>
              <a:latin typeface="Liberation Serif" panose="02020603050405020304" pitchFamily="18" charset="0"/>
              <a:ea typeface="Liberation Serif" panose="02020603050405020304" pitchFamily="18" charset="0"/>
              <a:cs typeface="Liberation Serif" panose="02020603050405020304" pitchFamily="18" charset="0"/>
            </a:defRPr>
          </a:pPr>
          <a:endParaRPr lang="ru-RU"/>
        </a:p>
      </c:txPr>
    </c:title>
    <c:autoTitleDeleted val="0"/>
    <c:plotArea>
      <c:layout>
        <c:manualLayout>
          <c:layoutTarget val="inner"/>
          <c:xMode val="edge"/>
          <c:yMode val="edge"/>
          <c:x val="0.15568559141573951"/>
          <c:y val="0.25234014744341532"/>
          <c:w val="0.80888313105971221"/>
          <c:h val="0.5794055104002181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Лист1!$C$102</c:f>
              <c:strCache>
                <c:ptCount val="1"/>
                <c:pt idx="0">
                  <c:v>дети-инвалиды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/>
                    </a:solidFill>
                    <a:latin typeface="Liberation Serif" panose="02020603050405020304" pitchFamily="18" charset="0"/>
                    <a:ea typeface="Liberation Serif" panose="02020603050405020304" pitchFamily="18" charset="0"/>
                    <a:cs typeface="Liberation Serif" panose="02020603050405020304" pitchFamily="18" charset="0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Лист1!$B$103:$B$105</c:f>
              <c:numCache>
                <c:formatCode>General</c:formatCode>
                <c:ptCount val="3"/>
                <c:pt idx="0">
                  <c:v>2020</c:v>
                </c:pt>
                <c:pt idx="1">
                  <c:v>2021</c:v>
                </c:pt>
                <c:pt idx="2">
                  <c:v>2022</c:v>
                </c:pt>
              </c:numCache>
            </c:numRef>
          </c:cat>
          <c:val>
            <c:numRef>
              <c:f>Лист1!$C$103:$C$105</c:f>
              <c:numCache>
                <c:formatCode>General</c:formatCode>
                <c:ptCount val="3"/>
                <c:pt idx="0">
                  <c:v>229</c:v>
                </c:pt>
                <c:pt idx="1">
                  <c:v>295</c:v>
                </c:pt>
                <c:pt idx="2">
                  <c:v>238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4E2-41DC-95A6-5080A0449D9C}"/>
            </c:ext>
          </c:extLst>
        </c:ser>
        <c:ser>
          <c:idx val="1"/>
          <c:order val="1"/>
          <c:tx>
            <c:strRef>
              <c:f>Лист1!$D$102</c:f>
              <c:strCache>
                <c:ptCount val="1"/>
                <c:pt idx="0">
                  <c:v>дети группы риска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/>
                    </a:solidFill>
                    <a:latin typeface="Liberation Serif" panose="02020603050405020304" pitchFamily="18" charset="0"/>
                    <a:ea typeface="Liberation Serif" panose="02020603050405020304" pitchFamily="18" charset="0"/>
                    <a:cs typeface="Liberation Serif" panose="02020603050405020304" pitchFamily="18" charset="0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Лист1!$B$103:$B$105</c:f>
              <c:numCache>
                <c:formatCode>General</c:formatCode>
                <c:ptCount val="3"/>
                <c:pt idx="0">
                  <c:v>2020</c:v>
                </c:pt>
                <c:pt idx="1">
                  <c:v>2021</c:v>
                </c:pt>
                <c:pt idx="2">
                  <c:v>2022</c:v>
                </c:pt>
              </c:numCache>
            </c:numRef>
          </c:cat>
          <c:val>
            <c:numRef>
              <c:f>Лист1!$D$103:$D$105</c:f>
              <c:numCache>
                <c:formatCode>General</c:formatCode>
                <c:ptCount val="3"/>
                <c:pt idx="0">
                  <c:v>1234</c:v>
                </c:pt>
                <c:pt idx="1">
                  <c:v>687</c:v>
                </c:pt>
                <c:pt idx="2">
                  <c:v>1657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94E2-41DC-95A6-5080A0449D9C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139087088"/>
        <c:axId val="141812840"/>
      </c:barChart>
      <c:catAx>
        <c:axId val="13908708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defRPr>
            </a:pPr>
            <a:endParaRPr lang="ru-RU"/>
          </a:p>
        </c:txPr>
        <c:crossAx val="141812840"/>
        <c:crosses val="autoZero"/>
        <c:auto val="1"/>
        <c:lblAlgn val="ctr"/>
        <c:lblOffset val="100"/>
        <c:noMultiLvlLbl val="0"/>
      </c:catAx>
      <c:valAx>
        <c:axId val="14181284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defRPr>
            </a:pPr>
            <a:endParaRPr lang="ru-RU"/>
          </a:p>
        </c:txPr>
        <c:crossAx val="13908708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/>
              </a:solidFill>
              <a:latin typeface="Liberation Serif" panose="02020603050405020304" pitchFamily="18" charset="0"/>
              <a:ea typeface="Liberation Serif" panose="02020603050405020304" pitchFamily="18" charset="0"/>
              <a:cs typeface="Liberation Serif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200">
          <a:solidFill>
            <a:schemeClr val="tx1"/>
          </a:solidFill>
          <a:latin typeface="Liberation Serif" panose="02020603050405020304" pitchFamily="18" charset="0"/>
          <a:ea typeface="Liberation Serif" panose="02020603050405020304" pitchFamily="18" charset="0"/>
          <a:cs typeface="Liberation Serif" panose="02020603050405020304" pitchFamily="18" charset="0"/>
        </a:defRPr>
      </a:pPr>
      <a:endParaRPr lang="ru-RU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320" b="0" i="0" u="none" strike="noStrike" kern="1200" spc="0" baseline="0">
                <a:solidFill>
                  <a:schemeClr val="tx1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defRPr>
            </a:pPr>
            <a:r>
              <a:rPr lang="ru-RU"/>
              <a:t>Количество детей по возрасту, получивших услуги ранней помощи</a:t>
            </a:r>
          </a:p>
        </c:rich>
      </c:tx>
      <c:layout>
        <c:manualLayout>
          <c:xMode val="edge"/>
          <c:yMode val="edge"/>
          <c:x val="0.10006678854484785"/>
          <c:y val="0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320" b="0" i="0" u="none" strike="noStrike" kern="1200" spc="0" baseline="0">
              <a:solidFill>
                <a:schemeClr val="tx1"/>
              </a:solidFill>
              <a:latin typeface="Liberation Serif" panose="02020603050405020304" pitchFamily="18" charset="0"/>
              <a:ea typeface="Liberation Serif" panose="02020603050405020304" pitchFamily="18" charset="0"/>
              <a:cs typeface="Liberation Serif" panose="02020603050405020304" pitchFamily="18" charset="0"/>
            </a:defRPr>
          </a:pPr>
          <a:endParaRPr lang="ru-RU"/>
        </a:p>
      </c:txPr>
    </c:title>
    <c:autoTitleDeleted val="0"/>
    <c:plotArea>
      <c:layout>
        <c:manualLayout>
          <c:layoutTarget val="inner"/>
          <c:xMode val="edge"/>
          <c:yMode val="edge"/>
          <c:x val="0.11927124530515817"/>
          <c:y val="0.26804722709723966"/>
          <c:w val="0.83748644585413379"/>
          <c:h val="0.5711294911387799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0-1 год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-1.6631657246426172E-2"/>
                  <c:y val="-2.119549758993602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2402-40BF-BB89-BEFD8B42F016}"/>
                </c:ext>
              </c:extLst>
            </c:dLbl>
            <c:dLbl>
              <c:idx val="1"/>
              <c:layout>
                <c:manualLayout>
                  <c:x val="-9.9789943478557561E-3"/>
                  <c:y val="-1.513964113566870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2402-40BF-BB89-BEFD8B42F016}"/>
                </c:ext>
              </c:extLst>
            </c:dLbl>
            <c:dLbl>
              <c:idx val="2"/>
              <c:layout>
                <c:manualLayout>
                  <c:x val="-9.9789943478558168E-3"/>
                  <c:y val="-1.211171290853487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2402-40BF-BB89-BEFD8B42F01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00" b="0" i="0" u="none" strike="noStrike" kern="1200" baseline="0">
                    <a:solidFill>
                      <a:schemeClr val="tx1"/>
                    </a:solidFill>
                    <a:latin typeface="Liberation Serif" panose="02020603050405020304" pitchFamily="18" charset="0"/>
                    <a:ea typeface="Liberation Serif" panose="02020603050405020304" pitchFamily="18" charset="0"/>
                    <a:cs typeface="Liberation Serif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Лист1!$A$2:$A$4</c:f>
              <c:numCache>
                <c:formatCode>General</c:formatCode>
                <c:ptCount val="3"/>
                <c:pt idx="0">
                  <c:v>2020</c:v>
                </c:pt>
                <c:pt idx="1">
                  <c:v>2021</c:v>
                </c:pt>
                <c:pt idx="2">
                  <c:v>2022</c:v>
                </c:pt>
              </c:numCache>
            </c:num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464</c:v>
                </c:pt>
                <c:pt idx="1">
                  <c:v>227</c:v>
                </c:pt>
                <c:pt idx="2">
                  <c:v>689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679-4DB8-9E11-870E1B77903E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1-2 года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-6.6526628985704326E-3"/>
                  <c:y val="-9.0837846814011535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2402-40BF-BB89-BEFD8B42F016}"/>
                </c:ext>
              </c:extLst>
            </c:dLbl>
            <c:dLbl>
              <c:idx val="1"/>
              <c:layout>
                <c:manualLayout>
                  <c:x val="-9.9789943478557561E-3"/>
                  <c:y val="-2.119549758993602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2402-40BF-BB89-BEFD8B42F01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00" b="0" i="0" u="none" strike="noStrike" kern="1200" baseline="0">
                    <a:solidFill>
                      <a:schemeClr val="tx1"/>
                    </a:solidFill>
                    <a:latin typeface="Liberation Serif" panose="02020603050405020304" pitchFamily="18" charset="0"/>
                    <a:ea typeface="Liberation Serif" panose="02020603050405020304" pitchFamily="18" charset="0"/>
                    <a:cs typeface="Liberation Serif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Лист1!$A$2:$A$4</c:f>
              <c:numCache>
                <c:formatCode>General</c:formatCode>
                <c:ptCount val="3"/>
                <c:pt idx="0">
                  <c:v>2020</c:v>
                </c:pt>
                <c:pt idx="1">
                  <c:v>2021</c:v>
                </c:pt>
                <c:pt idx="2">
                  <c:v>2022</c:v>
                </c:pt>
              </c:numCache>
            </c:numRef>
          </c:cat>
          <c:val>
            <c:numRef>
              <c:f>Лист1!$C$2:$C$4</c:f>
              <c:numCache>
                <c:formatCode>General</c:formatCode>
                <c:ptCount val="3"/>
                <c:pt idx="0">
                  <c:v>542</c:v>
                </c:pt>
                <c:pt idx="1">
                  <c:v>301</c:v>
                </c:pt>
                <c:pt idx="2">
                  <c:v>746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7679-4DB8-9E11-870E1B77903E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2-3 года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9.9789943478556953E-3"/>
                  <c:y val="-1.513964113566864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2402-40BF-BB89-BEFD8B42F016}"/>
                </c:ext>
              </c:extLst>
            </c:dLbl>
            <c:dLbl>
              <c:idx val="1"/>
              <c:layout>
                <c:manualLayout>
                  <c:x val="0"/>
                  <c:y val="-3.0279282271337177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2402-40BF-BB89-BEFD8B42F016}"/>
                </c:ext>
              </c:extLst>
            </c:dLbl>
            <c:dLbl>
              <c:idx val="2"/>
              <c:layout>
                <c:manualLayout>
                  <c:x val="6.652662898570463E-3"/>
                  <c:y val="-1.211171290853487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2402-40BF-BB89-BEFD8B42F01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00" b="0" i="0" u="none" strike="noStrike" kern="1200" baseline="0">
                    <a:solidFill>
                      <a:schemeClr val="tx1"/>
                    </a:solidFill>
                    <a:latin typeface="Liberation Serif" panose="02020603050405020304" pitchFamily="18" charset="0"/>
                    <a:ea typeface="Liberation Serif" panose="02020603050405020304" pitchFamily="18" charset="0"/>
                    <a:cs typeface="Liberation Serif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Лист1!$A$2:$A$4</c:f>
              <c:numCache>
                <c:formatCode>General</c:formatCode>
                <c:ptCount val="3"/>
                <c:pt idx="0">
                  <c:v>2020</c:v>
                </c:pt>
                <c:pt idx="1">
                  <c:v>2021</c:v>
                </c:pt>
                <c:pt idx="2">
                  <c:v>2022</c:v>
                </c:pt>
              </c:numCache>
            </c:numRef>
          </c:cat>
          <c:val>
            <c:numRef>
              <c:f>Лист1!$D$2:$D$4</c:f>
              <c:numCache>
                <c:formatCode>General</c:formatCode>
                <c:ptCount val="3"/>
                <c:pt idx="0">
                  <c:v>470</c:v>
                </c:pt>
                <c:pt idx="1">
                  <c:v>465</c:v>
                </c:pt>
                <c:pt idx="2">
                  <c:v>473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7679-4DB8-9E11-870E1B77903E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141812448"/>
        <c:axId val="141813624"/>
      </c:barChart>
      <c:catAx>
        <c:axId val="14181244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defRPr>
            </a:pPr>
            <a:endParaRPr lang="ru-RU"/>
          </a:p>
        </c:txPr>
        <c:crossAx val="141813624"/>
        <c:crosses val="autoZero"/>
        <c:auto val="1"/>
        <c:lblAlgn val="ctr"/>
        <c:lblOffset val="100"/>
        <c:noMultiLvlLbl val="0"/>
      </c:catAx>
      <c:valAx>
        <c:axId val="14181362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defRPr>
            </a:pPr>
            <a:endParaRPr lang="ru-RU"/>
          </a:p>
        </c:txPr>
        <c:crossAx val="14181244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15616916621704444"/>
          <c:y val="0.93041701724273984"/>
          <c:w val="0.69431433046448154"/>
          <c:h val="5.8245894951871428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baseline="0">
              <a:solidFill>
                <a:schemeClr val="tx1"/>
              </a:solidFill>
              <a:latin typeface="Liberation Serif" panose="02020603050405020304" pitchFamily="18" charset="0"/>
              <a:ea typeface="Liberation Serif" panose="02020603050405020304" pitchFamily="18" charset="0"/>
              <a:cs typeface="Liberation Serif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100">
          <a:solidFill>
            <a:schemeClr val="tx1"/>
          </a:solidFill>
          <a:latin typeface="Liberation Serif" panose="02020603050405020304" pitchFamily="18" charset="0"/>
          <a:ea typeface="Liberation Serif" panose="02020603050405020304" pitchFamily="18" charset="0"/>
          <a:cs typeface="Liberation Serif" panose="02020603050405020304" pitchFamily="18" charset="0"/>
        </a:defRPr>
      </a:pPr>
      <a:endParaRPr lang="ru-RU"/>
    </a:p>
  </c:txPr>
  <c:externalData r:id="rId3">
    <c:autoUpdate val="0"/>
  </c:externalData>
  <c:userShapes r:id="rId4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withinLinear" id="18">
  <a:schemeClr val="accent5"/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30">
  <cs:axisTitle>
    <cs:lnRef idx="0"/>
    <cs:fillRef idx="0"/>
    <cs:effectRef idx="0"/>
    <cs:fontRef idx="minor">
      <a:schemeClr val="dk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b="0" kern="1200" spc="20" baseline="0"/>
  </cs:categoryAxis>
  <cs:chartArea mods="allowNoLineOverride"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>
  <cs:dataPoint3D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 cmpd="sng" algn="ctr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 cap="flat" cmpd="sng" algn="ctr">
        <a:solidFill>
          <a:schemeClr val="phClr"/>
        </a:solidFill>
        <a:round/>
      </a:ln>
    </cs:spPr>
  </cs:dataPointMarker>
  <cs:dataPointMarkerLayout symbol="circle" size="4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ln w="9525">
        <a:solidFill>
          <a:schemeClr val="dk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  <a:alpha val="33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>
        <a:solidFill>
          <a:schemeClr val="dk1">
            <a:lumMod val="15000"/>
            <a:lumOff val="85000"/>
          </a:schemeClr>
        </a:solidFill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dk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dk1"/>
    </cs:fontRef>
    <cs:spPr>
      <a:gradFill>
        <a:gsLst>
          <a:gs pos="100000">
            <a:schemeClr val="lt1">
              <a:lumMod val="95000"/>
            </a:schemeClr>
          </a:gs>
          <a:gs pos="0">
            <a:schemeClr val="lt1"/>
          </a:gs>
        </a:gsLst>
        <a:lin ang="5400000" scaled="0"/>
      </a:gradFill>
    </cs:spPr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dk1">
        <a:lumMod val="50000"/>
        <a:lumOff val="50000"/>
      </a:schemeClr>
    </cs:fontRef>
    <cs:defRPr sz="1862" kern="1200" cap="none" spc="2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 spc="20" baseline="0"/>
  </cs:valueAxis>
  <cs:wall>
    <cs:lnRef idx="0"/>
    <cs:fillRef idx="0"/>
    <cs:effectRef idx="0"/>
    <cs:fontRef idx="minor">
      <a:schemeClr val="dk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18">
  <cs:axisTitle>
    <cs:lnRef idx="0"/>
    <cs:fillRef idx="0"/>
    <cs:effectRef idx="0"/>
    <cs:fontRef idx="minor">
      <a:schemeClr val="dk1">
        <a:lumMod val="75000"/>
        <a:lumOff val="2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defRPr sz="1197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1197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54">
  <cs:axisTitle>
    <cs:lnRef idx="0"/>
    <cs:fillRef idx="0"/>
    <cs:effectRef idx="0"/>
    <cs:fontRef idx="minor">
      <a:schemeClr val="tx1">
        <a:lumMod val="50000"/>
        <a:lumOff val="50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50000"/>
        <a:lumOff val="50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>
  <cs:dataPoint3D>
    <cs:lnRef idx="0"/>
    <cs:fillRef idx="2">
      <cs:styleClr val="auto"/>
    </cs:fillRef>
    <cs:effectRef idx="1"/>
    <cs:fontRef idx="minor">
      <a:schemeClr val="dk1"/>
    </cs:fontRef>
    <cs:spPr/>
  </cs:dataPoint3D>
  <cs:dataPointLine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158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Marker>
  <cs:dataPointMarkerLayout symbol="circle" size="4"/>
  <cs:dataPointWireframe>
    <cs:lnRef idx="0">
      <cs:styleClr val="auto"/>
    </cs:lnRef>
    <cs:fillRef idx="2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50000"/>
        <a:lumOff val="50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50000"/>
        <a:lumOff val="50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1">
        <a:lumMod val="50000"/>
        <a:lumOff val="50000"/>
      </a:schemeClr>
    </cs:fontRef>
    <cs:defRPr sz="1862" kern="1200" cap="none" spc="20" baseline="0"/>
  </cs:title>
  <cs:trendline>
    <cs:lnRef idx="0">
      <cs:styleClr val="auto"/>
    </cs:lnRef>
    <cs:fillRef idx="2"/>
    <cs:effectRef idx="0"/>
    <cs:fontRef idx="minor">
      <a:schemeClr val="dk1"/>
    </cs:fontRef>
    <cs:spPr>
      <a:ln w="952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image" Target="../media/image5.png"/></Relationships>
</file>

<file path=ppt/diagram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5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6_5">
  <dgm:title val=""/>
  <dgm:desc val=""/>
  <dgm:catLst>
    <dgm:cat type="accent6" pri="11500"/>
  </dgm:catLst>
  <dgm:styleLbl name="node0">
    <dgm:fillClrLst meth="cycle">
      <a:schemeClr val="accent6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6">
        <a:alpha val="90000"/>
      </a:schemeClr>
      <a:schemeClr val="accent6">
        <a:alpha val="5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/>
    <dgm:txEffectClrLst/>
  </dgm:styleLbl>
  <dgm:styleLbl name="node1">
    <dgm:fillClrLst>
      <a:schemeClr val="accent6">
        <a:alpha val="9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6">
        <a:shade val="90000"/>
      </a:schemeClr>
      <a:schemeClr val="accent6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6">
        <a:shade val="80000"/>
        <a:alpha val="50000"/>
      </a:schemeClr>
      <a:schemeClr val="accent6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6">
        <a:tint val="50000"/>
        <a:alpha val="90000"/>
      </a:schemeClr>
      <a:schemeClr val="accent6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fgSibTrans2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bgSibTrans2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sibTrans1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6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6">
        <a:alpha val="90000"/>
        <a:tint val="40000"/>
      </a:schemeClr>
      <a:schemeClr val="accent6">
        <a:alpha val="5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A1B5B1F-44B4-4F0C-8113-78B5C9D7C2F7}" type="doc">
      <dgm:prSet loTypeId="urn:microsoft.com/office/officeart/2005/8/layout/StepDownProcess" loCatId="process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AFB79899-1854-4D85-88ED-C53141E7BE84}">
      <dgm:prSet phldrT="[Текст]" custT="1"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1800" b="0" dirty="0"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rPr>
            <a:t>4 239 </a:t>
          </a:r>
          <a:r>
            <a:rPr lang="ru-RU" sz="1800" b="0" dirty="0" smtClean="0"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rPr>
            <a:t>161</a:t>
          </a:r>
          <a:endParaRPr lang="ru-RU" sz="1800" b="0" dirty="0">
            <a:latin typeface="Arial" panose="020B0604020202020204" pitchFamily="34" charset="0"/>
            <a:ea typeface="Verdana" panose="020B0604030504040204" pitchFamily="34" charset="0"/>
            <a:cs typeface="Arial" panose="020B0604020202020204" pitchFamily="34" charset="0"/>
          </a:endParaRPr>
        </a:p>
      </dgm:t>
    </dgm:pt>
    <dgm:pt modelId="{92301922-8B83-47F3-B9FA-BE6C7322A538}" type="parTrans" cxnId="{8AC5E0D2-DA5D-4521-84BB-EF79F1AD5643}">
      <dgm:prSet/>
      <dgm:spPr/>
      <dgm:t>
        <a:bodyPr/>
        <a:lstStyle/>
        <a:p>
          <a:endParaRPr lang="ru-RU" sz="1400" b="0">
            <a:latin typeface="+mn-lt"/>
            <a:ea typeface="Verdana" panose="020B0604030504040204" pitchFamily="34" charset="0"/>
          </a:endParaRPr>
        </a:p>
      </dgm:t>
    </dgm:pt>
    <dgm:pt modelId="{292D885F-D542-4078-A8BB-9352224A9601}" type="sibTrans" cxnId="{8AC5E0D2-DA5D-4521-84BB-EF79F1AD5643}">
      <dgm:prSet/>
      <dgm:spPr/>
      <dgm:t>
        <a:bodyPr/>
        <a:lstStyle/>
        <a:p>
          <a:endParaRPr lang="ru-RU" sz="1400" b="0">
            <a:latin typeface="+mn-lt"/>
            <a:ea typeface="Verdana" panose="020B0604030504040204" pitchFamily="34" charset="0"/>
          </a:endParaRPr>
        </a:p>
      </dgm:t>
    </dgm:pt>
    <dgm:pt modelId="{9B452856-AD74-4C56-BFAD-E12160404DB9}">
      <dgm:prSet phldrT="[Текст]" custT="1">
        <dgm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1800" b="0" dirty="0" smtClean="0"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rPr>
            <a:t>270 240</a:t>
          </a:r>
          <a:r>
            <a:rPr lang="en-US" sz="1800" b="0" dirty="0" smtClean="0"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rPr>
            <a:t> </a:t>
          </a:r>
          <a:r>
            <a:rPr lang="ru-RU" sz="1800" b="0" dirty="0" smtClean="0"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rPr>
            <a:t>(6,4</a:t>
          </a:r>
          <a:r>
            <a:rPr lang="ru-RU" sz="1800" b="0" dirty="0"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rPr>
            <a:t>%</a:t>
          </a:r>
          <a:r>
            <a:rPr lang="ru-RU" sz="1800" b="0" dirty="0">
              <a:latin typeface="+mn-lt"/>
              <a:ea typeface="Verdana" panose="020B0604030504040204" pitchFamily="34" charset="0"/>
              <a:cs typeface="Liberation Serif" panose="02020603050405020304" pitchFamily="18" charset="0"/>
            </a:rPr>
            <a:t>)</a:t>
          </a:r>
        </a:p>
      </dgm:t>
    </dgm:pt>
    <dgm:pt modelId="{3301D5B7-92F8-47B0-B78E-1E8CB853865E}" type="parTrans" cxnId="{80F2BCC6-B503-41BD-9C2C-71FC8D686EB7}">
      <dgm:prSet/>
      <dgm:spPr/>
      <dgm:t>
        <a:bodyPr/>
        <a:lstStyle/>
        <a:p>
          <a:endParaRPr lang="ru-RU" sz="1400" b="0">
            <a:latin typeface="+mn-lt"/>
            <a:ea typeface="Verdana" panose="020B0604030504040204" pitchFamily="34" charset="0"/>
          </a:endParaRPr>
        </a:p>
      </dgm:t>
    </dgm:pt>
    <dgm:pt modelId="{95FA4A51-3775-44F5-84FA-BAF1EBED471C}" type="sibTrans" cxnId="{80F2BCC6-B503-41BD-9C2C-71FC8D686EB7}">
      <dgm:prSet/>
      <dgm:spPr/>
      <dgm:t>
        <a:bodyPr/>
        <a:lstStyle/>
        <a:p>
          <a:endParaRPr lang="ru-RU" sz="1400" b="0">
            <a:latin typeface="+mn-lt"/>
            <a:ea typeface="Verdana" panose="020B0604030504040204" pitchFamily="34" charset="0"/>
          </a:endParaRPr>
        </a:p>
      </dgm:t>
    </dgm:pt>
    <dgm:pt modelId="{6581944E-701D-49D3-8433-04332E8E1ACB}">
      <dgm:prSet phldrT="[Текст]" custT="1">
        <dgm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dgm:style>
      </dgm:prSet>
      <dgm:spPr>
        <a:ln>
          <a:solidFill>
            <a:schemeClr val="accent3">
              <a:lumMod val="50000"/>
            </a:schemeClr>
          </a:solidFill>
        </a:ln>
      </dgm:spPr>
      <dgm:t>
        <a:bodyPr/>
        <a:lstStyle/>
        <a:p>
          <a:r>
            <a:rPr lang="ru-RU" sz="1800" b="0" dirty="0" smtClean="0"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rPr>
            <a:t>248 772</a:t>
          </a:r>
          <a:endParaRPr lang="ru-RU" sz="1800" b="0" dirty="0">
            <a:latin typeface="Arial" panose="020B0604020202020204" pitchFamily="34" charset="0"/>
            <a:ea typeface="Verdana" panose="020B0604030504040204" pitchFamily="34" charset="0"/>
            <a:cs typeface="Arial" panose="020B0604020202020204" pitchFamily="34" charset="0"/>
          </a:endParaRPr>
        </a:p>
      </dgm:t>
    </dgm:pt>
    <dgm:pt modelId="{7FE6931D-F50E-49F5-B106-894EC6D19B6C}" type="parTrans" cxnId="{5A1A9204-3CBA-43C9-B3EA-B404C84458D5}">
      <dgm:prSet/>
      <dgm:spPr/>
      <dgm:t>
        <a:bodyPr/>
        <a:lstStyle/>
        <a:p>
          <a:endParaRPr lang="ru-RU" sz="1400" b="0">
            <a:latin typeface="+mn-lt"/>
            <a:ea typeface="Verdana" panose="020B0604030504040204" pitchFamily="34" charset="0"/>
          </a:endParaRPr>
        </a:p>
      </dgm:t>
    </dgm:pt>
    <dgm:pt modelId="{753ACCD9-208B-41F5-ADB9-FCC263890FFB}" type="sibTrans" cxnId="{5A1A9204-3CBA-43C9-B3EA-B404C84458D5}">
      <dgm:prSet/>
      <dgm:spPr/>
      <dgm:t>
        <a:bodyPr/>
        <a:lstStyle/>
        <a:p>
          <a:endParaRPr lang="ru-RU" sz="1400" b="0">
            <a:latin typeface="+mn-lt"/>
            <a:ea typeface="Verdana" panose="020B0604030504040204" pitchFamily="34" charset="0"/>
          </a:endParaRPr>
        </a:p>
      </dgm:t>
    </dgm:pt>
    <dgm:pt modelId="{45263DA0-0430-4388-B1F0-BC9617E5BAF9}" type="pres">
      <dgm:prSet presAssocID="{DA1B5B1F-44B4-4F0C-8113-78B5C9D7C2F7}" presName="rootnode" presStyleCnt="0">
        <dgm:presLayoutVars>
          <dgm:chMax/>
          <dgm:chPref/>
          <dgm:dir/>
          <dgm:animLvl val="lvl"/>
        </dgm:presLayoutVars>
      </dgm:prSet>
      <dgm:spPr/>
      <dgm:t>
        <a:bodyPr/>
        <a:lstStyle/>
        <a:p>
          <a:endParaRPr lang="ru-RU"/>
        </a:p>
      </dgm:t>
    </dgm:pt>
    <dgm:pt modelId="{D11684BC-3328-454C-8E59-EEB5B892CF09}" type="pres">
      <dgm:prSet presAssocID="{AFB79899-1854-4D85-88ED-C53141E7BE84}" presName="composite" presStyleCnt="0"/>
      <dgm:spPr/>
      <dgm:t>
        <a:bodyPr/>
        <a:lstStyle/>
        <a:p>
          <a:endParaRPr lang="ru-RU"/>
        </a:p>
      </dgm:t>
    </dgm:pt>
    <dgm:pt modelId="{90E83B00-5442-4887-A9E3-B00B68E084F3}" type="pres">
      <dgm:prSet presAssocID="{AFB79899-1854-4D85-88ED-C53141E7BE84}" presName="bentUpArrow1" presStyleLbl="alignImgPlace1" presStyleIdx="0" presStyleCnt="2" custScaleX="69330" custScaleY="103103" custLinFactNeighborX="-31466" custLinFactNeighborY="-79232"/>
      <dgm:spPr/>
      <dgm:t>
        <a:bodyPr/>
        <a:lstStyle/>
        <a:p>
          <a:endParaRPr lang="ru-RU"/>
        </a:p>
      </dgm:t>
    </dgm:pt>
    <dgm:pt modelId="{6582A32C-3986-4559-8C2F-955636003274}" type="pres">
      <dgm:prSet presAssocID="{AFB79899-1854-4D85-88ED-C53141E7BE84}" presName="ParentText" presStyleLbl="node1" presStyleIdx="0" presStyleCnt="3" custScaleX="113171" custScaleY="59386" custLinFactNeighborX="2267" custLinFactNeighborY="-38547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1892192-F16C-4DA0-8C8B-04F3E05BFF0D}" type="pres">
      <dgm:prSet presAssocID="{AFB79899-1854-4D85-88ED-C53141E7BE84}" presName="ChildText" presStyleLbl="revTx" presStyleIdx="0" presStyleCnt="2" custScaleX="334417" custScaleY="124995" custLinFactX="-186203" custLinFactY="-41317" custLinFactNeighborX="-200000" custLinFactNeighborY="-10000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674452F-6510-4190-9CAA-D61369DA3631}" type="pres">
      <dgm:prSet presAssocID="{292D885F-D542-4078-A8BB-9352224A9601}" presName="sibTrans" presStyleCnt="0"/>
      <dgm:spPr/>
      <dgm:t>
        <a:bodyPr/>
        <a:lstStyle/>
        <a:p>
          <a:endParaRPr lang="ru-RU"/>
        </a:p>
      </dgm:t>
    </dgm:pt>
    <dgm:pt modelId="{CFEE8190-7854-4A5D-924F-A02B618D9D43}" type="pres">
      <dgm:prSet presAssocID="{9B452856-AD74-4C56-BFAD-E12160404DB9}" presName="composite" presStyleCnt="0"/>
      <dgm:spPr/>
      <dgm:t>
        <a:bodyPr/>
        <a:lstStyle/>
        <a:p>
          <a:endParaRPr lang="ru-RU"/>
        </a:p>
      </dgm:t>
    </dgm:pt>
    <dgm:pt modelId="{88FF3AE3-5657-4972-B3AD-0A81F22A4F31}" type="pres">
      <dgm:prSet presAssocID="{9B452856-AD74-4C56-BFAD-E12160404DB9}" presName="bentUpArrow1" presStyleLbl="alignImgPlace1" presStyleIdx="1" presStyleCnt="2" custScaleX="68915" custScaleY="105717" custLinFactX="-50792" custLinFactNeighborX="-100000" custLinFactNeighborY="-93346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DC2BEF83-89AE-4E9A-B20B-5EB37627E415}" type="pres">
      <dgm:prSet presAssocID="{9B452856-AD74-4C56-BFAD-E12160404DB9}" presName="ParentText" presStyleLbl="node1" presStyleIdx="1" presStyleCnt="3" custScaleX="136324" custScaleY="53723" custLinFactNeighborX="-73115" custLinFactNeighborY="-53686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DD712F2-4E5A-49E9-B85E-E1815E013D70}" type="pres">
      <dgm:prSet presAssocID="{9B452856-AD74-4C56-BFAD-E12160404DB9}" presName="ChildText" presStyleLbl="revTx" presStyleIdx="1" presStyleCnt="2" custScaleX="205448" custScaleY="94252" custLinFactNeighborX="86559" custLinFactNeighborY="-5615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CC0D1CE-3AF5-4CDC-B628-6BA3F1AE2695}" type="pres">
      <dgm:prSet presAssocID="{95FA4A51-3775-44F5-84FA-BAF1EBED471C}" presName="sibTrans" presStyleCnt="0"/>
      <dgm:spPr/>
      <dgm:t>
        <a:bodyPr/>
        <a:lstStyle/>
        <a:p>
          <a:endParaRPr lang="ru-RU"/>
        </a:p>
      </dgm:t>
    </dgm:pt>
    <dgm:pt modelId="{3FD71552-0CE7-4B11-8001-D48627617FB1}" type="pres">
      <dgm:prSet presAssocID="{6581944E-701D-49D3-8433-04332E8E1ACB}" presName="composite" presStyleCnt="0"/>
      <dgm:spPr/>
      <dgm:t>
        <a:bodyPr/>
        <a:lstStyle/>
        <a:p>
          <a:endParaRPr lang="ru-RU"/>
        </a:p>
      </dgm:t>
    </dgm:pt>
    <dgm:pt modelId="{BA3F8523-93E7-47FE-AB02-D7C09C447AD3}" type="pres">
      <dgm:prSet presAssocID="{6581944E-701D-49D3-8433-04332E8E1ACB}" presName="ParentText" presStyleLbl="node1" presStyleIdx="2" presStyleCnt="3" custScaleX="87061" custScaleY="55950" custLinFactX="-41469" custLinFactNeighborX="-100000" custLinFactNeighborY="-59798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8AC5E0D2-DA5D-4521-84BB-EF79F1AD5643}" srcId="{DA1B5B1F-44B4-4F0C-8113-78B5C9D7C2F7}" destId="{AFB79899-1854-4D85-88ED-C53141E7BE84}" srcOrd="0" destOrd="0" parTransId="{92301922-8B83-47F3-B9FA-BE6C7322A538}" sibTransId="{292D885F-D542-4078-A8BB-9352224A9601}"/>
    <dgm:cxn modelId="{4691DD2B-67CB-4850-8FCA-F46E3DDAB5F3}" type="presOf" srcId="{6581944E-701D-49D3-8433-04332E8E1ACB}" destId="{BA3F8523-93E7-47FE-AB02-D7C09C447AD3}" srcOrd="0" destOrd="0" presId="urn:microsoft.com/office/officeart/2005/8/layout/StepDownProcess"/>
    <dgm:cxn modelId="{4BDDEB42-765F-4625-BAC0-DE11827F5963}" type="presOf" srcId="{DA1B5B1F-44B4-4F0C-8113-78B5C9D7C2F7}" destId="{45263DA0-0430-4388-B1F0-BC9617E5BAF9}" srcOrd="0" destOrd="0" presId="urn:microsoft.com/office/officeart/2005/8/layout/StepDownProcess"/>
    <dgm:cxn modelId="{80F2BCC6-B503-41BD-9C2C-71FC8D686EB7}" srcId="{DA1B5B1F-44B4-4F0C-8113-78B5C9D7C2F7}" destId="{9B452856-AD74-4C56-BFAD-E12160404DB9}" srcOrd="1" destOrd="0" parTransId="{3301D5B7-92F8-47B0-B78E-1E8CB853865E}" sibTransId="{95FA4A51-3775-44F5-84FA-BAF1EBED471C}"/>
    <dgm:cxn modelId="{6B52B3B4-D9AA-4B8E-A547-7C0F419EC707}" type="presOf" srcId="{AFB79899-1854-4D85-88ED-C53141E7BE84}" destId="{6582A32C-3986-4559-8C2F-955636003274}" srcOrd="0" destOrd="0" presId="urn:microsoft.com/office/officeart/2005/8/layout/StepDownProcess"/>
    <dgm:cxn modelId="{E5371435-43C1-4B11-BEE6-4D753B6DB6F5}" type="presOf" srcId="{9B452856-AD74-4C56-BFAD-E12160404DB9}" destId="{DC2BEF83-89AE-4E9A-B20B-5EB37627E415}" srcOrd="0" destOrd="0" presId="urn:microsoft.com/office/officeart/2005/8/layout/StepDownProcess"/>
    <dgm:cxn modelId="{5A1A9204-3CBA-43C9-B3EA-B404C84458D5}" srcId="{DA1B5B1F-44B4-4F0C-8113-78B5C9D7C2F7}" destId="{6581944E-701D-49D3-8433-04332E8E1ACB}" srcOrd="2" destOrd="0" parTransId="{7FE6931D-F50E-49F5-B106-894EC6D19B6C}" sibTransId="{753ACCD9-208B-41F5-ADB9-FCC263890FFB}"/>
    <dgm:cxn modelId="{66D90149-4E4B-4E95-BBF9-249CB7C43CB6}" type="presParOf" srcId="{45263DA0-0430-4388-B1F0-BC9617E5BAF9}" destId="{D11684BC-3328-454C-8E59-EEB5B892CF09}" srcOrd="0" destOrd="0" presId="urn:microsoft.com/office/officeart/2005/8/layout/StepDownProcess"/>
    <dgm:cxn modelId="{DABB516D-37A0-405D-AA4C-28EC35A50CF2}" type="presParOf" srcId="{D11684BC-3328-454C-8E59-EEB5B892CF09}" destId="{90E83B00-5442-4887-A9E3-B00B68E084F3}" srcOrd="0" destOrd="0" presId="urn:microsoft.com/office/officeart/2005/8/layout/StepDownProcess"/>
    <dgm:cxn modelId="{0D6BC04D-9766-4402-BF1B-0D224D18F53C}" type="presParOf" srcId="{D11684BC-3328-454C-8E59-EEB5B892CF09}" destId="{6582A32C-3986-4559-8C2F-955636003274}" srcOrd="1" destOrd="0" presId="urn:microsoft.com/office/officeart/2005/8/layout/StepDownProcess"/>
    <dgm:cxn modelId="{2ABC5FDF-D852-47F2-97FF-693CFB1F77CC}" type="presParOf" srcId="{D11684BC-3328-454C-8E59-EEB5B892CF09}" destId="{31892192-F16C-4DA0-8C8B-04F3E05BFF0D}" srcOrd="2" destOrd="0" presId="urn:microsoft.com/office/officeart/2005/8/layout/StepDownProcess"/>
    <dgm:cxn modelId="{213BBE10-DB8A-43E8-AE03-22DAEFDAF0F3}" type="presParOf" srcId="{45263DA0-0430-4388-B1F0-BC9617E5BAF9}" destId="{D674452F-6510-4190-9CAA-D61369DA3631}" srcOrd="1" destOrd="0" presId="urn:microsoft.com/office/officeart/2005/8/layout/StepDownProcess"/>
    <dgm:cxn modelId="{0C02F0BC-4917-4B3F-BD8C-60429133D926}" type="presParOf" srcId="{45263DA0-0430-4388-B1F0-BC9617E5BAF9}" destId="{CFEE8190-7854-4A5D-924F-A02B618D9D43}" srcOrd="2" destOrd="0" presId="urn:microsoft.com/office/officeart/2005/8/layout/StepDownProcess"/>
    <dgm:cxn modelId="{A2E0DFF1-6D32-4C18-B4D7-85D444F37281}" type="presParOf" srcId="{CFEE8190-7854-4A5D-924F-A02B618D9D43}" destId="{88FF3AE3-5657-4972-B3AD-0A81F22A4F31}" srcOrd="0" destOrd="0" presId="urn:microsoft.com/office/officeart/2005/8/layout/StepDownProcess"/>
    <dgm:cxn modelId="{32750630-447D-4266-8ADB-68024D9BF2EC}" type="presParOf" srcId="{CFEE8190-7854-4A5D-924F-A02B618D9D43}" destId="{DC2BEF83-89AE-4E9A-B20B-5EB37627E415}" srcOrd="1" destOrd="0" presId="urn:microsoft.com/office/officeart/2005/8/layout/StepDownProcess"/>
    <dgm:cxn modelId="{631CA083-30E1-4267-A05D-6B77E34EC745}" type="presParOf" srcId="{CFEE8190-7854-4A5D-924F-A02B618D9D43}" destId="{FDD712F2-4E5A-49E9-B85E-E1815E013D70}" srcOrd="2" destOrd="0" presId="urn:microsoft.com/office/officeart/2005/8/layout/StepDownProcess"/>
    <dgm:cxn modelId="{C7B86C06-FAE0-4A4F-BD21-D1F8A51BE2EC}" type="presParOf" srcId="{45263DA0-0430-4388-B1F0-BC9617E5BAF9}" destId="{DCC0D1CE-3AF5-4CDC-B628-6BA3F1AE2695}" srcOrd="3" destOrd="0" presId="urn:microsoft.com/office/officeart/2005/8/layout/StepDownProcess"/>
    <dgm:cxn modelId="{1603B634-B568-4A30-9C02-C5D7278B6821}" type="presParOf" srcId="{45263DA0-0430-4388-B1F0-BC9617E5BAF9}" destId="{3FD71552-0CE7-4B11-8001-D48627617FB1}" srcOrd="4" destOrd="0" presId="urn:microsoft.com/office/officeart/2005/8/layout/StepDownProcess"/>
    <dgm:cxn modelId="{9245224E-788E-478D-84F9-591F98D2A700}" type="presParOf" srcId="{3FD71552-0CE7-4B11-8001-D48627617FB1}" destId="{BA3F8523-93E7-47FE-AB02-D7C09C447AD3}" srcOrd="0" destOrd="0" presId="urn:microsoft.com/office/officeart/2005/8/layout/StepDownProces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80B68C6A-7B0F-463A-822F-A0B3661BEE35}" type="doc">
      <dgm:prSet loTypeId="urn:microsoft.com/office/officeart/2005/8/layout/process1" loCatId="process" qsTypeId="urn:microsoft.com/office/officeart/2005/8/quickstyle/simple1" qsCatId="simple" csTypeId="urn:microsoft.com/office/officeart/2005/8/colors/accent1_2" csCatId="accent1" phldr="1"/>
      <dgm:spPr/>
    </dgm:pt>
    <dgm:pt modelId="{4237DDA5-58CB-4EA3-95E5-9AE12D2257DA}">
      <dgm:prSet custT="1"/>
      <dgm:spPr>
        <a:solidFill>
          <a:schemeClr val="bg1">
            <a:lumMod val="75000"/>
          </a:schemeClr>
        </a:solidFill>
        <a:ln>
          <a:solidFill>
            <a:schemeClr val="bg1">
              <a:lumMod val="50000"/>
            </a:schemeClr>
          </a:solidFill>
        </a:ln>
      </dgm:spPr>
      <dgm:t>
        <a:bodyPr/>
        <a:lstStyle/>
        <a:p>
          <a:r>
            <a:rPr lang="ru-RU" sz="1400" dirty="0" smtClean="0">
              <a:solidFill>
                <a:schemeClr val="tx1"/>
              </a:solidFill>
              <a:latin typeface="Liberation Serif" panose="02020603050405020304" pitchFamily="18" charset="0"/>
              <a:ea typeface="Liberation Serif" panose="02020603050405020304" pitchFamily="18" charset="0"/>
              <a:cs typeface="Liberation Serif" panose="02020603050405020304" pitchFamily="18" charset="0"/>
            </a:rPr>
            <a:t>отсутствие ориентации                      в пространстве               (</a:t>
          </a:r>
          <a:r>
            <a:rPr lang="ru-RU" sz="1200" i="1" dirty="0" smtClean="0">
              <a:solidFill>
                <a:schemeClr val="tx1"/>
              </a:solidFill>
              <a:latin typeface="Liberation Serif" panose="02020603050405020304" pitchFamily="18" charset="0"/>
              <a:ea typeface="Liberation Serif" panose="02020603050405020304" pitchFamily="18" charset="0"/>
              <a:cs typeface="Liberation Serif" panose="02020603050405020304" pitchFamily="18" charset="0"/>
            </a:rPr>
            <a:t>14 лет, нарушение психических функций</a:t>
          </a:r>
          <a:r>
            <a:rPr lang="ru-RU" sz="1400" dirty="0" smtClean="0">
              <a:solidFill>
                <a:schemeClr val="tx1"/>
              </a:solidFill>
              <a:latin typeface="Liberation Serif" panose="02020603050405020304" pitchFamily="18" charset="0"/>
              <a:ea typeface="Liberation Serif" panose="02020603050405020304" pitchFamily="18" charset="0"/>
              <a:cs typeface="Liberation Serif" panose="02020603050405020304" pitchFamily="18" charset="0"/>
            </a:rPr>
            <a:t>)</a:t>
          </a:r>
          <a:endParaRPr lang="ru-RU" sz="1400" dirty="0">
            <a:solidFill>
              <a:schemeClr val="tx1"/>
            </a:solidFill>
            <a:latin typeface="Liberation Serif" panose="02020603050405020304" pitchFamily="18" charset="0"/>
            <a:ea typeface="Liberation Serif" panose="02020603050405020304" pitchFamily="18" charset="0"/>
            <a:cs typeface="Liberation Serif" panose="02020603050405020304" pitchFamily="18" charset="0"/>
          </a:endParaRPr>
        </a:p>
      </dgm:t>
    </dgm:pt>
    <dgm:pt modelId="{565C6012-5FDC-4DB5-97DA-6D48B655D34D}" type="parTrans" cxnId="{BCCB94EB-DBE8-428A-BF7E-529EB9D41CF9}">
      <dgm:prSet/>
      <dgm:spPr/>
      <dgm:t>
        <a:bodyPr/>
        <a:lstStyle/>
        <a:p>
          <a:endParaRPr lang="ru-RU"/>
        </a:p>
      </dgm:t>
    </dgm:pt>
    <dgm:pt modelId="{2002CD4D-A73C-4DF3-ACE4-F0095902BCD2}" type="sibTrans" cxnId="{BCCB94EB-DBE8-428A-BF7E-529EB9D41CF9}">
      <dgm:prSet/>
      <dgm:spPr>
        <a:solidFill>
          <a:srgbClr val="C00000"/>
        </a:solidFill>
      </dgm:spPr>
      <dgm:t>
        <a:bodyPr/>
        <a:lstStyle/>
        <a:p>
          <a:endParaRPr lang="ru-RU"/>
        </a:p>
      </dgm:t>
    </dgm:pt>
    <dgm:pt modelId="{FA079AB0-C3AF-4692-B7B5-6E97D0306307}">
      <dgm:prSet custT="1"/>
      <dgm:spPr>
        <a:solidFill>
          <a:schemeClr val="bg1">
            <a:lumMod val="75000"/>
          </a:schemeClr>
        </a:solidFill>
        <a:ln>
          <a:solidFill>
            <a:schemeClr val="bg1">
              <a:lumMod val="50000"/>
            </a:schemeClr>
          </a:solidFill>
        </a:ln>
      </dgm:spPr>
      <dgm:t>
        <a:bodyPr/>
        <a:lstStyle/>
        <a:p>
          <a:r>
            <a:rPr lang="ru-RU" sz="1300" dirty="0" smtClean="0">
              <a:solidFill>
                <a:schemeClr val="tx1"/>
              </a:solidFill>
              <a:latin typeface="Liberation Serif" panose="02020603050405020304" pitchFamily="18" charset="0"/>
              <a:ea typeface="Liberation Serif" panose="02020603050405020304" pitchFamily="18" charset="0"/>
              <a:cs typeface="Liberation Serif" panose="02020603050405020304" pitchFamily="18" charset="0"/>
            </a:rPr>
            <a:t>научились ориентироваться                с помощью приложения Яндекс-карта, строить оптимальный маршрут</a:t>
          </a:r>
          <a:endParaRPr lang="ru-RU" sz="1300" dirty="0">
            <a:solidFill>
              <a:schemeClr val="tx1"/>
            </a:solidFill>
            <a:latin typeface="Liberation Serif" panose="02020603050405020304" pitchFamily="18" charset="0"/>
            <a:ea typeface="Liberation Serif" panose="02020603050405020304" pitchFamily="18" charset="0"/>
            <a:cs typeface="Liberation Serif" panose="02020603050405020304" pitchFamily="18" charset="0"/>
          </a:endParaRPr>
        </a:p>
      </dgm:t>
    </dgm:pt>
    <dgm:pt modelId="{E6DCC71B-BC52-4B82-AA63-CCAEC1494EE6}" type="parTrans" cxnId="{005C2EB9-717D-4960-B7D9-1E9D5FE3AC8F}">
      <dgm:prSet/>
      <dgm:spPr/>
      <dgm:t>
        <a:bodyPr/>
        <a:lstStyle/>
        <a:p>
          <a:endParaRPr lang="ru-RU"/>
        </a:p>
      </dgm:t>
    </dgm:pt>
    <dgm:pt modelId="{0E5C884F-BDFB-4A31-885A-4219AD2873C8}" type="sibTrans" cxnId="{005C2EB9-717D-4960-B7D9-1E9D5FE3AC8F}">
      <dgm:prSet/>
      <dgm:spPr>
        <a:solidFill>
          <a:schemeClr val="bg1">
            <a:lumMod val="75000"/>
          </a:schemeClr>
        </a:solidFill>
        <a:ln>
          <a:solidFill>
            <a:schemeClr val="bg1">
              <a:lumMod val="50000"/>
            </a:schemeClr>
          </a:solidFill>
        </a:ln>
      </dgm:spPr>
      <dgm:t>
        <a:bodyPr/>
        <a:lstStyle/>
        <a:p>
          <a:endParaRPr lang="ru-RU"/>
        </a:p>
      </dgm:t>
    </dgm:pt>
    <dgm:pt modelId="{8A8958F9-FC8B-4BC3-9DAD-FD6EE88BB0DF}">
      <dgm:prSet custT="1"/>
      <dgm:spPr>
        <a:solidFill>
          <a:schemeClr val="bg1">
            <a:lumMod val="75000"/>
          </a:schemeClr>
        </a:solidFill>
        <a:ln>
          <a:solidFill>
            <a:schemeClr val="bg1">
              <a:lumMod val="50000"/>
            </a:schemeClr>
          </a:solidFill>
        </a:ln>
      </dgm:spPr>
      <dgm:t>
        <a:bodyPr/>
        <a:lstStyle/>
        <a:p>
          <a:r>
            <a:rPr lang="ru-RU" sz="1350" dirty="0" smtClean="0">
              <a:solidFill>
                <a:schemeClr val="tx1"/>
              </a:solidFill>
              <a:latin typeface="Liberation Serif" panose="02020603050405020304" pitchFamily="18" charset="0"/>
              <a:ea typeface="Liberation Serif" panose="02020603050405020304" pitchFamily="18" charset="0"/>
              <a:cs typeface="Liberation Serif" panose="02020603050405020304" pitchFamily="18" charset="0"/>
            </a:rPr>
            <a:t>пользуются             Е-картой                         в общественном транспорте (метро)</a:t>
          </a:r>
          <a:endParaRPr lang="ru-RU" sz="1350" dirty="0">
            <a:solidFill>
              <a:schemeClr val="tx1"/>
            </a:solidFill>
            <a:latin typeface="Liberation Serif" panose="02020603050405020304" pitchFamily="18" charset="0"/>
            <a:ea typeface="Liberation Serif" panose="02020603050405020304" pitchFamily="18" charset="0"/>
            <a:cs typeface="Liberation Serif" panose="02020603050405020304" pitchFamily="18" charset="0"/>
          </a:endParaRPr>
        </a:p>
      </dgm:t>
    </dgm:pt>
    <dgm:pt modelId="{72C02948-284A-4BF2-86C9-C321E5F835E1}" type="parTrans" cxnId="{900B74AB-757C-41B3-8AAC-EE6145141CDD}">
      <dgm:prSet/>
      <dgm:spPr/>
      <dgm:t>
        <a:bodyPr/>
        <a:lstStyle/>
        <a:p>
          <a:endParaRPr lang="ru-RU"/>
        </a:p>
      </dgm:t>
    </dgm:pt>
    <dgm:pt modelId="{D7341E60-53CC-4F90-AF73-271A4889793A}" type="sibTrans" cxnId="{900B74AB-757C-41B3-8AAC-EE6145141CDD}">
      <dgm:prSet/>
      <dgm:spPr/>
      <dgm:t>
        <a:bodyPr/>
        <a:lstStyle/>
        <a:p>
          <a:endParaRPr lang="ru-RU"/>
        </a:p>
      </dgm:t>
    </dgm:pt>
    <dgm:pt modelId="{AEA790B6-9BBD-432B-BC70-B79BA9775E8B}" type="pres">
      <dgm:prSet presAssocID="{80B68C6A-7B0F-463A-822F-A0B3661BEE35}" presName="Name0" presStyleCnt="0">
        <dgm:presLayoutVars>
          <dgm:dir/>
          <dgm:resizeHandles val="exact"/>
        </dgm:presLayoutVars>
      </dgm:prSet>
      <dgm:spPr/>
    </dgm:pt>
    <dgm:pt modelId="{FB175D58-88BF-4D99-8ADF-12D2D0691A37}" type="pres">
      <dgm:prSet presAssocID="{4237DDA5-58CB-4EA3-95E5-9AE12D2257DA}" presName="node" presStyleLbl="node1" presStyleIdx="0" presStyleCnt="3" custScaleX="112652" custLinFactNeighborX="-1038" custLinFactNeighborY="-549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4D908D5-2679-498E-8DF7-B6654FFB0CF7}" type="pres">
      <dgm:prSet presAssocID="{2002CD4D-A73C-4DF3-ACE4-F0095902BCD2}" presName="sibTrans" presStyleLbl="sibTrans2D1" presStyleIdx="0" presStyleCnt="2" custScaleX="172355" custScaleY="63036" custLinFactNeighborX="-2611" custLinFactNeighborY="-11119"/>
      <dgm:spPr/>
      <dgm:t>
        <a:bodyPr/>
        <a:lstStyle/>
        <a:p>
          <a:endParaRPr lang="ru-RU"/>
        </a:p>
      </dgm:t>
    </dgm:pt>
    <dgm:pt modelId="{6CDA6C3D-CD28-4AC1-99E9-4EE1216587E5}" type="pres">
      <dgm:prSet presAssocID="{2002CD4D-A73C-4DF3-ACE4-F0095902BCD2}" presName="connectorText" presStyleLbl="sibTrans2D1" presStyleIdx="0" presStyleCnt="2"/>
      <dgm:spPr/>
      <dgm:t>
        <a:bodyPr/>
        <a:lstStyle/>
        <a:p>
          <a:endParaRPr lang="ru-RU"/>
        </a:p>
      </dgm:t>
    </dgm:pt>
    <dgm:pt modelId="{27703514-1543-4627-BC64-5A43FC5F94BD}" type="pres">
      <dgm:prSet presAssocID="{FA079AB0-C3AF-4692-B7B5-6E97D0306307}" presName="node" presStyleLbl="node1" presStyleIdx="1" presStyleCnt="3" custScaleX="128243" custLinFactNeighborX="-474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2696D46-D24D-45FE-B9F8-5BE8B9D209E3}" type="pres">
      <dgm:prSet presAssocID="{0E5C884F-BDFB-4A31-885A-4219AD2873C8}" presName="sibTrans" presStyleLbl="sibTrans2D1" presStyleIdx="1" presStyleCnt="2"/>
      <dgm:spPr>
        <a:prstGeom prst="mathPlus">
          <a:avLst/>
        </a:prstGeom>
      </dgm:spPr>
      <dgm:t>
        <a:bodyPr/>
        <a:lstStyle/>
        <a:p>
          <a:endParaRPr lang="ru-RU"/>
        </a:p>
      </dgm:t>
    </dgm:pt>
    <dgm:pt modelId="{AC0ABD05-7849-4C34-ACC1-A01252C7FA2D}" type="pres">
      <dgm:prSet presAssocID="{0E5C884F-BDFB-4A31-885A-4219AD2873C8}" presName="connectorText" presStyleLbl="sibTrans2D1" presStyleIdx="1" presStyleCnt="2"/>
      <dgm:spPr/>
      <dgm:t>
        <a:bodyPr/>
        <a:lstStyle/>
        <a:p>
          <a:endParaRPr lang="ru-RU"/>
        </a:p>
      </dgm:t>
    </dgm:pt>
    <dgm:pt modelId="{132EB100-BF54-45C9-A4A0-7D74EB40E2AC}" type="pres">
      <dgm:prSet presAssocID="{8A8958F9-FC8B-4BC3-9DAD-FD6EE88BB0DF}" presName="node" presStyleLbl="node1" presStyleIdx="2" presStyleCnt="3" custLinFactNeighborX="62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3F9A4861-7645-42E2-A926-B525F47D2942}" type="presOf" srcId="{FA079AB0-C3AF-4692-B7B5-6E97D0306307}" destId="{27703514-1543-4627-BC64-5A43FC5F94BD}" srcOrd="0" destOrd="0" presId="urn:microsoft.com/office/officeart/2005/8/layout/process1"/>
    <dgm:cxn modelId="{BCCB94EB-DBE8-428A-BF7E-529EB9D41CF9}" srcId="{80B68C6A-7B0F-463A-822F-A0B3661BEE35}" destId="{4237DDA5-58CB-4EA3-95E5-9AE12D2257DA}" srcOrd="0" destOrd="0" parTransId="{565C6012-5FDC-4DB5-97DA-6D48B655D34D}" sibTransId="{2002CD4D-A73C-4DF3-ACE4-F0095902BCD2}"/>
    <dgm:cxn modelId="{516E0014-5220-40F6-8033-A79E85EF7775}" type="presOf" srcId="{8A8958F9-FC8B-4BC3-9DAD-FD6EE88BB0DF}" destId="{132EB100-BF54-45C9-A4A0-7D74EB40E2AC}" srcOrd="0" destOrd="0" presId="urn:microsoft.com/office/officeart/2005/8/layout/process1"/>
    <dgm:cxn modelId="{F706E563-FD4D-4146-9967-819789254960}" type="presOf" srcId="{0E5C884F-BDFB-4A31-885A-4219AD2873C8}" destId="{AC0ABD05-7849-4C34-ACC1-A01252C7FA2D}" srcOrd="1" destOrd="0" presId="urn:microsoft.com/office/officeart/2005/8/layout/process1"/>
    <dgm:cxn modelId="{951CBFBC-7D22-4650-9C6D-822B1772347A}" type="presOf" srcId="{4237DDA5-58CB-4EA3-95E5-9AE12D2257DA}" destId="{FB175D58-88BF-4D99-8ADF-12D2D0691A37}" srcOrd="0" destOrd="0" presId="urn:microsoft.com/office/officeart/2005/8/layout/process1"/>
    <dgm:cxn modelId="{CF304B61-69DB-4549-94D0-4B92B5EB383F}" type="presOf" srcId="{2002CD4D-A73C-4DF3-ACE4-F0095902BCD2}" destId="{6CDA6C3D-CD28-4AC1-99E9-4EE1216587E5}" srcOrd="1" destOrd="0" presId="urn:microsoft.com/office/officeart/2005/8/layout/process1"/>
    <dgm:cxn modelId="{38038854-0F91-407D-9254-3646A281AA85}" type="presOf" srcId="{80B68C6A-7B0F-463A-822F-A0B3661BEE35}" destId="{AEA790B6-9BBD-432B-BC70-B79BA9775E8B}" srcOrd="0" destOrd="0" presId="urn:microsoft.com/office/officeart/2005/8/layout/process1"/>
    <dgm:cxn modelId="{900B74AB-757C-41B3-8AAC-EE6145141CDD}" srcId="{80B68C6A-7B0F-463A-822F-A0B3661BEE35}" destId="{8A8958F9-FC8B-4BC3-9DAD-FD6EE88BB0DF}" srcOrd="2" destOrd="0" parTransId="{72C02948-284A-4BF2-86C9-C321E5F835E1}" sibTransId="{D7341E60-53CC-4F90-AF73-271A4889793A}"/>
    <dgm:cxn modelId="{3F11294E-024B-45AF-8071-0658FF308604}" type="presOf" srcId="{2002CD4D-A73C-4DF3-ACE4-F0095902BCD2}" destId="{D4D908D5-2679-498E-8DF7-B6654FFB0CF7}" srcOrd="0" destOrd="0" presId="urn:microsoft.com/office/officeart/2005/8/layout/process1"/>
    <dgm:cxn modelId="{005C2EB9-717D-4960-B7D9-1E9D5FE3AC8F}" srcId="{80B68C6A-7B0F-463A-822F-A0B3661BEE35}" destId="{FA079AB0-C3AF-4692-B7B5-6E97D0306307}" srcOrd="1" destOrd="0" parTransId="{E6DCC71B-BC52-4B82-AA63-CCAEC1494EE6}" sibTransId="{0E5C884F-BDFB-4A31-885A-4219AD2873C8}"/>
    <dgm:cxn modelId="{089D78A5-9904-446F-A336-C4F1CCF98AF3}" type="presOf" srcId="{0E5C884F-BDFB-4A31-885A-4219AD2873C8}" destId="{E2696D46-D24D-45FE-B9F8-5BE8B9D209E3}" srcOrd="0" destOrd="0" presId="urn:microsoft.com/office/officeart/2005/8/layout/process1"/>
    <dgm:cxn modelId="{1B11B2A0-86E6-4EE3-A014-794A0165A042}" type="presParOf" srcId="{AEA790B6-9BBD-432B-BC70-B79BA9775E8B}" destId="{FB175D58-88BF-4D99-8ADF-12D2D0691A37}" srcOrd="0" destOrd="0" presId="urn:microsoft.com/office/officeart/2005/8/layout/process1"/>
    <dgm:cxn modelId="{311F90B7-6C6E-4C80-A28F-8A07AEBC15D4}" type="presParOf" srcId="{AEA790B6-9BBD-432B-BC70-B79BA9775E8B}" destId="{D4D908D5-2679-498E-8DF7-B6654FFB0CF7}" srcOrd="1" destOrd="0" presId="urn:microsoft.com/office/officeart/2005/8/layout/process1"/>
    <dgm:cxn modelId="{32516C8E-312D-4F83-8424-49D41A1AAF68}" type="presParOf" srcId="{D4D908D5-2679-498E-8DF7-B6654FFB0CF7}" destId="{6CDA6C3D-CD28-4AC1-99E9-4EE1216587E5}" srcOrd="0" destOrd="0" presId="urn:microsoft.com/office/officeart/2005/8/layout/process1"/>
    <dgm:cxn modelId="{969E9FD5-01F3-45A6-AE9A-7B0AF969F1F3}" type="presParOf" srcId="{AEA790B6-9BBD-432B-BC70-B79BA9775E8B}" destId="{27703514-1543-4627-BC64-5A43FC5F94BD}" srcOrd="2" destOrd="0" presId="urn:microsoft.com/office/officeart/2005/8/layout/process1"/>
    <dgm:cxn modelId="{394B07A4-5F19-4393-AE02-A3D7C837E057}" type="presParOf" srcId="{AEA790B6-9BBD-432B-BC70-B79BA9775E8B}" destId="{E2696D46-D24D-45FE-B9F8-5BE8B9D209E3}" srcOrd="3" destOrd="0" presId="urn:microsoft.com/office/officeart/2005/8/layout/process1"/>
    <dgm:cxn modelId="{3A88F1C5-4010-4CFF-BACC-F85A291FBFB5}" type="presParOf" srcId="{E2696D46-D24D-45FE-B9F8-5BE8B9D209E3}" destId="{AC0ABD05-7849-4C34-ACC1-A01252C7FA2D}" srcOrd="0" destOrd="0" presId="urn:microsoft.com/office/officeart/2005/8/layout/process1"/>
    <dgm:cxn modelId="{703ADDD0-8314-42B0-BE1E-CC88014552E0}" type="presParOf" srcId="{AEA790B6-9BBD-432B-BC70-B79BA9775E8B}" destId="{132EB100-BF54-45C9-A4A0-7D74EB40E2AC}" srcOrd="4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18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80B68C6A-7B0F-463A-822F-A0B3661BEE35}" type="doc">
      <dgm:prSet loTypeId="urn:microsoft.com/office/officeart/2005/8/layout/process1" loCatId="process" qsTypeId="urn:microsoft.com/office/officeart/2005/8/quickstyle/simple1" qsCatId="simple" csTypeId="urn:microsoft.com/office/officeart/2005/8/colors/accent1_2" csCatId="accent1" phldr="1"/>
      <dgm:spPr/>
    </dgm:pt>
    <dgm:pt modelId="{4A6A6B01-33FC-42B7-A26A-0EBCE5028867}">
      <dgm:prSet custT="1"/>
      <dgm:spPr>
        <a:solidFill>
          <a:schemeClr val="bg1">
            <a:lumMod val="75000"/>
          </a:schemeClr>
        </a:solidFill>
        <a:ln>
          <a:solidFill>
            <a:schemeClr val="bg1">
              <a:lumMod val="65000"/>
            </a:schemeClr>
          </a:solidFill>
        </a:ln>
      </dgm:spPr>
      <dgm:t>
        <a:bodyPr/>
        <a:lstStyle/>
        <a:p>
          <a:r>
            <a:rPr lang="ru-RU" sz="1300" dirty="0" smtClean="0">
              <a:solidFill>
                <a:schemeClr val="tx1"/>
              </a:solidFill>
              <a:latin typeface="Liberation Serif" panose="02020603050405020304" pitchFamily="18" charset="0"/>
              <a:ea typeface="Liberation Serif" panose="02020603050405020304" pitchFamily="18" charset="0"/>
              <a:cs typeface="Liberation Serif" panose="02020603050405020304" pitchFamily="18" charset="0"/>
            </a:rPr>
            <a:t>не понимает словесные инструкции, на взрослых не реагирует, в туалет не просится (боится), нет возможности отлучаться из дома                               (</a:t>
          </a:r>
          <a:r>
            <a:rPr lang="ru-RU" sz="1200" dirty="0" smtClean="0">
              <a:solidFill>
                <a:schemeClr val="tx1"/>
              </a:solidFill>
              <a:latin typeface="Liberation Serif" panose="02020603050405020304" pitchFamily="18" charset="0"/>
              <a:ea typeface="Liberation Serif" panose="02020603050405020304" pitchFamily="18" charset="0"/>
              <a:cs typeface="Liberation Serif" panose="02020603050405020304" pitchFamily="18" charset="0"/>
            </a:rPr>
            <a:t>6</a:t>
          </a:r>
          <a:r>
            <a:rPr lang="ru-RU" sz="1200" i="1" dirty="0" smtClean="0">
              <a:solidFill>
                <a:schemeClr val="tx1"/>
              </a:solidFill>
              <a:latin typeface="Liberation Serif" panose="02020603050405020304" pitchFamily="18" charset="0"/>
              <a:ea typeface="Liberation Serif" panose="02020603050405020304" pitchFamily="18" charset="0"/>
              <a:cs typeface="Liberation Serif" panose="02020603050405020304" pitchFamily="18" charset="0"/>
            </a:rPr>
            <a:t> лет, РАС</a:t>
          </a:r>
          <a:r>
            <a:rPr lang="ru-RU" sz="1300" dirty="0" smtClean="0">
              <a:solidFill>
                <a:schemeClr val="tx1"/>
              </a:solidFill>
              <a:latin typeface="Liberation Serif" panose="02020603050405020304" pitchFamily="18" charset="0"/>
              <a:ea typeface="Liberation Serif" panose="02020603050405020304" pitchFamily="18" charset="0"/>
              <a:cs typeface="Liberation Serif" panose="02020603050405020304" pitchFamily="18" charset="0"/>
            </a:rPr>
            <a:t>)</a:t>
          </a:r>
          <a:endParaRPr lang="ru-RU" sz="1300" dirty="0">
            <a:solidFill>
              <a:schemeClr val="tx1"/>
            </a:solidFill>
            <a:latin typeface="Liberation Serif" panose="02020603050405020304" pitchFamily="18" charset="0"/>
            <a:ea typeface="Liberation Serif" panose="02020603050405020304" pitchFamily="18" charset="0"/>
            <a:cs typeface="Liberation Serif" panose="02020603050405020304" pitchFamily="18" charset="0"/>
          </a:endParaRPr>
        </a:p>
      </dgm:t>
    </dgm:pt>
    <dgm:pt modelId="{954952A3-2348-4CBE-B64F-A8FE251CFC15}" type="parTrans" cxnId="{099E4A80-1E5A-44FC-9615-BD7E9C8CB722}">
      <dgm:prSet/>
      <dgm:spPr/>
      <dgm:t>
        <a:bodyPr/>
        <a:lstStyle/>
        <a:p>
          <a:endParaRPr lang="ru-RU"/>
        </a:p>
      </dgm:t>
    </dgm:pt>
    <dgm:pt modelId="{CF392109-3083-49DD-935A-DF82DAA34FF1}" type="sibTrans" cxnId="{099E4A80-1E5A-44FC-9615-BD7E9C8CB722}">
      <dgm:prSet/>
      <dgm:spPr>
        <a:solidFill>
          <a:srgbClr val="C00000"/>
        </a:solidFill>
      </dgm:spPr>
      <dgm:t>
        <a:bodyPr/>
        <a:lstStyle/>
        <a:p>
          <a:endParaRPr lang="ru-RU"/>
        </a:p>
      </dgm:t>
    </dgm:pt>
    <dgm:pt modelId="{0709F760-87DB-428F-AB95-5D55298FF63A}">
      <dgm:prSet custT="1"/>
      <dgm:spPr>
        <a:solidFill>
          <a:schemeClr val="bg1">
            <a:lumMod val="75000"/>
          </a:schemeClr>
        </a:solidFill>
        <a:ln>
          <a:solidFill>
            <a:schemeClr val="bg1">
              <a:lumMod val="65000"/>
            </a:schemeClr>
          </a:solidFill>
        </a:ln>
      </dgm:spPr>
      <dgm:t>
        <a:bodyPr/>
        <a:lstStyle/>
        <a:p>
          <a:r>
            <a:rPr lang="ru-RU" sz="1350" dirty="0" smtClean="0">
              <a:solidFill>
                <a:schemeClr val="tx1"/>
              </a:solidFill>
              <a:latin typeface="Liberation Serif" panose="02020603050405020304" pitchFamily="18" charset="0"/>
              <a:ea typeface="Liberation Serif" panose="02020603050405020304" pitchFamily="18" charset="0"/>
              <a:cs typeface="Liberation Serif" panose="02020603050405020304" pitchFamily="18" charset="0"/>
            </a:rPr>
            <a:t>реагирует на обращенную речь, установлена руководящая роль взрослого </a:t>
          </a:r>
          <a:endParaRPr lang="ru-RU" sz="1350" dirty="0">
            <a:solidFill>
              <a:schemeClr val="tx1"/>
            </a:solidFill>
            <a:latin typeface="Liberation Serif" panose="02020603050405020304" pitchFamily="18" charset="0"/>
            <a:ea typeface="Liberation Serif" panose="02020603050405020304" pitchFamily="18" charset="0"/>
            <a:cs typeface="Liberation Serif" panose="02020603050405020304" pitchFamily="18" charset="0"/>
          </a:endParaRPr>
        </a:p>
      </dgm:t>
    </dgm:pt>
    <dgm:pt modelId="{7850A564-2546-4E36-95B2-E5EA5B6F9FBE}" type="parTrans" cxnId="{0FA8860C-F8BD-47BB-BE6B-850BE8452ABD}">
      <dgm:prSet/>
      <dgm:spPr/>
      <dgm:t>
        <a:bodyPr/>
        <a:lstStyle/>
        <a:p>
          <a:endParaRPr lang="ru-RU"/>
        </a:p>
      </dgm:t>
    </dgm:pt>
    <dgm:pt modelId="{8363FFC0-F2DB-4289-BBC7-B085D3A72189}" type="sibTrans" cxnId="{0FA8860C-F8BD-47BB-BE6B-850BE8452ABD}">
      <dgm:prSet/>
      <dgm:spPr>
        <a:solidFill>
          <a:schemeClr val="bg1">
            <a:lumMod val="75000"/>
          </a:schemeClr>
        </a:solidFill>
        <a:ln>
          <a:solidFill>
            <a:schemeClr val="bg1">
              <a:lumMod val="50000"/>
            </a:schemeClr>
          </a:solidFill>
        </a:ln>
      </dgm:spPr>
      <dgm:t>
        <a:bodyPr/>
        <a:lstStyle/>
        <a:p>
          <a:endParaRPr lang="ru-RU"/>
        </a:p>
      </dgm:t>
    </dgm:pt>
    <dgm:pt modelId="{BC14F806-3E79-451C-A137-49A78A585E1D}">
      <dgm:prSet custT="1"/>
      <dgm:spPr>
        <a:solidFill>
          <a:schemeClr val="bg1">
            <a:lumMod val="75000"/>
          </a:schemeClr>
        </a:solidFill>
        <a:ln>
          <a:solidFill>
            <a:schemeClr val="bg1">
              <a:lumMod val="65000"/>
            </a:schemeClr>
          </a:solidFill>
        </a:ln>
      </dgm:spPr>
      <dgm:t>
        <a:bodyPr/>
        <a:lstStyle/>
        <a:p>
          <a:r>
            <a:rPr lang="ru-RU" sz="1350" dirty="0" smtClean="0">
              <a:solidFill>
                <a:schemeClr val="tx1"/>
              </a:solidFill>
              <a:latin typeface="Liberation Serif" panose="02020603050405020304" pitchFamily="18" charset="0"/>
              <a:ea typeface="Liberation Serif" panose="02020603050405020304" pitchFamily="18" charset="0"/>
              <a:cs typeface="Liberation Serif" panose="02020603050405020304" pitchFamily="18" charset="0"/>
            </a:rPr>
            <a:t>выполняет простейшие инструкции                      с помощью взрослого, пользуется унитазом</a:t>
          </a:r>
          <a:endParaRPr lang="ru-RU" sz="1350" dirty="0">
            <a:solidFill>
              <a:schemeClr val="tx1"/>
            </a:solidFill>
            <a:latin typeface="Liberation Serif" panose="02020603050405020304" pitchFamily="18" charset="0"/>
            <a:ea typeface="Liberation Serif" panose="02020603050405020304" pitchFamily="18" charset="0"/>
            <a:cs typeface="Liberation Serif" panose="02020603050405020304" pitchFamily="18" charset="0"/>
          </a:endParaRPr>
        </a:p>
      </dgm:t>
    </dgm:pt>
    <dgm:pt modelId="{C47EF52F-9F5B-473D-A6B8-63A0D3DA0E93}" type="parTrans" cxnId="{3D850B8E-1E68-4428-8793-2EAA50407863}">
      <dgm:prSet/>
      <dgm:spPr/>
      <dgm:t>
        <a:bodyPr/>
        <a:lstStyle/>
        <a:p>
          <a:endParaRPr lang="ru-RU"/>
        </a:p>
      </dgm:t>
    </dgm:pt>
    <dgm:pt modelId="{9C1F7195-984D-4E2B-8722-E7F01D187A4A}" type="sibTrans" cxnId="{3D850B8E-1E68-4428-8793-2EAA50407863}">
      <dgm:prSet/>
      <dgm:spPr/>
      <dgm:t>
        <a:bodyPr/>
        <a:lstStyle/>
        <a:p>
          <a:endParaRPr lang="ru-RU"/>
        </a:p>
      </dgm:t>
    </dgm:pt>
    <dgm:pt modelId="{AEA790B6-9BBD-432B-BC70-B79BA9775E8B}" type="pres">
      <dgm:prSet presAssocID="{80B68C6A-7B0F-463A-822F-A0B3661BEE35}" presName="Name0" presStyleCnt="0">
        <dgm:presLayoutVars>
          <dgm:dir/>
          <dgm:resizeHandles val="exact"/>
        </dgm:presLayoutVars>
      </dgm:prSet>
      <dgm:spPr/>
    </dgm:pt>
    <dgm:pt modelId="{8C62F29B-3B78-42DA-A035-BB63BB5DCDF8}" type="pres">
      <dgm:prSet presAssocID="{4A6A6B01-33FC-42B7-A26A-0EBCE5028867}" presName="node" presStyleLbl="node1" presStyleIdx="0" presStyleCnt="3" custScaleX="15454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46B3816-17A1-4AC3-AF9C-F19AB82D70E5}" type="pres">
      <dgm:prSet presAssocID="{CF392109-3083-49DD-935A-DF82DAA34FF1}" presName="sibTrans" presStyleLbl="sibTrans2D1" presStyleIdx="0" presStyleCnt="2" custScaleX="174186" custScaleY="72841"/>
      <dgm:spPr/>
      <dgm:t>
        <a:bodyPr/>
        <a:lstStyle/>
        <a:p>
          <a:endParaRPr lang="ru-RU"/>
        </a:p>
      </dgm:t>
    </dgm:pt>
    <dgm:pt modelId="{5704A569-C1FA-4EB8-9260-20D48E16A148}" type="pres">
      <dgm:prSet presAssocID="{CF392109-3083-49DD-935A-DF82DAA34FF1}" presName="connectorText" presStyleLbl="sibTrans2D1" presStyleIdx="0" presStyleCnt="2"/>
      <dgm:spPr/>
      <dgm:t>
        <a:bodyPr/>
        <a:lstStyle/>
        <a:p>
          <a:endParaRPr lang="ru-RU"/>
        </a:p>
      </dgm:t>
    </dgm:pt>
    <dgm:pt modelId="{B4719BBB-8487-401F-9125-7B6CE86E3C96}" type="pres">
      <dgm:prSet presAssocID="{0709F760-87DB-428F-AB95-5D55298FF63A}" presName="node" presStyleLbl="node1" presStyleIdx="1" presStyleCnt="3" custScaleX="93911" custLinFactNeighborX="-8721" custLinFactNeighborY="82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4B4568B-B698-4402-ABCF-0034D7C8C1D9}" type="pres">
      <dgm:prSet presAssocID="{8363FFC0-F2DB-4289-BBC7-B085D3A72189}" presName="sibTrans" presStyleLbl="sibTrans2D1" presStyleIdx="1" presStyleCnt="2" custLinFactNeighborX="839" custLinFactNeighborY="-10333"/>
      <dgm:spPr>
        <a:prstGeom prst="mathPlus">
          <a:avLst/>
        </a:prstGeom>
      </dgm:spPr>
      <dgm:t>
        <a:bodyPr/>
        <a:lstStyle/>
        <a:p>
          <a:endParaRPr lang="ru-RU"/>
        </a:p>
      </dgm:t>
    </dgm:pt>
    <dgm:pt modelId="{C50FCD65-6C57-41C3-9100-286CF3AA9FA2}" type="pres">
      <dgm:prSet presAssocID="{8363FFC0-F2DB-4289-BBC7-B085D3A72189}" presName="connectorText" presStyleLbl="sibTrans2D1" presStyleIdx="1" presStyleCnt="2"/>
      <dgm:spPr/>
      <dgm:t>
        <a:bodyPr/>
        <a:lstStyle/>
        <a:p>
          <a:endParaRPr lang="ru-RU"/>
        </a:p>
      </dgm:t>
    </dgm:pt>
    <dgm:pt modelId="{07BF6B56-B0B8-421F-8550-EC0BF8CE0EF5}" type="pres">
      <dgm:prSet presAssocID="{BC14F806-3E79-451C-A137-49A78A585E1D}" presName="node" presStyleLbl="node1" presStyleIdx="2" presStyleCnt="3" custScaleX="10974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D26AA8AE-233F-4D5D-94AE-AB10FEA6F295}" type="presOf" srcId="{8363FFC0-F2DB-4289-BBC7-B085D3A72189}" destId="{64B4568B-B698-4402-ABCF-0034D7C8C1D9}" srcOrd="0" destOrd="0" presId="urn:microsoft.com/office/officeart/2005/8/layout/process1"/>
    <dgm:cxn modelId="{F6D7D123-D14D-499D-AC96-D350C1093E87}" type="presOf" srcId="{4A6A6B01-33FC-42B7-A26A-0EBCE5028867}" destId="{8C62F29B-3B78-42DA-A035-BB63BB5DCDF8}" srcOrd="0" destOrd="0" presId="urn:microsoft.com/office/officeart/2005/8/layout/process1"/>
    <dgm:cxn modelId="{A46E2B1A-6CB3-41D0-B823-22F6F67161A1}" type="presOf" srcId="{CF392109-3083-49DD-935A-DF82DAA34FF1}" destId="{346B3816-17A1-4AC3-AF9C-F19AB82D70E5}" srcOrd="0" destOrd="0" presId="urn:microsoft.com/office/officeart/2005/8/layout/process1"/>
    <dgm:cxn modelId="{7D918812-6881-4025-9EB2-FA21613EF5B7}" type="presOf" srcId="{8363FFC0-F2DB-4289-BBC7-B085D3A72189}" destId="{C50FCD65-6C57-41C3-9100-286CF3AA9FA2}" srcOrd="1" destOrd="0" presId="urn:microsoft.com/office/officeart/2005/8/layout/process1"/>
    <dgm:cxn modelId="{38038854-0F91-407D-9254-3646A281AA85}" type="presOf" srcId="{80B68C6A-7B0F-463A-822F-A0B3661BEE35}" destId="{AEA790B6-9BBD-432B-BC70-B79BA9775E8B}" srcOrd="0" destOrd="0" presId="urn:microsoft.com/office/officeart/2005/8/layout/process1"/>
    <dgm:cxn modelId="{099E4A80-1E5A-44FC-9615-BD7E9C8CB722}" srcId="{80B68C6A-7B0F-463A-822F-A0B3661BEE35}" destId="{4A6A6B01-33FC-42B7-A26A-0EBCE5028867}" srcOrd="0" destOrd="0" parTransId="{954952A3-2348-4CBE-B64F-A8FE251CFC15}" sibTransId="{CF392109-3083-49DD-935A-DF82DAA34FF1}"/>
    <dgm:cxn modelId="{DE919108-A3D6-4D87-9FF4-C9AAFC5CB932}" type="presOf" srcId="{BC14F806-3E79-451C-A137-49A78A585E1D}" destId="{07BF6B56-B0B8-421F-8550-EC0BF8CE0EF5}" srcOrd="0" destOrd="0" presId="urn:microsoft.com/office/officeart/2005/8/layout/process1"/>
    <dgm:cxn modelId="{1A601FAF-A9DF-43A7-8AB7-CF8EA1F074B4}" type="presOf" srcId="{0709F760-87DB-428F-AB95-5D55298FF63A}" destId="{B4719BBB-8487-401F-9125-7B6CE86E3C96}" srcOrd="0" destOrd="0" presId="urn:microsoft.com/office/officeart/2005/8/layout/process1"/>
    <dgm:cxn modelId="{DFDDA465-8783-4B43-BBC6-C554D46296B1}" type="presOf" srcId="{CF392109-3083-49DD-935A-DF82DAA34FF1}" destId="{5704A569-C1FA-4EB8-9260-20D48E16A148}" srcOrd="1" destOrd="0" presId="urn:microsoft.com/office/officeart/2005/8/layout/process1"/>
    <dgm:cxn modelId="{3D850B8E-1E68-4428-8793-2EAA50407863}" srcId="{80B68C6A-7B0F-463A-822F-A0B3661BEE35}" destId="{BC14F806-3E79-451C-A137-49A78A585E1D}" srcOrd="2" destOrd="0" parTransId="{C47EF52F-9F5B-473D-A6B8-63A0D3DA0E93}" sibTransId="{9C1F7195-984D-4E2B-8722-E7F01D187A4A}"/>
    <dgm:cxn modelId="{0FA8860C-F8BD-47BB-BE6B-850BE8452ABD}" srcId="{80B68C6A-7B0F-463A-822F-A0B3661BEE35}" destId="{0709F760-87DB-428F-AB95-5D55298FF63A}" srcOrd="1" destOrd="0" parTransId="{7850A564-2546-4E36-95B2-E5EA5B6F9FBE}" sibTransId="{8363FFC0-F2DB-4289-BBC7-B085D3A72189}"/>
    <dgm:cxn modelId="{94FDEFD4-E03D-4AEB-83C2-AA0C0D7FB5A3}" type="presParOf" srcId="{AEA790B6-9BBD-432B-BC70-B79BA9775E8B}" destId="{8C62F29B-3B78-42DA-A035-BB63BB5DCDF8}" srcOrd="0" destOrd="0" presId="urn:microsoft.com/office/officeart/2005/8/layout/process1"/>
    <dgm:cxn modelId="{E9AC2D1D-A24B-4248-905F-6A6DF245C78C}" type="presParOf" srcId="{AEA790B6-9BBD-432B-BC70-B79BA9775E8B}" destId="{346B3816-17A1-4AC3-AF9C-F19AB82D70E5}" srcOrd="1" destOrd="0" presId="urn:microsoft.com/office/officeart/2005/8/layout/process1"/>
    <dgm:cxn modelId="{C5C410A8-80CA-43A6-A6CA-BA441054AEA5}" type="presParOf" srcId="{346B3816-17A1-4AC3-AF9C-F19AB82D70E5}" destId="{5704A569-C1FA-4EB8-9260-20D48E16A148}" srcOrd="0" destOrd="0" presId="urn:microsoft.com/office/officeart/2005/8/layout/process1"/>
    <dgm:cxn modelId="{B52AFAA1-D421-417B-999D-17E98E81F22A}" type="presParOf" srcId="{AEA790B6-9BBD-432B-BC70-B79BA9775E8B}" destId="{B4719BBB-8487-401F-9125-7B6CE86E3C96}" srcOrd="2" destOrd="0" presId="urn:microsoft.com/office/officeart/2005/8/layout/process1"/>
    <dgm:cxn modelId="{5977648F-6436-405F-80AB-D4201925D403}" type="presParOf" srcId="{AEA790B6-9BBD-432B-BC70-B79BA9775E8B}" destId="{64B4568B-B698-4402-ABCF-0034D7C8C1D9}" srcOrd="3" destOrd="0" presId="urn:microsoft.com/office/officeart/2005/8/layout/process1"/>
    <dgm:cxn modelId="{E30BEC5B-1D24-4894-8AFB-A5FF6782DEC4}" type="presParOf" srcId="{64B4568B-B698-4402-ABCF-0034D7C8C1D9}" destId="{C50FCD65-6C57-41C3-9100-286CF3AA9FA2}" srcOrd="0" destOrd="0" presId="urn:microsoft.com/office/officeart/2005/8/layout/process1"/>
    <dgm:cxn modelId="{FFB34B1A-3FA3-44F1-86A9-BB217DB9B5E9}" type="presParOf" srcId="{AEA790B6-9BBD-432B-BC70-B79BA9775E8B}" destId="{07BF6B56-B0B8-421F-8550-EC0BF8CE0EF5}" srcOrd="4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23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D237F922-F567-4AA1-BAAD-DA33379E22C7}" type="doc">
      <dgm:prSet loTypeId="urn:microsoft.com/office/officeart/2005/8/layout/gear1" loCatId="process" qsTypeId="urn:microsoft.com/office/officeart/2005/8/quickstyle/simple1" qsCatId="simple" csTypeId="urn:microsoft.com/office/officeart/2005/8/colors/accent2_2" csCatId="accent2" phldr="1"/>
      <dgm:spPr/>
    </dgm:pt>
    <dgm:pt modelId="{BC279472-6DB3-44FB-B96A-BDD0C2F3A905}">
      <dgm:prSet phldrT="[Текст]" custT="1"/>
      <dgm:spPr/>
      <dgm:t>
        <a:bodyPr/>
        <a:lstStyle/>
        <a:p>
          <a:r>
            <a:rPr lang="ru-RU" sz="1050" b="1" dirty="0" smtClean="0">
              <a:latin typeface="Liberation Serif" panose="02020603050405020304" pitchFamily="18" charset="0"/>
              <a:ea typeface="Liberation Serif" panose="02020603050405020304" pitchFamily="18" charset="0"/>
              <a:cs typeface="Liberation Serif" panose="02020603050405020304" pitchFamily="18" charset="0"/>
            </a:rPr>
            <a:t>Службы ранней помощи в сфере социальной защиты населения</a:t>
          </a:r>
          <a:endParaRPr lang="ru-RU" sz="1050" b="1" dirty="0">
            <a:latin typeface="Liberation Serif" panose="02020603050405020304" pitchFamily="18" charset="0"/>
            <a:ea typeface="Liberation Serif" panose="02020603050405020304" pitchFamily="18" charset="0"/>
            <a:cs typeface="Liberation Serif" panose="02020603050405020304" pitchFamily="18" charset="0"/>
          </a:endParaRPr>
        </a:p>
      </dgm:t>
    </dgm:pt>
    <dgm:pt modelId="{1F544EB6-DC4D-4BFA-B903-48BEEB73B37F}" type="parTrans" cxnId="{1096866A-0670-4D9B-8146-92BFD61861BA}">
      <dgm:prSet/>
      <dgm:spPr/>
      <dgm:t>
        <a:bodyPr/>
        <a:lstStyle/>
        <a:p>
          <a:endParaRPr lang="ru-RU" sz="1050">
            <a:latin typeface="+mn-lt"/>
            <a:ea typeface="Verdana" panose="020B0604030504040204" pitchFamily="34" charset="0"/>
            <a:cs typeface="Times New Roman" panose="02020603050405020304" pitchFamily="18" charset="0"/>
          </a:endParaRPr>
        </a:p>
      </dgm:t>
    </dgm:pt>
    <dgm:pt modelId="{105E9C24-EF6D-476B-83A0-85E515AF3876}" type="sibTrans" cxnId="{1096866A-0670-4D9B-8146-92BFD61861BA}">
      <dgm:prSet/>
      <dgm:spPr/>
      <dgm:t>
        <a:bodyPr/>
        <a:lstStyle/>
        <a:p>
          <a:endParaRPr lang="ru-RU" sz="1050">
            <a:latin typeface="+mn-lt"/>
            <a:ea typeface="Verdana" panose="020B0604030504040204" pitchFamily="34" charset="0"/>
            <a:cs typeface="Times New Roman" panose="02020603050405020304" pitchFamily="18" charset="0"/>
          </a:endParaRPr>
        </a:p>
      </dgm:t>
    </dgm:pt>
    <dgm:pt modelId="{D0BD070D-CFCE-491B-B5F5-3E981205A0AB}">
      <dgm:prSet phldrT="[Текст]" custT="1"/>
      <dgm:spPr/>
      <dgm:t>
        <a:bodyPr/>
        <a:lstStyle/>
        <a:p>
          <a:r>
            <a:rPr lang="ru-RU" sz="1050" b="1" dirty="0" smtClean="0">
              <a:latin typeface="Liberation Serif" panose="02020603050405020304" pitchFamily="18" charset="0"/>
              <a:ea typeface="Liberation Serif" panose="02020603050405020304" pitchFamily="18" charset="0"/>
              <a:cs typeface="Liberation Serif" panose="02020603050405020304" pitchFamily="18" charset="0"/>
            </a:rPr>
            <a:t>Службы ранней помощи </a:t>
          </a:r>
          <a:br>
            <a:rPr lang="ru-RU" sz="1050" b="1" dirty="0" smtClean="0">
              <a:latin typeface="Liberation Serif" panose="02020603050405020304" pitchFamily="18" charset="0"/>
              <a:ea typeface="Liberation Serif" panose="02020603050405020304" pitchFamily="18" charset="0"/>
              <a:cs typeface="Liberation Serif" panose="02020603050405020304" pitchFamily="18" charset="0"/>
            </a:rPr>
          </a:br>
          <a:r>
            <a:rPr lang="ru-RU" sz="1050" b="1" dirty="0" smtClean="0">
              <a:latin typeface="Liberation Serif" panose="02020603050405020304" pitchFamily="18" charset="0"/>
              <a:ea typeface="Liberation Serif" panose="02020603050405020304" pitchFamily="18" charset="0"/>
              <a:cs typeface="Liberation Serif" panose="02020603050405020304" pitchFamily="18" charset="0"/>
            </a:rPr>
            <a:t>в сфере образования</a:t>
          </a:r>
          <a:endParaRPr lang="ru-RU" sz="1050" b="1" dirty="0">
            <a:latin typeface="Liberation Serif" panose="02020603050405020304" pitchFamily="18" charset="0"/>
            <a:ea typeface="Liberation Serif" panose="02020603050405020304" pitchFamily="18" charset="0"/>
            <a:cs typeface="Liberation Serif" panose="02020603050405020304" pitchFamily="18" charset="0"/>
          </a:endParaRPr>
        </a:p>
      </dgm:t>
    </dgm:pt>
    <dgm:pt modelId="{E1C65273-14C8-44CA-BD95-74EB90B0AD5E}" type="parTrans" cxnId="{7BC38C3E-2954-4AF8-AC15-15D24C372918}">
      <dgm:prSet/>
      <dgm:spPr/>
      <dgm:t>
        <a:bodyPr/>
        <a:lstStyle/>
        <a:p>
          <a:endParaRPr lang="ru-RU" sz="1050">
            <a:latin typeface="+mn-lt"/>
            <a:ea typeface="Verdana" panose="020B0604030504040204" pitchFamily="34" charset="0"/>
            <a:cs typeface="Times New Roman" panose="02020603050405020304" pitchFamily="18" charset="0"/>
          </a:endParaRPr>
        </a:p>
      </dgm:t>
    </dgm:pt>
    <dgm:pt modelId="{04C7495A-DF74-4EAE-8B14-18B5CA4936B8}" type="sibTrans" cxnId="{7BC38C3E-2954-4AF8-AC15-15D24C372918}">
      <dgm:prSet/>
      <dgm:spPr/>
      <dgm:t>
        <a:bodyPr/>
        <a:lstStyle/>
        <a:p>
          <a:endParaRPr lang="ru-RU" sz="1050">
            <a:latin typeface="+mn-lt"/>
            <a:ea typeface="Verdana" panose="020B0604030504040204" pitchFamily="34" charset="0"/>
            <a:cs typeface="Times New Roman" panose="02020603050405020304" pitchFamily="18" charset="0"/>
          </a:endParaRPr>
        </a:p>
      </dgm:t>
    </dgm:pt>
    <dgm:pt modelId="{00D99628-E0A7-4112-9924-6C38C31D2950}">
      <dgm:prSet phldrT="[Текст]" custT="1"/>
      <dgm:spPr/>
      <dgm:t>
        <a:bodyPr/>
        <a:lstStyle/>
        <a:p>
          <a:r>
            <a:rPr lang="ru-RU" sz="1050" b="1" dirty="0" smtClean="0">
              <a:latin typeface="Liberation Serif" panose="02020603050405020304" pitchFamily="18" charset="0"/>
              <a:ea typeface="Liberation Serif" panose="02020603050405020304" pitchFamily="18" charset="0"/>
              <a:cs typeface="Liberation Serif" panose="02020603050405020304" pitchFamily="18" charset="0"/>
            </a:rPr>
            <a:t>Кабинеты ранней помощи в сфере здравоохранения</a:t>
          </a:r>
          <a:endParaRPr lang="ru-RU" sz="1050" b="1" dirty="0">
            <a:latin typeface="Liberation Serif" panose="02020603050405020304" pitchFamily="18" charset="0"/>
            <a:ea typeface="Liberation Serif" panose="02020603050405020304" pitchFamily="18" charset="0"/>
            <a:cs typeface="Liberation Serif" panose="02020603050405020304" pitchFamily="18" charset="0"/>
          </a:endParaRPr>
        </a:p>
      </dgm:t>
    </dgm:pt>
    <dgm:pt modelId="{B3BE7B78-01EB-4287-9B43-F3B13BE18FA9}" type="parTrans" cxnId="{2015ABBF-BDAA-4D2B-B5B2-85636A44F553}">
      <dgm:prSet/>
      <dgm:spPr/>
      <dgm:t>
        <a:bodyPr/>
        <a:lstStyle/>
        <a:p>
          <a:endParaRPr lang="ru-RU" sz="1050">
            <a:latin typeface="+mn-lt"/>
            <a:ea typeface="Verdana" panose="020B0604030504040204" pitchFamily="34" charset="0"/>
            <a:cs typeface="Times New Roman" panose="02020603050405020304" pitchFamily="18" charset="0"/>
          </a:endParaRPr>
        </a:p>
      </dgm:t>
    </dgm:pt>
    <dgm:pt modelId="{0BD430EF-A686-46CB-AA11-1DC3ED608BD5}" type="sibTrans" cxnId="{2015ABBF-BDAA-4D2B-B5B2-85636A44F553}">
      <dgm:prSet/>
      <dgm:spPr/>
      <dgm:t>
        <a:bodyPr/>
        <a:lstStyle/>
        <a:p>
          <a:endParaRPr lang="ru-RU" sz="1050">
            <a:latin typeface="+mn-lt"/>
            <a:ea typeface="Verdana" panose="020B0604030504040204" pitchFamily="34" charset="0"/>
            <a:cs typeface="Times New Roman" panose="02020603050405020304" pitchFamily="18" charset="0"/>
          </a:endParaRPr>
        </a:p>
      </dgm:t>
    </dgm:pt>
    <dgm:pt modelId="{79F32730-1B67-46C5-A120-C738682C0928}" type="pres">
      <dgm:prSet presAssocID="{D237F922-F567-4AA1-BAAD-DA33379E22C7}" presName="composite" presStyleCnt="0">
        <dgm:presLayoutVars>
          <dgm:chMax val="3"/>
          <dgm:animLvl val="lvl"/>
          <dgm:resizeHandles val="exact"/>
        </dgm:presLayoutVars>
      </dgm:prSet>
      <dgm:spPr/>
    </dgm:pt>
    <dgm:pt modelId="{40E9A4DB-5E1C-400C-8146-35F0C50952BF}" type="pres">
      <dgm:prSet presAssocID="{BC279472-6DB3-44FB-B96A-BDD0C2F3A905}" presName="gear1" presStyleLbl="node1" presStyleIdx="0" presStyleCnt="3" custScaleX="97126" custScaleY="96054" custLinFactNeighborX="-1354" custLinFactNeighborY="-9118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C0D7114-C5BA-4BF6-95E1-D26125B0C061}" type="pres">
      <dgm:prSet presAssocID="{BC279472-6DB3-44FB-B96A-BDD0C2F3A905}" presName="gear1srcNode" presStyleLbl="node1" presStyleIdx="0" presStyleCnt="3"/>
      <dgm:spPr/>
      <dgm:t>
        <a:bodyPr/>
        <a:lstStyle/>
        <a:p>
          <a:endParaRPr lang="ru-RU"/>
        </a:p>
      </dgm:t>
    </dgm:pt>
    <dgm:pt modelId="{B30197F0-99B6-4BC6-9961-1EDA5DA42D5A}" type="pres">
      <dgm:prSet presAssocID="{BC279472-6DB3-44FB-B96A-BDD0C2F3A905}" presName="gear1dstNode" presStyleLbl="node1" presStyleIdx="0" presStyleCnt="3"/>
      <dgm:spPr/>
      <dgm:t>
        <a:bodyPr/>
        <a:lstStyle/>
        <a:p>
          <a:endParaRPr lang="ru-RU"/>
        </a:p>
      </dgm:t>
    </dgm:pt>
    <dgm:pt modelId="{144D4641-08F1-4E88-8965-8CCA356FB23E}" type="pres">
      <dgm:prSet presAssocID="{D0BD070D-CFCE-491B-B5F5-3E981205A0AB}" presName="gear2" presStyleLbl="node1" presStyleIdx="1" presStyleCnt="3" custScaleX="129140" custScaleY="122865" custLinFactNeighborX="-14360" custLinFactNeighborY="22156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B52D2A0-E39D-49F1-91B3-AB59F430BC87}" type="pres">
      <dgm:prSet presAssocID="{D0BD070D-CFCE-491B-B5F5-3E981205A0AB}" presName="gear2srcNode" presStyleLbl="node1" presStyleIdx="1" presStyleCnt="3"/>
      <dgm:spPr/>
      <dgm:t>
        <a:bodyPr/>
        <a:lstStyle/>
        <a:p>
          <a:endParaRPr lang="ru-RU"/>
        </a:p>
      </dgm:t>
    </dgm:pt>
    <dgm:pt modelId="{52D42C3E-4170-49DD-BD90-32151114BDF6}" type="pres">
      <dgm:prSet presAssocID="{D0BD070D-CFCE-491B-B5F5-3E981205A0AB}" presName="gear2dstNode" presStyleLbl="node1" presStyleIdx="1" presStyleCnt="3"/>
      <dgm:spPr/>
      <dgm:t>
        <a:bodyPr/>
        <a:lstStyle/>
        <a:p>
          <a:endParaRPr lang="ru-RU"/>
        </a:p>
      </dgm:t>
    </dgm:pt>
    <dgm:pt modelId="{CB15E01A-9FC0-4E3D-89C4-5F184038D7B5}" type="pres">
      <dgm:prSet presAssocID="{00D99628-E0A7-4112-9924-6C38C31D2950}" presName="gear3" presStyleLbl="node1" presStyleIdx="2" presStyleCnt="3" custScaleX="131728" custScaleY="128678" custLinFactNeighborX="-372" custLinFactNeighborY="-3503"/>
      <dgm:spPr/>
      <dgm:t>
        <a:bodyPr/>
        <a:lstStyle/>
        <a:p>
          <a:endParaRPr lang="ru-RU"/>
        </a:p>
      </dgm:t>
    </dgm:pt>
    <dgm:pt modelId="{89FF78FC-CACA-4216-AC96-8C918B568D9E}" type="pres">
      <dgm:prSet presAssocID="{00D99628-E0A7-4112-9924-6C38C31D2950}" presName="gear3tx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FC26AFD-3D5B-41DB-B630-B6E025E04519}" type="pres">
      <dgm:prSet presAssocID="{00D99628-E0A7-4112-9924-6C38C31D2950}" presName="gear3srcNode" presStyleLbl="node1" presStyleIdx="2" presStyleCnt="3"/>
      <dgm:spPr/>
      <dgm:t>
        <a:bodyPr/>
        <a:lstStyle/>
        <a:p>
          <a:endParaRPr lang="ru-RU"/>
        </a:p>
      </dgm:t>
    </dgm:pt>
    <dgm:pt modelId="{9079E79A-BCC9-49EF-8660-9ACF8B277357}" type="pres">
      <dgm:prSet presAssocID="{00D99628-E0A7-4112-9924-6C38C31D2950}" presName="gear3dstNode" presStyleLbl="node1" presStyleIdx="2" presStyleCnt="3"/>
      <dgm:spPr/>
      <dgm:t>
        <a:bodyPr/>
        <a:lstStyle/>
        <a:p>
          <a:endParaRPr lang="ru-RU"/>
        </a:p>
      </dgm:t>
    </dgm:pt>
    <dgm:pt modelId="{A0BFBF80-8287-445B-89F9-756403C3A7C0}" type="pres">
      <dgm:prSet presAssocID="{105E9C24-EF6D-476B-83A0-85E515AF3876}" presName="connector1" presStyleLbl="sibTrans2D1" presStyleIdx="0" presStyleCnt="3" custScaleX="95591" custScaleY="93775" custLinFactNeighborX="-6512" custLinFactNeighborY="-5898"/>
      <dgm:spPr/>
      <dgm:t>
        <a:bodyPr/>
        <a:lstStyle/>
        <a:p>
          <a:endParaRPr lang="ru-RU"/>
        </a:p>
      </dgm:t>
    </dgm:pt>
    <dgm:pt modelId="{2E5F1686-DD65-47E0-BE94-C3D4C07D5F50}" type="pres">
      <dgm:prSet presAssocID="{04C7495A-DF74-4EAE-8B14-18B5CA4936B8}" presName="connector2" presStyleLbl="sibTrans2D1" presStyleIdx="1" presStyleCnt="3" custAng="1971158" custLinFactNeighborX="-13580" custLinFactNeighborY="9649"/>
      <dgm:spPr/>
      <dgm:t>
        <a:bodyPr/>
        <a:lstStyle/>
        <a:p>
          <a:endParaRPr lang="ru-RU"/>
        </a:p>
      </dgm:t>
    </dgm:pt>
    <dgm:pt modelId="{A7B6B759-9042-4016-ADCF-A897B002FCB5}" type="pres">
      <dgm:prSet presAssocID="{0BD430EF-A686-46CB-AA11-1DC3ED608BD5}" presName="connector3" presStyleLbl="sibTrans2D1" presStyleIdx="2" presStyleCnt="3" custAng="800462" custScaleY="93388" custLinFactNeighborX="-10546" custLinFactNeighborY="5701"/>
      <dgm:spPr/>
      <dgm:t>
        <a:bodyPr/>
        <a:lstStyle/>
        <a:p>
          <a:endParaRPr lang="ru-RU"/>
        </a:p>
      </dgm:t>
    </dgm:pt>
  </dgm:ptLst>
  <dgm:cxnLst>
    <dgm:cxn modelId="{462CFD9F-94E8-43B5-8C1E-7CEFAB04BE86}" type="presOf" srcId="{BC279472-6DB3-44FB-B96A-BDD0C2F3A905}" destId="{B30197F0-99B6-4BC6-9961-1EDA5DA42D5A}" srcOrd="2" destOrd="0" presId="urn:microsoft.com/office/officeart/2005/8/layout/gear1"/>
    <dgm:cxn modelId="{9C8CAE5A-B8EC-416E-BF84-B698FDAEBB03}" type="presOf" srcId="{04C7495A-DF74-4EAE-8B14-18B5CA4936B8}" destId="{2E5F1686-DD65-47E0-BE94-C3D4C07D5F50}" srcOrd="0" destOrd="0" presId="urn:microsoft.com/office/officeart/2005/8/layout/gear1"/>
    <dgm:cxn modelId="{2ADD08A0-0502-4653-8007-A25038724D6A}" type="presOf" srcId="{D237F922-F567-4AA1-BAAD-DA33379E22C7}" destId="{79F32730-1B67-46C5-A120-C738682C0928}" srcOrd="0" destOrd="0" presId="urn:microsoft.com/office/officeart/2005/8/layout/gear1"/>
    <dgm:cxn modelId="{EA8327B8-23AF-420E-828E-5BAF4F94F346}" type="presOf" srcId="{BC279472-6DB3-44FB-B96A-BDD0C2F3A905}" destId="{8C0D7114-C5BA-4BF6-95E1-D26125B0C061}" srcOrd="1" destOrd="0" presId="urn:microsoft.com/office/officeart/2005/8/layout/gear1"/>
    <dgm:cxn modelId="{7BC38C3E-2954-4AF8-AC15-15D24C372918}" srcId="{D237F922-F567-4AA1-BAAD-DA33379E22C7}" destId="{D0BD070D-CFCE-491B-B5F5-3E981205A0AB}" srcOrd="1" destOrd="0" parTransId="{E1C65273-14C8-44CA-BD95-74EB90B0AD5E}" sibTransId="{04C7495A-DF74-4EAE-8B14-18B5CA4936B8}"/>
    <dgm:cxn modelId="{1096866A-0670-4D9B-8146-92BFD61861BA}" srcId="{D237F922-F567-4AA1-BAAD-DA33379E22C7}" destId="{BC279472-6DB3-44FB-B96A-BDD0C2F3A905}" srcOrd="0" destOrd="0" parTransId="{1F544EB6-DC4D-4BFA-B903-48BEEB73B37F}" sibTransId="{105E9C24-EF6D-476B-83A0-85E515AF3876}"/>
    <dgm:cxn modelId="{EA90652E-4EE0-471D-96B7-FAAFDD5CB979}" type="presOf" srcId="{BC279472-6DB3-44FB-B96A-BDD0C2F3A905}" destId="{40E9A4DB-5E1C-400C-8146-35F0C50952BF}" srcOrd="0" destOrd="0" presId="urn:microsoft.com/office/officeart/2005/8/layout/gear1"/>
    <dgm:cxn modelId="{2015ABBF-BDAA-4D2B-B5B2-85636A44F553}" srcId="{D237F922-F567-4AA1-BAAD-DA33379E22C7}" destId="{00D99628-E0A7-4112-9924-6C38C31D2950}" srcOrd="2" destOrd="0" parTransId="{B3BE7B78-01EB-4287-9B43-F3B13BE18FA9}" sibTransId="{0BD430EF-A686-46CB-AA11-1DC3ED608BD5}"/>
    <dgm:cxn modelId="{C345ADE9-F5C0-493C-BBAA-4C4AE5023EC5}" type="presOf" srcId="{D0BD070D-CFCE-491B-B5F5-3E981205A0AB}" destId="{52D42C3E-4170-49DD-BD90-32151114BDF6}" srcOrd="2" destOrd="0" presId="urn:microsoft.com/office/officeart/2005/8/layout/gear1"/>
    <dgm:cxn modelId="{9B763858-2336-43F9-A625-18A9124DEA00}" type="presOf" srcId="{D0BD070D-CFCE-491B-B5F5-3E981205A0AB}" destId="{144D4641-08F1-4E88-8965-8CCA356FB23E}" srcOrd="0" destOrd="0" presId="urn:microsoft.com/office/officeart/2005/8/layout/gear1"/>
    <dgm:cxn modelId="{41A08C64-9AAB-4BE9-BC8B-D50E7D597112}" type="presOf" srcId="{0BD430EF-A686-46CB-AA11-1DC3ED608BD5}" destId="{A7B6B759-9042-4016-ADCF-A897B002FCB5}" srcOrd="0" destOrd="0" presId="urn:microsoft.com/office/officeart/2005/8/layout/gear1"/>
    <dgm:cxn modelId="{2707EFEC-F230-4289-BEA5-08BD1DA5353F}" type="presOf" srcId="{00D99628-E0A7-4112-9924-6C38C31D2950}" destId="{CB15E01A-9FC0-4E3D-89C4-5F184038D7B5}" srcOrd="0" destOrd="0" presId="urn:microsoft.com/office/officeart/2005/8/layout/gear1"/>
    <dgm:cxn modelId="{04DB8A9A-6D55-408B-B8EF-869D4F907F2E}" type="presOf" srcId="{00D99628-E0A7-4112-9924-6C38C31D2950}" destId="{9079E79A-BCC9-49EF-8660-9ACF8B277357}" srcOrd="3" destOrd="0" presId="urn:microsoft.com/office/officeart/2005/8/layout/gear1"/>
    <dgm:cxn modelId="{62B64AC3-2F4D-4610-89F5-62D0D5B74976}" type="presOf" srcId="{00D99628-E0A7-4112-9924-6C38C31D2950}" destId="{EFC26AFD-3D5B-41DB-B630-B6E025E04519}" srcOrd="2" destOrd="0" presId="urn:microsoft.com/office/officeart/2005/8/layout/gear1"/>
    <dgm:cxn modelId="{DAB3302D-DF61-4526-B12E-458B408240F7}" type="presOf" srcId="{D0BD070D-CFCE-491B-B5F5-3E981205A0AB}" destId="{CB52D2A0-E39D-49F1-91B3-AB59F430BC87}" srcOrd="1" destOrd="0" presId="urn:microsoft.com/office/officeart/2005/8/layout/gear1"/>
    <dgm:cxn modelId="{C607952E-6A9D-4DD6-84FA-CF7EA2020108}" type="presOf" srcId="{00D99628-E0A7-4112-9924-6C38C31D2950}" destId="{89FF78FC-CACA-4216-AC96-8C918B568D9E}" srcOrd="1" destOrd="0" presId="urn:microsoft.com/office/officeart/2005/8/layout/gear1"/>
    <dgm:cxn modelId="{9BF5AAD4-107B-411A-9B47-0BF382A7CF06}" type="presOf" srcId="{105E9C24-EF6D-476B-83A0-85E515AF3876}" destId="{A0BFBF80-8287-445B-89F9-756403C3A7C0}" srcOrd="0" destOrd="0" presId="urn:microsoft.com/office/officeart/2005/8/layout/gear1"/>
    <dgm:cxn modelId="{008FC776-5AF8-4675-B3D4-ECBA2C6F2F8E}" type="presParOf" srcId="{79F32730-1B67-46C5-A120-C738682C0928}" destId="{40E9A4DB-5E1C-400C-8146-35F0C50952BF}" srcOrd="0" destOrd="0" presId="urn:microsoft.com/office/officeart/2005/8/layout/gear1"/>
    <dgm:cxn modelId="{8EE27D2A-8E1D-43E2-A0BC-5A9760C942EE}" type="presParOf" srcId="{79F32730-1B67-46C5-A120-C738682C0928}" destId="{8C0D7114-C5BA-4BF6-95E1-D26125B0C061}" srcOrd="1" destOrd="0" presId="urn:microsoft.com/office/officeart/2005/8/layout/gear1"/>
    <dgm:cxn modelId="{CD83F288-1BD8-4EFE-A849-722A0012EEEF}" type="presParOf" srcId="{79F32730-1B67-46C5-A120-C738682C0928}" destId="{B30197F0-99B6-4BC6-9961-1EDA5DA42D5A}" srcOrd="2" destOrd="0" presId="urn:microsoft.com/office/officeart/2005/8/layout/gear1"/>
    <dgm:cxn modelId="{2F2CC3F5-8728-4138-B41C-2E1FD6F4E423}" type="presParOf" srcId="{79F32730-1B67-46C5-A120-C738682C0928}" destId="{144D4641-08F1-4E88-8965-8CCA356FB23E}" srcOrd="3" destOrd="0" presId="urn:microsoft.com/office/officeart/2005/8/layout/gear1"/>
    <dgm:cxn modelId="{BA7597C8-F8DB-4174-B504-47308A4F50C4}" type="presParOf" srcId="{79F32730-1B67-46C5-A120-C738682C0928}" destId="{CB52D2A0-E39D-49F1-91B3-AB59F430BC87}" srcOrd="4" destOrd="0" presId="urn:microsoft.com/office/officeart/2005/8/layout/gear1"/>
    <dgm:cxn modelId="{2011E21C-7CDC-42F7-B226-E2CF827E2121}" type="presParOf" srcId="{79F32730-1B67-46C5-A120-C738682C0928}" destId="{52D42C3E-4170-49DD-BD90-32151114BDF6}" srcOrd="5" destOrd="0" presId="urn:microsoft.com/office/officeart/2005/8/layout/gear1"/>
    <dgm:cxn modelId="{3330B2F6-111E-4888-BAFF-958432D27821}" type="presParOf" srcId="{79F32730-1B67-46C5-A120-C738682C0928}" destId="{CB15E01A-9FC0-4E3D-89C4-5F184038D7B5}" srcOrd="6" destOrd="0" presId="urn:microsoft.com/office/officeart/2005/8/layout/gear1"/>
    <dgm:cxn modelId="{26B288DC-19A5-4FB8-8FBA-A45DCF8A903D}" type="presParOf" srcId="{79F32730-1B67-46C5-A120-C738682C0928}" destId="{89FF78FC-CACA-4216-AC96-8C918B568D9E}" srcOrd="7" destOrd="0" presId="urn:microsoft.com/office/officeart/2005/8/layout/gear1"/>
    <dgm:cxn modelId="{9D376104-0562-46D0-ADD3-ECC79E5F556A}" type="presParOf" srcId="{79F32730-1B67-46C5-A120-C738682C0928}" destId="{EFC26AFD-3D5B-41DB-B630-B6E025E04519}" srcOrd="8" destOrd="0" presId="urn:microsoft.com/office/officeart/2005/8/layout/gear1"/>
    <dgm:cxn modelId="{7A45C565-80A4-4654-837B-15FCAF6058E7}" type="presParOf" srcId="{79F32730-1B67-46C5-A120-C738682C0928}" destId="{9079E79A-BCC9-49EF-8660-9ACF8B277357}" srcOrd="9" destOrd="0" presId="urn:microsoft.com/office/officeart/2005/8/layout/gear1"/>
    <dgm:cxn modelId="{51117688-23C9-4C4F-B7AA-E61A1958FA26}" type="presParOf" srcId="{79F32730-1B67-46C5-A120-C738682C0928}" destId="{A0BFBF80-8287-445B-89F9-756403C3A7C0}" srcOrd="10" destOrd="0" presId="urn:microsoft.com/office/officeart/2005/8/layout/gear1"/>
    <dgm:cxn modelId="{D676078D-3CD4-49DB-BBA2-56836EB91A80}" type="presParOf" srcId="{79F32730-1B67-46C5-A120-C738682C0928}" destId="{2E5F1686-DD65-47E0-BE94-C3D4C07D5F50}" srcOrd="11" destOrd="0" presId="urn:microsoft.com/office/officeart/2005/8/layout/gear1"/>
    <dgm:cxn modelId="{08913B66-D4FE-49FD-80E3-35DC8893D068}" type="presParOf" srcId="{79F32730-1B67-46C5-A120-C738682C0928}" destId="{A7B6B759-9042-4016-ADCF-A897B002FCB5}" srcOrd="12" destOrd="0" presId="urn:microsoft.com/office/officeart/2005/8/layout/gear1"/>
  </dgm:cxnLst>
  <dgm:bg>
    <a:noFill/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F836E41-003C-472E-9CE6-0FE5DAC67D74}" type="doc">
      <dgm:prSet loTypeId="urn:microsoft.com/office/officeart/2005/8/layout/matrix1" loCatId="matrix" qsTypeId="urn:microsoft.com/office/officeart/2005/8/quickstyle/3d2" qsCatId="3D" csTypeId="urn:microsoft.com/office/officeart/2005/8/colors/accent6_5" csCatId="accent6" phldr="1"/>
      <dgm:spPr/>
      <dgm:t>
        <a:bodyPr/>
        <a:lstStyle/>
        <a:p>
          <a:endParaRPr lang="ru-RU"/>
        </a:p>
      </dgm:t>
    </dgm:pt>
    <dgm:pt modelId="{3BD1F524-3A93-4585-A69D-4DAB0F0A402D}">
      <dgm:prSet phldrT="[Текст]" custT="1"/>
      <dgm:spPr>
        <a:xfrm>
          <a:off x="2286259" y="1440159"/>
          <a:ext cx="3500205" cy="1080120"/>
        </a:xfrm>
        <a:prstGeom prst="roundRect">
          <a:avLst/>
        </a:prstGeom>
        <a:solidFill>
          <a:srgbClr val="4F81BD">
            <a:lumMod val="20000"/>
            <a:lumOff val="80000"/>
          </a:srgbClr>
        </a:solidFill>
        <a:ln>
          <a:solidFill>
            <a:sysClr val="window" lastClr="FFFFFF"/>
          </a:solidFill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ysClr val="window" lastClr="FFFFFF"/>
          </a:contourClr>
        </a:sp3d>
      </dgm:spPr>
      <dgm:t>
        <a:bodyPr/>
        <a:lstStyle/>
        <a:p>
          <a:r>
            <a:rPr lang="ru-RU" sz="1800" b="0" dirty="0" smtClean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Liberation Serif" panose="02020603050405020304" pitchFamily="18" charset="0"/>
              <a:ea typeface="Liberation Serif" panose="02020603050405020304" pitchFamily="18" charset="0"/>
              <a:cs typeface="Liberation Serif" panose="02020603050405020304" pitchFamily="18" charset="0"/>
            </a:rPr>
            <a:t>270 240 </a:t>
          </a:r>
          <a:r>
            <a:rPr lang="ru-RU" sz="1800" b="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Liberation Serif" panose="02020603050405020304" pitchFamily="18" charset="0"/>
              <a:ea typeface="Liberation Serif" panose="02020603050405020304" pitchFamily="18" charset="0"/>
              <a:cs typeface="Liberation Serif" panose="02020603050405020304" pitchFamily="18" charset="0"/>
            </a:rPr>
            <a:t>инвалидов </a:t>
          </a:r>
        </a:p>
        <a:p>
          <a:r>
            <a:rPr lang="ru-RU" sz="1800" b="0" dirty="0" smtClean="0">
              <a:solidFill>
                <a:srgbClr val="C00000"/>
              </a:solidFill>
              <a:effectLst/>
              <a:latin typeface="Liberation Serif" panose="02020603050405020304" pitchFamily="18" charset="0"/>
              <a:ea typeface="Liberation Serif" panose="02020603050405020304" pitchFamily="18" charset="0"/>
              <a:cs typeface="Liberation Serif" panose="02020603050405020304" pitchFamily="18" charset="0"/>
            </a:rPr>
            <a:t>(6,4% населения)</a:t>
          </a:r>
          <a:endParaRPr lang="ru-RU" sz="1800" b="0" dirty="0">
            <a:solidFill>
              <a:srgbClr val="C00000"/>
            </a:solidFill>
            <a:effectLst/>
            <a:latin typeface="Liberation Serif" panose="02020603050405020304" pitchFamily="18" charset="0"/>
            <a:ea typeface="Liberation Serif" panose="02020603050405020304" pitchFamily="18" charset="0"/>
            <a:cs typeface="Liberation Serif" panose="02020603050405020304" pitchFamily="18" charset="0"/>
          </a:endParaRPr>
        </a:p>
      </dgm:t>
    </dgm:pt>
    <dgm:pt modelId="{9343C54D-58F3-41DC-8493-C84C23283BF3}" type="parTrans" cxnId="{91635930-4224-45D2-8607-40A2FB2BC5A5}">
      <dgm:prSet/>
      <dgm:spPr/>
      <dgm:t>
        <a:bodyPr/>
        <a:lstStyle/>
        <a:p>
          <a:endParaRPr lang="ru-RU"/>
        </a:p>
      </dgm:t>
    </dgm:pt>
    <dgm:pt modelId="{ECB6B9DB-6E3F-4684-A198-8D9E8D93B99C}" type="sibTrans" cxnId="{91635930-4224-45D2-8607-40A2FB2BC5A5}">
      <dgm:prSet/>
      <dgm:spPr/>
      <dgm:t>
        <a:bodyPr/>
        <a:lstStyle/>
        <a:p>
          <a:endParaRPr lang="ru-RU"/>
        </a:p>
      </dgm:t>
    </dgm:pt>
    <dgm:pt modelId="{4677ADC8-B4D3-47A0-A08E-85F98D081E39}">
      <dgm:prSet phldrT="[Текст]" custT="1"/>
      <dgm:spPr>
        <a:xfrm rot="16200000">
          <a:off x="1079269" y="-1021613"/>
          <a:ext cx="1980220" cy="4023447"/>
        </a:xfrm>
        <a:prstGeom prst="round1Rect">
          <a:avLst/>
        </a:prstGeom>
        <a:solidFill>
          <a:srgbClr val="F79646">
            <a:lumMod val="40000"/>
            <a:lumOff val="60000"/>
          </a:srgb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gm:spPr>
      <dgm:t>
        <a:bodyPr/>
        <a:lstStyle/>
        <a:p>
          <a:r>
            <a:rPr lang="ru-RU" sz="1800" b="0" dirty="0" smtClean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ea typeface="+mn-ea"/>
              <a:cs typeface="Arial" pitchFamily="34" charset="0"/>
            </a:rPr>
            <a:t> </a:t>
          </a:r>
          <a:r>
            <a:rPr lang="ru-RU" sz="1800" b="0" dirty="0" smtClean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Liberation Serif" panose="02020603050405020304" pitchFamily="18" charset="0"/>
              <a:ea typeface="Liberation Serif" panose="02020603050405020304" pitchFamily="18" charset="0"/>
              <a:cs typeface="Liberation Serif" panose="02020603050405020304" pitchFamily="18" charset="0"/>
            </a:rPr>
            <a:t>37 779</a:t>
          </a:r>
          <a:r>
            <a:rPr lang="en-US" sz="1800" b="0" dirty="0" smtClean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Liberation Serif" panose="02020603050405020304" pitchFamily="18" charset="0"/>
              <a:ea typeface="Liberation Serif" panose="02020603050405020304" pitchFamily="18" charset="0"/>
              <a:cs typeface="Liberation Serif" panose="02020603050405020304" pitchFamily="18" charset="0"/>
            </a:rPr>
            <a:t> </a:t>
          </a:r>
          <a:r>
            <a:rPr lang="ru-RU" sz="1800" b="0" dirty="0" smtClean="0">
              <a:solidFill>
                <a:sysClr val="windowText" lastClr="000000"/>
              </a:solidFill>
              <a:latin typeface="Liberation Serif" panose="02020603050405020304" pitchFamily="18" charset="0"/>
              <a:ea typeface="Liberation Serif" panose="02020603050405020304" pitchFamily="18" charset="0"/>
              <a:cs typeface="Liberation Serif" panose="02020603050405020304" pitchFamily="18" charset="0"/>
            </a:rPr>
            <a:t>инвалидов</a:t>
          </a:r>
          <a:r>
            <a:rPr lang="en-US" sz="1800" b="0" dirty="0" smtClean="0">
              <a:solidFill>
                <a:sysClr val="windowText" lastClr="000000"/>
              </a:solidFill>
              <a:latin typeface="Liberation Serif" panose="02020603050405020304" pitchFamily="18" charset="0"/>
              <a:ea typeface="Liberation Serif" panose="02020603050405020304" pitchFamily="18" charset="0"/>
              <a:cs typeface="Liberation Serif" panose="02020603050405020304" pitchFamily="18" charset="0"/>
            </a:rPr>
            <a:t> I</a:t>
          </a:r>
          <a:r>
            <a:rPr lang="ru-RU" sz="1800" b="0" dirty="0" smtClean="0">
              <a:solidFill>
                <a:sysClr val="windowText" lastClr="000000"/>
              </a:solidFill>
              <a:latin typeface="Liberation Serif" panose="02020603050405020304" pitchFamily="18" charset="0"/>
              <a:ea typeface="Liberation Serif" panose="02020603050405020304" pitchFamily="18" charset="0"/>
              <a:cs typeface="Liberation Serif" panose="02020603050405020304" pitchFamily="18" charset="0"/>
            </a:rPr>
            <a:t> группы       </a:t>
          </a:r>
          <a:r>
            <a:rPr lang="ru-RU" sz="1800" b="0" dirty="0" smtClean="0">
              <a:solidFill>
                <a:srgbClr val="C00000"/>
              </a:solidFill>
              <a:latin typeface="Liberation Serif" panose="02020603050405020304" pitchFamily="18" charset="0"/>
              <a:ea typeface="Liberation Serif" panose="02020603050405020304" pitchFamily="18" charset="0"/>
              <a:cs typeface="Liberation Serif" panose="02020603050405020304" pitchFamily="18" charset="0"/>
            </a:rPr>
            <a:t>(</a:t>
          </a:r>
          <a:r>
            <a:rPr lang="ru-RU" sz="1800" b="0" dirty="0" smtClean="0">
              <a:solidFill>
                <a:srgbClr val="C00000"/>
              </a:solidFill>
              <a:effectLst/>
              <a:latin typeface="Liberation Serif" panose="02020603050405020304" pitchFamily="18" charset="0"/>
              <a:ea typeface="Liberation Serif" panose="02020603050405020304" pitchFamily="18" charset="0"/>
              <a:cs typeface="Liberation Serif" panose="02020603050405020304" pitchFamily="18" charset="0"/>
            </a:rPr>
            <a:t>13,9%)</a:t>
          </a:r>
          <a:r>
            <a:rPr lang="ru-RU" sz="1800" b="0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Liberation Serif" panose="02020603050405020304" pitchFamily="18" charset="0"/>
              <a:ea typeface="Liberation Serif" panose="02020603050405020304" pitchFamily="18" charset="0"/>
              <a:cs typeface="Liberation Serif" panose="02020603050405020304" pitchFamily="18" charset="0"/>
            </a:rPr>
            <a:t>          </a:t>
          </a:r>
          <a:endParaRPr lang="ru-RU" sz="1800" b="0" dirty="0">
            <a:solidFill>
              <a:srgbClr val="C00000"/>
            </a:solidFill>
            <a:latin typeface="Liberation Serif" panose="02020603050405020304" pitchFamily="18" charset="0"/>
            <a:ea typeface="Liberation Serif" panose="02020603050405020304" pitchFamily="18" charset="0"/>
            <a:cs typeface="Liberation Serif" panose="02020603050405020304" pitchFamily="18" charset="0"/>
          </a:endParaRPr>
        </a:p>
      </dgm:t>
    </dgm:pt>
    <dgm:pt modelId="{60DFD2D9-C04F-45E2-B64E-4F9E7C39678B}" type="parTrans" cxnId="{8F3B9286-25FA-4416-BF1F-DDF43D8CE4A7}">
      <dgm:prSet/>
      <dgm:spPr/>
      <dgm:t>
        <a:bodyPr/>
        <a:lstStyle/>
        <a:p>
          <a:endParaRPr lang="ru-RU"/>
        </a:p>
      </dgm:t>
    </dgm:pt>
    <dgm:pt modelId="{542164CC-EB36-4B55-9EFD-8592CD58820F}" type="sibTrans" cxnId="{8F3B9286-25FA-4416-BF1F-DDF43D8CE4A7}">
      <dgm:prSet/>
      <dgm:spPr/>
      <dgm:t>
        <a:bodyPr/>
        <a:lstStyle/>
        <a:p>
          <a:endParaRPr lang="ru-RU"/>
        </a:p>
      </dgm:t>
    </dgm:pt>
    <dgm:pt modelId="{AF9C045B-30AA-48ED-A2E5-DAE7DE0CFBEA}">
      <dgm:prSet phldrT="[Текст]" custT="1"/>
      <dgm:spPr>
        <a:xfrm>
          <a:off x="4023447" y="0"/>
          <a:ext cx="4023447" cy="1980220"/>
        </a:xfrm>
        <a:prstGeom prst="round1Rect">
          <a:avLst/>
        </a:prstGeom>
        <a:solidFill>
          <a:srgbClr val="8064A2">
            <a:lumMod val="20000"/>
            <a:lumOff val="80000"/>
          </a:srgb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gm:spPr>
      <dgm:t>
        <a:bodyPr/>
        <a:lstStyle/>
        <a:p>
          <a:r>
            <a:rPr lang="ru-RU" sz="1800" b="0" dirty="0" smtClean="0">
              <a:solidFill>
                <a:sysClr val="window" lastClr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Liberation Serif" panose="02020603050405020304" pitchFamily="18" charset="0"/>
              <a:ea typeface="Liberation Serif" panose="02020603050405020304" pitchFamily="18" charset="0"/>
              <a:cs typeface="Liberation Serif" panose="02020603050405020304" pitchFamily="18" charset="0"/>
            </a:rPr>
            <a:t> </a:t>
          </a:r>
          <a:r>
            <a:rPr lang="ru-RU" sz="1800" b="0" dirty="0" smtClean="0">
              <a:solidFill>
                <a:srgbClr val="66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Liberation Serif" panose="02020603050405020304" pitchFamily="18" charset="0"/>
              <a:ea typeface="Liberation Serif" panose="02020603050405020304" pitchFamily="18" charset="0"/>
              <a:cs typeface="Liberation Serif" panose="02020603050405020304" pitchFamily="18" charset="0"/>
            </a:rPr>
            <a:t>97</a:t>
          </a:r>
          <a:r>
            <a:rPr lang="ru-RU" sz="1800" b="0" dirty="0" smtClean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Liberation Serif" panose="02020603050405020304" pitchFamily="18" charset="0"/>
              <a:ea typeface="Liberation Serif" panose="02020603050405020304" pitchFamily="18" charset="0"/>
              <a:cs typeface="Liberation Serif" panose="02020603050405020304" pitchFamily="18" charset="0"/>
            </a:rPr>
            <a:t> 695</a:t>
          </a:r>
          <a:r>
            <a:rPr lang="en-US" sz="1800" b="0" dirty="0" smtClean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Liberation Serif" panose="02020603050405020304" pitchFamily="18" charset="0"/>
              <a:ea typeface="Liberation Serif" panose="02020603050405020304" pitchFamily="18" charset="0"/>
              <a:cs typeface="Liberation Serif" panose="02020603050405020304" pitchFamily="18" charset="0"/>
            </a:rPr>
            <a:t> </a:t>
          </a:r>
          <a:r>
            <a:rPr lang="ru-RU" sz="1800" b="0" dirty="0" smtClean="0">
              <a:solidFill>
                <a:sysClr val="windowText" lastClr="000000"/>
              </a:solidFill>
              <a:latin typeface="Liberation Serif" panose="02020603050405020304" pitchFamily="18" charset="0"/>
              <a:ea typeface="Liberation Serif" panose="02020603050405020304" pitchFamily="18" charset="0"/>
              <a:cs typeface="Liberation Serif" panose="02020603050405020304" pitchFamily="18" charset="0"/>
            </a:rPr>
            <a:t>инвалидов</a:t>
          </a:r>
          <a:r>
            <a:rPr lang="en-US" sz="1800" b="0" dirty="0" smtClean="0">
              <a:solidFill>
                <a:sysClr val="windowText" lastClr="000000"/>
              </a:solidFill>
              <a:latin typeface="Liberation Serif" panose="02020603050405020304" pitchFamily="18" charset="0"/>
              <a:ea typeface="Liberation Serif" panose="02020603050405020304" pitchFamily="18" charset="0"/>
              <a:cs typeface="Liberation Serif" panose="02020603050405020304" pitchFamily="18" charset="0"/>
            </a:rPr>
            <a:t> II </a:t>
          </a:r>
          <a:r>
            <a:rPr lang="ru-RU" sz="1800" b="0" dirty="0" smtClean="0">
              <a:solidFill>
                <a:sysClr val="windowText" lastClr="000000"/>
              </a:solidFill>
              <a:latin typeface="Liberation Serif" panose="02020603050405020304" pitchFamily="18" charset="0"/>
              <a:ea typeface="Liberation Serif" panose="02020603050405020304" pitchFamily="18" charset="0"/>
              <a:cs typeface="Liberation Serif" panose="02020603050405020304" pitchFamily="18" charset="0"/>
            </a:rPr>
            <a:t>группы         </a:t>
          </a:r>
          <a:r>
            <a:rPr lang="ru-RU" sz="1800" b="0" dirty="0" smtClean="0">
              <a:solidFill>
                <a:srgbClr val="C00000"/>
              </a:solidFill>
              <a:effectLst/>
              <a:latin typeface="Liberation Serif" panose="02020603050405020304" pitchFamily="18" charset="0"/>
              <a:ea typeface="Liberation Serif" panose="02020603050405020304" pitchFamily="18" charset="0"/>
              <a:cs typeface="Liberation Serif" panose="02020603050405020304" pitchFamily="18" charset="0"/>
            </a:rPr>
            <a:t>(3</a:t>
          </a:r>
          <a:r>
            <a:rPr lang="en-US" sz="1800" b="0" dirty="0" smtClean="0">
              <a:solidFill>
                <a:srgbClr val="C00000"/>
              </a:solidFill>
              <a:effectLst/>
              <a:latin typeface="Liberation Serif" panose="02020603050405020304" pitchFamily="18" charset="0"/>
              <a:ea typeface="Liberation Serif" panose="02020603050405020304" pitchFamily="18" charset="0"/>
              <a:cs typeface="Liberation Serif" panose="02020603050405020304" pitchFamily="18" charset="0"/>
            </a:rPr>
            <a:t>6</a:t>
          </a:r>
          <a:r>
            <a:rPr lang="ru-RU" sz="1800" b="0" dirty="0" smtClean="0">
              <a:solidFill>
                <a:srgbClr val="C00000"/>
              </a:solidFill>
              <a:effectLst/>
              <a:latin typeface="Liberation Serif" panose="02020603050405020304" pitchFamily="18" charset="0"/>
              <a:ea typeface="Liberation Serif" panose="02020603050405020304" pitchFamily="18" charset="0"/>
              <a:cs typeface="Liberation Serif" panose="02020603050405020304" pitchFamily="18" charset="0"/>
            </a:rPr>
            <a:t>,1%)</a:t>
          </a:r>
          <a:endParaRPr lang="ru-RU" sz="1800" b="0" dirty="0">
            <a:solidFill>
              <a:srgbClr val="C00000"/>
            </a:solidFill>
            <a:effectLst/>
            <a:latin typeface="Liberation Serif" panose="02020603050405020304" pitchFamily="18" charset="0"/>
            <a:ea typeface="Liberation Serif" panose="02020603050405020304" pitchFamily="18" charset="0"/>
            <a:cs typeface="Liberation Serif" panose="02020603050405020304" pitchFamily="18" charset="0"/>
          </a:endParaRPr>
        </a:p>
      </dgm:t>
    </dgm:pt>
    <dgm:pt modelId="{22787817-24CF-4EF4-9AF3-16A21D05CEF7}" type="parTrans" cxnId="{1507111A-2DA3-4B03-BEFC-BA79AD18EFC5}">
      <dgm:prSet/>
      <dgm:spPr/>
      <dgm:t>
        <a:bodyPr/>
        <a:lstStyle/>
        <a:p>
          <a:endParaRPr lang="ru-RU"/>
        </a:p>
      </dgm:t>
    </dgm:pt>
    <dgm:pt modelId="{499D1EF6-6991-4118-9F37-5DFE66800A0A}" type="sibTrans" cxnId="{1507111A-2DA3-4B03-BEFC-BA79AD18EFC5}">
      <dgm:prSet/>
      <dgm:spPr/>
      <dgm:t>
        <a:bodyPr/>
        <a:lstStyle/>
        <a:p>
          <a:endParaRPr lang="ru-RU"/>
        </a:p>
      </dgm:t>
    </dgm:pt>
    <dgm:pt modelId="{ACE54A92-0BBC-46C7-97E4-F24666017DAE}">
      <dgm:prSet phldrT="[Текст]" custT="1"/>
      <dgm:spPr>
        <a:xfrm rot="10800000">
          <a:off x="53994" y="1944219"/>
          <a:ext cx="4023447" cy="1980220"/>
        </a:xfrm>
        <a:prstGeom prst="round1Rect">
          <a:avLst/>
        </a:prstGeom>
        <a:solidFill>
          <a:srgbClr val="9BBB59">
            <a:lumMod val="40000"/>
            <a:lumOff val="60000"/>
          </a:srgb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gm:spPr>
      <dgm:t>
        <a:bodyPr/>
        <a:lstStyle/>
        <a:p>
          <a:r>
            <a:rPr lang="ru-RU" sz="1800" b="0" dirty="0" smtClean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Liberation Serif" panose="02020603050405020304" pitchFamily="18" charset="0"/>
              <a:ea typeface="Liberation Serif" panose="02020603050405020304" pitchFamily="18" charset="0"/>
              <a:cs typeface="Liberation Serif" panose="02020603050405020304" pitchFamily="18" charset="0"/>
            </a:rPr>
            <a:t>113 298</a:t>
          </a:r>
          <a:r>
            <a:rPr lang="en-US" sz="1800" b="0" dirty="0" smtClean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Liberation Serif" panose="02020603050405020304" pitchFamily="18" charset="0"/>
              <a:ea typeface="Liberation Serif" panose="02020603050405020304" pitchFamily="18" charset="0"/>
              <a:cs typeface="Liberation Serif" panose="02020603050405020304" pitchFamily="18" charset="0"/>
            </a:rPr>
            <a:t> </a:t>
          </a:r>
          <a:r>
            <a:rPr lang="ru-RU" sz="1800" b="0" dirty="0" smtClean="0">
              <a:solidFill>
                <a:sysClr val="windowText" lastClr="000000"/>
              </a:solidFill>
              <a:latin typeface="Liberation Serif" panose="02020603050405020304" pitchFamily="18" charset="0"/>
              <a:ea typeface="Liberation Serif" panose="02020603050405020304" pitchFamily="18" charset="0"/>
              <a:cs typeface="Liberation Serif" panose="02020603050405020304" pitchFamily="18" charset="0"/>
            </a:rPr>
            <a:t>инвалидов</a:t>
          </a:r>
          <a:r>
            <a:rPr lang="en-US" sz="1800" b="0" dirty="0" smtClean="0">
              <a:solidFill>
                <a:sysClr val="windowText" lastClr="000000"/>
              </a:solidFill>
              <a:latin typeface="Liberation Serif" panose="02020603050405020304" pitchFamily="18" charset="0"/>
              <a:ea typeface="Liberation Serif" panose="02020603050405020304" pitchFamily="18" charset="0"/>
              <a:cs typeface="Liberation Serif" panose="02020603050405020304" pitchFamily="18" charset="0"/>
            </a:rPr>
            <a:t> III</a:t>
          </a:r>
          <a:r>
            <a:rPr lang="ru-RU" sz="1800" b="0" dirty="0" smtClean="0">
              <a:solidFill>
                <a:sysClr val="windowText" lastClr="000000"/>
              </a:solidFill>
              <a:latin typeface="Liberation Serif" panose="02020603050405020304" pitchFamily="18" charset="0"/>
              <a:ea typeface="Liberation Serif" panose="02020603050405020304" pitchFamily="18" charset="0"/>
              <a:cs typeface="Liberation Serif" panose="02020603050405020304" pitchFamily="18" charset="0"/>
            </a:rPr>
            <a:t> группы</a:t>
          </a:r>
          <a:r>
            <a:rPr lang="ru-RU" sz="1800" b="0" dirty="0" smtClean="0">
              <a:solidFill>
                <a:sysClr val="window" lastClr="FFFFFF"/>
              </a:solidFill>
              <a:latin typeface="Liberation Serif" panose="02020603050405020304" pitchFamily="18" charset="0"/>
              <a:ea typeface="Liberation Serif" panose="02020603050405020304" pitchFamily="18" charset="0"/>
              <a:cs typeface="Liberation Serif" panose="02020603050405020304" pitchFamily="18" charset="0"/>
            </a:rPr>
            <a:t> </a:t>
          </a:r>
          <a:endParaRPr lang="en-US" sz="1800" b="0" dirty="0" smtClean="0">
            <a:solidFill>
              <a:sysClr val="window" lastClr="FFFFFF"/>
            </a:solidFill>
            <a:latin typeface="Liberation Serif" panose="02020603050405020304" pitchFamily="18" charset="0"/>
            <a:ea typeface="Liberation Serif" panose="02020603050405020304" pitchFamily="18" charset="0"/>
            <a:cs typeface="Liberation Serif" panose="02020603050405020304" pitchFamily="18" charset="0"/>
          </a:endParaRPr>
        </a:p>
        <a:p>
          <a:r>
            <a:rPr lang="ru-RU" sz="1800" b="0" dirty="0" smtClean="0">
              <a:solidFill>
                <a:srgbClr val="C00000"/>
              </a:solidFill>
              <a:effectLst/>
              <a:latin typeface="Liberation Serif" panose="02020603050405020304" pitchFamily="18" charset="0"/>
              <a:ea typeface="Liberation Serif" panose="02020603050405020304" pitchFamily="18" charset="0"/>
              <a:cs typeface="Liberation Serif" panose="02020603050405020304" pitchFamily="18" charset="0"/>
            </a:rPr>
            <a:t>(41,9%)</a:t>
          </a:r>
          <a:endParaRPr lang="ru-RU" sz="1800" b="0" dirty="0">
            <a:solidFill>
              <a:srgbClr val="C00000"/>
            </a:solidFill>
            <a:effectLst/>
            <a:latin typeface="Liberation Serif" panose="02020603050405020304" pitchFamily="18" charset="0"/>
            <a:ea typeface="Liberation Serif" panose="02020603050405020304" pitchFamily="18" charset="0"/>
            <a:cs typeface="Liberation Serif" panose="02020603050405020304" pitchFamily="18" charset="0"/>
          </a:endParaRPr>
        </a:p>
      </dgm:t>
    </dgm:pt>
    <dgm:pt modelId="{4DCE5762-3796-4DEB-8C7A-52A53ABE6A73}" type="parTrans" cxnId="{634DD810-6BB0-408D-886B-7FABD5C755C8}">
      <dgm:prSet/>
      <dgm:spPr/>
      <dgm:t>
        <a:bodyPr/>
        <a:lstStyle/>
        <a:p>
          <a:endParaRPr lang="ru-RU"/>
        </a:p>
      </dgm:t>
    </dgm:pt>
    <dgm:pt modelId="{0DF674CE-0CE2-4664-B718-18CA0BBF3C0D}" type="sibTrans" cxnId="{634DD810-6BB0-408D-886B-7FABD5C755C8}">
      <dgm:prSet/>
      <dgm:spPr/>
      <dgm:t>
        <a:bodyPr/>
        <a:lstStyle/>
        <a:p>
          <a:endParaRPr lang="ru-RU"/>
        </a:p>
      </dgm:t>
    </dgm:pt>
    <dgm:pt modelId="{2EEF8B57-49B0-492B-A1F0-A8C902A62961}">
      <dgm:prSet phldrT="[Текст]" custT="1"/>
      <dgm:spPr>
        <a:xfrm rot="5400000">
          <a:off x="5045060" y="922606"/>
          <a:ext cx="1980220" cy="4023447"/>
        </a:xfrm>
        <a:prstGeom prst="round1Rect">
          <a:avLst/>
        </a:prstGeom>
        <a:solidFill>
          <a:srgbClr val="C0504D">
            <a:lumMod val="20000"/>
            <a:lumOff val="80000"/>
          </a:srgb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gm:spPr>
      <dgm:t>
        <a:bodyPr/>
        <a:lstStyle/>
        <a:p>
          <a:r>
            <a:rPr lang="ru-RU" sz="1800" b="0" dirty="0" smtClean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Liberation Serif" panose="02020603050405020304" pitchFamily="18" charset="0"/>
              <a:ea typeface="Liberation Serif" panose="02020603050405020304" pitchFamily="18" charset="0"/>
              <a:cs typeface="Liberation Serif" panose="02020603050405020304" pitchFamily="18" charset="0"/>
            </a:rPr>
            <a:t>2</a:t>
          </a:r>
          <a:r>
            <a:rPr lang="en-US" sz="1800" b="0" dirty="0" smtClean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Liberation Serif" panose="02020603050405020304" pitchFamily="18" charset="0"/>
              <a:ea typeface="Liberation Serif" panose="02020603050405020304" pitchFamily="18" charset="0"/>
              <a:cs typeface="Liberation Serif" panose="02020603050405020304" pitchFamily="18" charset="0"/>
            </a:rPr>
            <a:t>1</a:t>
          </a:r>
          <a:r>
            <a:rPr lang="ru-RU" sz="1800" b="0" dirty="0" smtClean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Liberation Serif" panose="02020603050405020304" pitchFamily="18" charset="0"/>
              <a:ea typeface="Liberation Serif" panose="02020603050405020304" pitchFamily="18" charset="0"/>
              <a:cs typeface="Liberation Serif" panose="02020603050405020304" pitchFamily="18" charset="0"/>
            </a:rPr>
            <a:t> 468</a:t>
          </a:r>
          <a:r>
            <a:rPr lang="en-US" sz="1800" b="0" dirty="0" smtClean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Liberation Serif" panose="02020603050405020304" pitchFamily="18" charset="0"/>
              <a:ea typeface="Liberation Serif" panose="02020603050405020304" pitchFamily="18" charset="0"/>
              <a:cs typeface="Liberation Serif" panose="02020603050405020304" pitchFamily="18" charset="0"/>
            </a:rPr>
            <a:t> </a:t>
          </a:r>
          <a:r>
            <a:rPr lang="ru-RU" sz="1800" b="0" dirty="0" smtClean="0">
              <a:solidFill>
                <a:sysClr val="windowText" lastClr="000000"/>
              </a:solidFill>
              <a:latin typeface="Liberation Serif" panose="02020603050405020304" pitchFamily="18" charset="0"/>
              <a:ea typeface="Liberation Serif" panose="02020603050405020304" pitchFamily="18" charset="0"/>
              <a:cs typeface="Liberation Serif" panose="02020603050405020304" pitchFamily="18" charset="0"/>
            </a:rPr>
            <a:t>детей-инвалидов</a:t>
          </a:r>
          <a:r>
            <a:rPr lang="ru-RU" sz="1800" b="0" dirty="0" smtClean="0">
              <a:solidFill>
                <a:sysClr val="window" lastClr="FFFFFF"/>
              </a:solidFill>
              <a:latin typeface="Liberation Serif" panose="02020603050405020304" pitchFamily="18" charset="0"/>
              <a:ea typeface="Liberation Serif" panose="02020603050405020304" pitchFamily="18" charset="0"/>
              <a:cs typeface="Liberation Serif" panose="02020603050405020304" pitchFamily="18" charset="0"/>
            </a:rPr>
            <a:t>      </a:t>
          </a:r>
          <a:endParaRPr lang="en-US" sz="1800" b="0" dirty="0" smtClean="0">
            <a:solidFill>
              <a:sysClr val="window" lastClr="FFFFFF"/>
            </a:solidFill>
            <a:latin typeface="Liberation Serif" panose="02020603050405020304" pitchFamily="18" charset="0"/>
            <a:ea typeface="Liberation Serif" panose="02020603050405020304" pitchFamily="18" charset="0"/>
            <a:cs typeface="Liberation Serif" panose="02020603050405020304" pitchFamily="18" charset="0"/>
          </a:endParaRPr>
        </a:p>
        <a:p>
          <a:r>
            <a:rPr lang="ru-RU" sz="1800" b="0" dirty="0" smtClean="0">
              <a:solidFill>
                <a:srgbClr val="C00000"/>
              </a:solidFill>
              <a:latin typeface="Liberation Serif" panose="02020603050405020304" pitchFamily="18" charset="0"/>
              <a:ea typeface="Liberation Serif" panose="02020603050405020304" pitchFamily="18" charset="0"/>
              <a:cs typeface="Liberation Serif" panose="02020603050405020304" pitchFamily="18" charset="0"/>
            </a:rPr>
            <a:t> </a:t>
          </a:r>
          <a:r>
            <a:rPr lang="ru-RU" sz="1800" b="0" dirty="0" smtClean="0">
              <a:solidFill>
                <a:srgbClr val="C00000"/>
              </a:solidFill>
              <a:effectLst/>
              <a:latin typeface="Liberation Serif" panose="02020603050405020304" pitchFamily="18" charset="0"/>
              <a:ea typeface="Liberation Serif" panose="02020603050405020304" pitchFamily="18" charset="0"/>
              <a:cs typeface="Liberation Serif" panose="02020603050405020304" pitchFamily="18" charset="0"/>
            </a:rPr>
            <a:t>(7,9%)</a:t>
          </a:r>
          <a:endParaRPr lang="ru-RU" sz="1800" b="0" dirty="0">
            <a:solidFill>
              <a:srgbClr val="C00000"/>
            </a:solidFill>
            <a:effectLst/>
            <a:latin typeface="Liberation Serif" panose="02020603050405020304" pitchFamily="18" charset="0"/>
            <a:ea typeface="Liberation Serif" panose="02020603050405020304" pitchFamily="18" charset="0"/>
            <a:cs typeface="Liberation Serif" panose="02020603050405020304" pitchFamily="18" charset="0"/>
          </a:endParaRPr>
        </a:p>
      </dgm:t>
    </dgm:pt>
    <dgm:pt modelId="{A4B9E914-FE77-4D22-81D0-FED3F33DCD30}" type="parTrans" cxnId="{C72B37CA-0899-4BF2-B989-BEDE7C2E4173}">
      <dgm:prSet/>
      <dgm:spPr/>
      <dgm:t>
        <a:bodyPr/>
        <a:lstStyle/>
        <a:p>
          <a:endParaRPr lang="ru-RU"/>
        </a:p>
      </dgm:t>
    </dgm:pt>
    <dgm:pt modelId="{D24E5402-8A08-411B-8427-CC1E51E2B00D}" type="sibTrans" cxnId="{C72B37CA-0899-4BF2-B989-BEDE7C2E4173}">
      <dgm:prSet/>
      <dgm:spPr/>
      <dgm:t>
        <a:bodyPr/>
        <a:lstStyle/>
        <a:p>
          <a:endParaRPr lang="ru-RU"/>
        </a:p>
      </dgm:t>
    </dgm:pt>
    <dgm:pt modelId="{2A1017BF-B282-4954-AF39-0D5BC8F18B5E}" type="pres">
      <dgm:prSet presAssocID="{4F836E41-003C-472E-9CE6-0FE5DAC67D74}" presName="diagram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C31F5045-5305-4F0A-949F-E0DF680DC60E}" type="pres">
      <dgm:prSet presAssocID="{4F836E41-003C-472E-9CE6-0FE5DAC67D74}" presName="matrix" presStyleCnt="0"/>
      <dgm:spPr/>
    </dgm:pt>
    <dgm:pt modelId="{44BAE5C9-5151-4CD4-8C95-D8C997EA7085}" type="pres">
      <dgm:prSet presAssocID="{4F836E41-003C-472E-9CE6-0FE5DAC67D74}" presName="tile1" presStyleLbl="node1" presStyleIdx="0" presStyleCnt="4" custLinFactNeighborX="1654" custLinFactNeighborY="-3922"/>
      <dgm:spPr/>
      <dgm:t>
        <a:bodyPr/>
        <a:lstStyle/>
        <a:p>
          <a:endParaRPr lang="ru-RU"/>
        </a:p>
      </dgm:t>
    </dgm:pt>
    <dgm:pt modelId="{3EDE3986-4FA7-4310-BDC9-155EDFEC87E3}" type="pres">
      <dgm:prSet presAssocID="{4F836E41-003C-472E-9CE6-0FE5DAC67D74}" presName="tile1text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9403FF0-FEAF-4FF1-8A2B-DC5CCE720CAC}" type="pres">
      <dgm:prSet presAssocID="{4F836E41-003C-472E-9CE6-0FE5DAC67D74}" presName="tile2" presStyleLbl="node1" presStyleIdx="1" presStyleCnt="4" custScaleY="92157" custLinFactNeighborX="-1230" custLinFactNeighborY="-1434"/>
      <dgm:spPr/>
      <dgm:t>
        <a:bodyPr/>
        <a:lstStyle/>
        <a:p>
          <a:endParaRPr lang="ru-RU"/>
        </a:p>
      </dgm:t>
    </dgm:pt>
    <dgm:pt modelId="{DF66DA7B-1AA3-4ECE-A1D1-261DB69A4E5B}" type="pres">
      <dgm:prSet presAssocID="{4F836E41-003C-472E-9CE6-0FE5DAC67D74}" presName="tile2text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3C27939-FCF2-419E-90EA-8D8DA9E6339A}" type="pres">
      <dgm:prSet presAssocID="{4F836E41-003C-472E-9CE6-0FE5DAC67D74}" presName="tile3" presStyleLbl="node1" presStyleIdx="2" presStyleCnt="4" custLinFactNeighborX="1342" custLinFactNeighborY="-1818"/>
      <dgm:spPr/>
      <dgm:t>
        <a:bodyPr/>
        <a:lstStyle/>
        <a:p>
          <a:endParaRPr lang="ru-RU"/>
        </a:p>
      </dgm:t>
    </dgm:pt>
    <dgm:pt modelId="{F40E3EC6-5F71-4379-BB8E-6E0CCBCE122F}" type="pres">
      <dgm:prSet presAssocID="{4F836E41-003C-472E-9CE6-0FE5DAC67D74}" presName="tile3text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F1F4F35-2DA6-4F47-A961-49CAE4DD3335}" type="pres">
      <dgm:prSet presAssocID="{4F836E41-003C-472E-9CE6-0FE5DAC67D74}" presName="tile4" presStyleLbl="node1" presStyleIdx="3" presStyleCnt="4" custLinFactNeighborX="0" custLinFactNeighborY="-1101"/>
      <dgm:spPr/>
      <dgm:t>
        <a:bodyPr/>
        <a:lstStyle/>
        <a:p>
          <a:endParaRPr lang="ru-RU"/>
        </a:p>
      </dgm:t>
    </dgm:pt>
    <dgm:pt modelId="{7A9CE08C-360A-41A9-B68B-F32D6075A878}" type="pres">
      <dgm:prSet presAssocID="{4F836E41-003C-472E-9CE6-0FE5DAC67D74}" presName="tile4text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FC724C0-5FF0-41AF-801C-5EC1EA3531E7}" type="pres">
      <dgm:prSet presAssocID="{4F836E41-003C-472E-9CE6-0FE5DAC67D74}" presName="centerTile" presStyleLbl="fgShp" presStyleIdx="0" presStyleCnt="1" custScaleX="144992" custScaleY="109091" custLinFactNeighborX="1560" custLinFactNeighborY="-717">
        <dgm:presLayoutVars>
          <dgm:chMax val="0"/>
          <dgm:chPref val="0"/>
        </dgm:presLayoutVars>
      </dgm:prSet>
      <dgm:spPr/>
      <dgm:t>
        <a:bodyPr/>
        <a:lstStyle/>
        <a:p>
          <a:endParaRPr lang="ru-RU"/>
        </a:p>
      </dgm:t>
    </dgm:pt>
  </dgm:ptLst>
  <dgm:cxnLst>
    <dgm:cxn modelId="{E23B7659-B570-4246-A7FE-3F9DBFA980EA}" type="presOf" srcId="{3BD1F524-3A93-4585-A69D-4DAB0F0A402D}" destId="{BFC724C0-5FF0-41AF-801C-5EC1EA3531E7}" srcOrd="0" destOrd="0" presId="urn:microsoft.com/office/officeart/2005/8/layout/matrix1"/>
    <dgm:cxn modelId="{634DD810-6BB0-408D-886B-7FABD5C755C8}" srcId="{3BD1F524-3A93-4585-A69D-4DAB0F0A402D}" destId="{ACE54A92-0BBC-46C7-97E4-F24666017DAE}" srcOrd="2" destOrd="0" parTransId="{4DCE5762-3796-4DEB-8C7A-52A53ABE6A73}" sibTransId="{0DF674CE-0CE2-4664-B718-18CA0BBF3C0D}"/>
    <dgm:cxn modelId="{F43715BC-27FA-4BDC-847A-E3F776B4542B}" type="presOf" srcId="{4F836E41-003C-472E-9CE6-0FE5DAC67D74}" destId="{2A1017BF-B282-4954-AF39-0D5BC8F18B5E}" srcOrd="0" destOrd="0" presId="urn:microsoft.com/office/officeart/2005/8/layout/matrix1"/>
    <dgm:cxn modelId="{C72B37CA-0899-4BF2-B989-BEDE7C2E4173}" srcId="{3BD1F524-3A93-4585-A69D-4DAB0F0A402D}" destId="{2EEF8B57-49B0-492B-A1F0-A8C902A62961}" srcOrd="3" destOrd="0" parTransId="{A4B9E914-FE77-4D22-81D0-FED3F33DCD30}" sibTransId="{D24E5402-8A08-411B-8427-CC1E51E2B00D}"/>
    <dgm:cxn modelId="{91635930-4224-45D2-8607-40A2FB2BC5A5}" srcId="{4F836E41-003C-472E-9CE6-0FE5DAC67D74}" destId="{3BD1F524-3A93-4585-A69D-4DAB0F0A402D}" srcOrd="0" destOrd="0" parTransId="{9343C54D-58F3-41DC-8493-C84C23283BF3}" sibTransId="{ECB6B9DB-6E3F-4684-A198-8D9E8D93B99C}"/>
    <dgm:cxn modelId="{8F3B9286-25FA-4416-BF1F-DDF43D8CE4A7}" srcId="{3BD1F524-3A93-4585-A69D-4DAB0F0A402D}" destId="{4677ADC8-B4D3-47A0-A08E-85F98D081E39}" srcOrd="0" destOrd="0" parTransId="{60DFD2D9-C04F-45E2-B64E-4F9E7C39678B}" sibTransId="{542164CC-EB36-4B55-9EFD-8592CD58820F}"/>
    <dgm:cxn modelId="{13087619-9FEE-4DA5-99BD-6AD625B28F9B}" type="presOf" srcId="{AF9C045B-30AA-48ED-A2E5-DAE7DE0CFBEA}" destId="{A9403FF0-FEAF-4FF1-8A2B-DC5CCE720CAC}" srcOrd="0" destOrd="0" presId="urn:microsoft.com/office/officeart/2005/8/layout/matrix1"/>
    <dgm:cxn modelId="{DAE5887C-C29A-476D-9704-78E61B713CBD}" type="presOf" srcId="{AF9C045B-30AA-48ED-A2E5-DAE7DE0CFBEA}" destId="{DF66DA7B-1AA3-4ECE-A1D1-261DB69A4E5B}" srcOrd="1" destOrd="0" presId="urn:microsoft.com/office/officeart/2005/8/layout/matrix1"/>
    <dgm:cxn modelId="{034DB0AB-73BC-4057-A485-47550B432305}" type="presOf" srcId="{2EEF8B57-49B0-492B-A1F0-A8C902A62961}" destId="{7A9CE08C-360A-41A9-B68B-F32D6075A878}" srcOrd="1" destOrd="0" presId="urn:microsoft.com/office/officeart/2005/8/layout/matrix1"/>
    <dgm:cxn modelId="{A5E0C618-903D-45DD-B9A8-20447E096B55}" type="presOf" srcId="{4677ADC8-B4D3-47A0-A08E-85F98D081E39}" destId="{3EDE3986-4FA7-4310-BDC9-155EDFEC87E3}" srcOrd="1" destOrd="0" presId="urn:microsoft.com/office/officeart/2005/8/layout/matrix1"/>
    <dgm:cxn modelId="{1507111A-2DA3-4B03-BEFC-BA79AD18EFC5}" srcId="{3BD1F524-3A93-4585-A69D-4DAB0F0A402D}" destId="{AF9C045B-30AA-48ED-A2E5-DAE7DE0CFBEA}" srcOrd="1" destOrd="0" parTransId="{22787817-24CF-4EF4-9AF3-16A21D05CEF7}" sibTransId="{499D1EF6-6991-4118-9F37-5DFE66800A0A}"/>
    <dgm:cxn modelId="{7E2F4628-C3B2-42C4-BBC9-6EB7E4A768E9}" type="presOf" srcId="{2EEF8B57-49B0-492B-A1F0-A8C902A62961}" destId="{4F1F4F35-2DA6-4F47-A961-49CAE4DD3335}" srcOrd="0" destOrd="0" presId="urn:microsoft.com/office/officeart/2005/8/layout/matrix1"/>
    <dgm:cxn modelId="{0313A42D-8748-4777-9A1A-71A67858D462}" type="presOf" srcId="{4677ADC8-B4D3-47A0-A08E-85F98D081E39}" destId="{44BAE5C9-5151-4CD4-8C95-D8C997EA7085}" srcOrd="0" destOrd="0" presId="urn:microsoft.com/office/officeart/2005/8/layout/matrix1"/>
    <dgm:cxn modelId="{B64E8210-9DBE-4804-98D3-FA001246F701}" type="presOf" srcId="{ACE54A92-0BBC-46C7-97E4-F24666017DAE}" destId="{F40E3EC6-5F71-4379-BB8E-6E0CCBCE122F}" srcOrd="1" destOrd="0" presId="urn:microsoft.com/office/officeart/2005/8/layout/matrix1"/>
    <dgm:cxn modelId="{978D2A24-8E61-4B4D-8580-3C0DDEDB958B}" type="presOf" srcId="{ACE54A92-0BBC-46C7-97E4-F24666017DAE}" destId="{F3C27939-FCF2-419E-90EA-8D8DA9E6339A}" srcOrd="0" destOrd="0" presId="urn:microsoft.com/office/officeart/2005/8/layout/matrix1"/>
    <dgm:cxn modelId="{3516CA40-5FD6-407C-92A5-3E7777B0EF4E}" type="presParOf" srcId="{2A1017BF-B282-4954-AF39-0D5BC8F18B5E}" destId="{C31F5045-5305-4F0A-949F-E0DF680DC60E}" srcOrd="0" destOrd="0" presId="urn:microsoft.com/office/officeart/2005/8/layout/matrix1"/>
    <dgm:cxn modelId="{2C5D86B6-5DDC-479E-A64F-2406916CF804}" type="presParOf" srcId="{C31F5045-5305-4F0A-949F-E0DF680DC60E}" destId="{44BAE5C9-5151-4CD4-8C95-D8C997EA7085}" srcOrd="0" destOrd="0" presId="urn:microsoft.com/office/officeart/2005/8/layout/matrix1"/>
    <dgm:cxn modelId="{75CA7F98-F972-44E8-AF3B-E3CEC1C9415D}" type="presParOf" srcId="{C31F5045-5305-4F0A-949F-E0DF680DC60E}" destId="{3EDE3986-4FA7-4310-BDC9-155EDFEC87E3}" srcOrd="1" destOrd="0" presId="urn:microsoft.com/office/officeart/2005/8/layout/matrix1"/>
    <dgm:cxn modelId="{E26698F7-6ABA-483E-9513-2A471B9E9178}" type="presParOf" srcId="{C31F5045-5305-4F0A-949F-E0DF680DC60E}" destId="{A9403FF0-FEAF-4FF1-8A2B-DC5CCE720CAC}" srcOrd="2" destOrd="0" presId="urn:microsoft.com/office/officeart/2005/8/layout/matrix1"/>
    <dgm:cxn modelId="{B7DACADB-5CF2-4A2F-9BA6-B6BB01C6E9F7}" type="presParOf" srcId="{C31F5045-5305-4F0A-949F-E0DF680DC60E}" destId="{DF66DA7B-1AA3-4ECE-A1D1-261DB69A4E5B}" srcOrd="3" destOrd="0" presId="urn:microsoft.com/office/officeart/2005/8/layout/matrix1"/>
    <dgm:cxn modelId="{CA654490-A87C-459A-9EE2-30B4322882DF}" type="presParOf" srcId="{C31F5045-5305-4F0A-949F-E0DF680DC60E}" destId="{F3C27939-FCF2-419E-90EA-8D8DA9E6339A}" srcOrd="4" destOrd="0" presId="urn:microsoft.com/office/officeart/2005/8/layout/matrix1"/>
    <dgm:cxn modelId="{DD48AA52-4678-4756-B2AB-A737AB2E19A8}" type="presParOf" srcId="{C31F5045-5305-4F0A-949F-E0DF680DC60E}" destId="{F40E3EC6-5F71-4379-BB8E-6E0CCBCE122F}" srcOrd="5" destOrd="0" presId="urn:microsoft.com/office/officeart/2005/8/layout/matrix1"/>
    <dgm:cxn modelId="{388ECCD6-BAF9-4AFE-8D20-C3244024E48F}" type="presParOf" srcId="{C31F5045-5305-4F0A-949F-E0DF680DC60E}" destId="{4F1F4F35-2DA6-4F47-A961-49CAE4DD3335}" srcOrd="6" destOrd="0" presId="urn:microsoft.com/office/officeart/2005/8/layout/matrix1"/>
    <dgm:cxn modelId="{D5C74F5F-5C3E-4944-92E9-1EEF5DE5A3C5}" type="presParOf" srcId="{C31F5045-5305-4F0A-949F-E0DF680DC60E}" destId="{7A9CE08C-360A-41A9-B68B-F32D6075A878}" srcOrd="7" destOrd="0" presId="urn:microsoft.com/office/officeart/2005/8/layout/matrix1"/>
    <dgm:cxn modelId="{6E75C342-58A6-4503-9CFE-A40DE9BD1590}" type="presParOf" srcId="{2A1017BF-B282-4954-AF39-0D5BC8F18B5E}" destId="{BFC724C0-5FF0-41AF-801C-5EC1EA3531E7}" srcOrd="1" destOrd="0" presId="urn:microsoft.com/office/officeart/2005/8/layout/matrix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68FAF6C9-682E-4E50-AEDC-5E376FD5C76E}" type="doc">
      <dgm:prSet loTypeId="urn:microsoft.com/office/officeart/2005/8/layout/default" loCatId="list" qsTypeId="urn:microsoft.com/office/officeart/2005/8/quickstyle/3d4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34C37596-F1C9-4096-BC8C-85F59192DA03}">
      <dgm:prSet phldrT="[Текст]" custT="1"/>
      <dgm:spPr/>
      <dgm:t>
        <a:bodyPr/>
        <a:lstStyle/>
        <a:p>
          <a:r>
            <a:rPr lang="ru-RU" sz="1600" b="0" dirty="0" smtClean="0">
              <a:solidFill>
                <a:schemeClr val="tx1"/>
              </a:solidFill>
              <a:latin typeface="Liberation Serif" panose="02020603050405020304" pitchFamily="18" charset="0"/>
              <a:ea typeface="Liberation Serif" panose="02020603050405020304" pitchFamily="18" charset="0"/>
              <a:cs typeface="Liberation Serif" panose="02020603050405020304" pitchFamily="18" charset="0"/>
            </a:rPr>
            <a:t>Минтруд РФ</a:t>
          </a:r>
          <a:endParaRPr lang="ru-RU" sz="1600" b="0" dirty="0">
            <a:solidFill>
              <a:schemeClr val="tx1"/>
            </a:solidFill>
            <a:latin typeface="Liberation Serif" panose="02020603050405020304" pitchFamily="18" charset="0"/>
            <a:ea typeface="Liberation Serif" panose="02020603050405020304" pitchFamily="18" charset="0"/>
            <a:cs typeface="Liberation Serif" panose="02020603050405020304" pitchFamily="18" charset="0"/>
          </a:endParaRPr>
        </a:p>
      </dgm:t>
    </dgm:pt>
    <dgm:pt modelId="{699C161E-71AC-4236-B495-7432F73BE681}" type="parTrans" cxnId="{182CFF87-D93F-4998-B488-230248655C18}">
      <dgm:prSet/>
      <dgm:spPr/>
      <dgm:t>
        <a:bodyPr/>
        <a:lstStyle/>
        <a:p>
          <a:endParaRPr lang="ru-RU" sz="1600">
            <a:latin typeface="Liberation Serif" panose="02020603050405020304" pitchFamily="18" charset="0"/>
            <a:ea typeface="Liberation Serif" panose="02020603050405020304" pitchFamily="18" charset="0"/>
            <a:cs typeface="Liberation Serif" panose="02020603050405020304" pitchFamily="18" charset="0"/>
          </a:endParaRPr>
        </a:p>
      </dgm:t>
    </dgm:pt>
    <dgm:pt modelId="{B6024AFA-5B4B-4565-AD80-AEBF757A7703}" type="sibTrans" cxnId="{182CFF87-D93F-4998-B488-230248655C18}">
      <dgm:prSet/>
      <dgm:spPr/>
      <dgm:t>
        <a:bodyPr/>
        <a:lstStyle/>
        <a:p>
          <a:endParaRPr lang="ru-RU" sz="1600">
            <a:latin typeface="Liberation Serif" panose="02020603050405020304" pitchFamily="18" charset="0"/>
            <a:ea typeface="Liberation Serif" panose="02020603050405020304" pitchFamily="18" charset="0"/>
            <a:cs typeface="Liberation Serif" panose="02020603050405020304" pitchFamily="18" charset="0"/>
          </a:endParaRPr>
        </a:p>
      </dgm:t>
    </dgm:pt>
    <dgm:pt modelId="{CD48EFEB-421E-44FC-A3A2-A91484955412}">
      <dgm:prSet phldrT="[Текст]" custT="1"/>
      <dgm:spPr/>
      <dgm:t>
        <a:bodyPr/>
        <a:lstStyle/>
        <a:p>
          <a:r>
            <a:rPr lang="ru-RU" sz="1600" b="0" dirty="0" smtClean="0">
              <a:solidFill>
                <a:schemeClr val="tx1"/>
              </a:solidFill>
              <a:latin typeface="Liberation Serif" panose="02020603050405020304" pitchFamily="18" charset="0"/>
              <a:ea typeface="Liberation Serif" panose="02020603050405020304" pitchFamily="18" charset="0"/>
              <a:cs typeface="Liberation Serif" panose="02020603050405020304" pitchFamily="18" charset="0"/>
            </a:rPr>
            <a:t>Федеральное казначейство</a:t>
          </a:r>
          <a:endParaRPr lang="ru-RU" sz="1600" b="0" dirty="0">
            <a:solidFill>
              <a:schemeClr val="tx1"/>
            </a:solidFill>
            <a:latin typeface="Liberation Serif" panose="02020603050405020304" pitchFamily="18" charset="0"/>
            <a:ea typeface="Liberation Serif" panose="02020603050405020304" pitchFamily="18" charset="0"/>
            <a:cs typeface="Liberation Serif" panose="02020603050405020304" pitchFamily="18" charset="0"/>
          </a:endParaRPr>
        </a:p>
      </dgm:t>
    </dgm:pt>
    <dgm:pt modelId="{F6AFEA5E-6B98-4564-BAD2-9B3426989423}" type="parTrans" cxnId="{3E21D7DC-8698-4AA5-9D5B-783507D874AB}">
      <dgm:prSet/>
      <dgm:spPr/>
      <dgm:t>
        <a:bodyPr/>
        <a:lstStyle/>
        <a:p>
          <a:endParaRPr lang="ru-RU" sz="1600">
            <a:latin typeface="Liberation Serif" panose="02020603050405020304" pitchFamily="18" charset="0"/>
            <a:ea typeface="Liberation Serif" panose="02020603050405020304" pitchFamily="18" charset="0"/>
            <a:cs typeface="Liberation Serif" panose="02020603050405020304" pitchFamily="18" charset="0"/>
          </a:endParaRPr>
        </a:p>
      </dgm:t>
    </dgm:pt>
    <dgm:pt modelId="{01AE2DB8-8841-424D-AF4F-C081AEDF9EDB}" type="sibTrans" cxnId="{3E21D7DC-8698-4AA5-9D5B-783507D874AB}">
      <dgm:prSet/>
      <dgm:spPr/>
      <dgm:t>
        <a:bodyPr/>
        <a:lstStyle/>
        <a:p>
          <a:endParaRPr lang="ru-RU" sz="1600">
            <a:latin typeface="Liberation Serif" panose="02020603050405020304" pitchFamily="18" charset="0"/>
            <a:ea typeface="Liberation Serif" panose="02020603050405020304" pitchFamily="18" charset="0"/>
            <a:cs typeface="Liberation Serif" panose="02020603050405020304" pitchFamily="18" charset="0"/>
          </a:endParaRPr>
        </a:p>
      </dgm:t>
    </dgm:pt>
    <dgm:pt modelId="{6E3DD097-246A-4EDB-B99A-08F608D5A5AE}">
      <dgm:prSet phldrT="[Текст]" custT="1"/>
      <dgm:spPr/>
      <dgm:t>
        <a:bodyPr/>
        <a:lstStyle/>
        <a:p>
          <a:r>
            <a:rPr lang="ru-RU" sz="1600" b="0" dirty="0" smtClean="0">
              <a:solidFill>
                <a:schemeClr val="tx1"/>
              </a:solidFill>
              <a:latin typeface="Liberation Serif" panose="02020603050405020304" pitchFamily="18" charset="0"/>
              <a:ea typeface="Liberation Serif" panose="02020603050405020304" pitchFamily="18" charset="0"/>
              <a:cs typeface="Liberation Serif" panose="02020603050405020304" pitchFamily="18" charset="0"/>
            </a:rPr>
            <a:t>Федеральное бюро медико-социальной экспертизы Минтруда РФ</a:t>
          </a:r>
          <a:endParaRPr lang="ru-RU" sz="1600" b="0" dirty="0">
            <a:solidFill>
              <a:schemeClr val="tx1"/>
            </a:solidFill>
            <a:latin typeface="Liberation Serif" panose="02020603050405020304" pitchFamily="18" charset="0"/>
            <a:ea typeface="Liberation Serif" panose="02020603050405020304" pitchFamily="18" charset="0"/>
            <a:cs typeface="Liberation Serif" panose="02020603050405020304" pitchFamily="18" charset="0"/>
          </a:endParaRPr>
        </a:p>
      </dgm:t>
    </dgm:pt>
    <dgm:pt modelId="{A497C04A-DEB9-47DB-85F0-38FC4190004C}" type="parTrans" cxnId="{E3ED22CD-400F-4D06-BB43-B3BF9825BF68}">
      <dgm:prSet/>
      <dgm:spPr/>
      <dgm:t>
        <a:bodyPr/>
        <a:lstStyle/>
        <a:p>
          <a:endParaRPr lang="ru-RU" sz="1600">
            <a:latin typeface="Liberation Serif" panose="02020603050405020304" pitchFamily="18" charset="0"/>
            <a:ea typeface="Liberation Serif" panose="02020603050405020304" pitchFamily="18" charset="0"/>
            <a:cs typeface="Liberation Serif" panose="02020603050405020304" pitchFamily="18" charset="0"/>
          </a:endParaRPr>
        </a:p>
      </dgm:t>
    </dgm:pt>
    <dgm:pt modelId="{765408C3-D4B4-4B69-94F6-684126889405}" type="sibTrans" cxnId="{E3ED22CD-400F-4D06-BB43-B3BF9825BF68}">
      <dgm:prSet/>
      <dgm:spPr/>
      <dgm:t>
        <a:bodyPr/>
        <a:lstStyle/>
        <a:p>
          <a:endParaRPr lang="ru-RU" sz="1600">
            <a:latin typeface="Liberation Serif" panose="02020603050405020304" pitchFamily="18" charset="0"/>
            <a:ea typeface="Liberation Serif" panose="02020603050405020304" pitchFamily="18" charset="0"/>
            <a:cs typeface="Liberation Serif" panose="02020603050405020304" pitchFamily="18" charset="0"/>
          </a:endParaRPr>
        </a:p>
      </dgm:t>
    </dgm:pt>
    <dgm:pt modelId="{3285F31F-79FE-4447-835E-2AB9EBBD2FAB}">
      <dgm:prSet phldrT="[Текст]" custT="1"/>
      <dgm:spPr/>
      <dgm:t>
        <a:bodyPr/>
        <a:lstStyle/>
        <a:p>
          <a:r>
            <a:rPr lang="ru-RU" sz="1600" b="0" dirty="0" smtClean="0">
              <a:solidFill>
                <a:schemeClr val="tx1"/>
              </a:solidFill>
              <a:latin typeface="Liberation Serif" panose="02020603050405020304" pitchFamily="18" charset="0"/>
              <a:ea typeface="Liberation Serif" panose="02020603050405020304" pitchFamily="18" charset="0"/>
              <a:cs typeface="Liberation Serif" panose="02020603050405020304" pitchFamily="18" charset="0"/>
            </a:rPr>
            <a:t>Главные бюро медико-социальной экспертизы пилотных регионов</a:t>
          </a:r>
          <a:endParaRPr lang="ru-RU" sz="1600" b="0" dirty="0">
            <a:solidFill>
              <a:schemeClr val="tx1"/>
            </a:solidFill>
            <a:latin typeface="Liberation Serif" panose="02020603050405020304" pitchFamily="18" charset="0"/>
            <a:ea typeface="Liberation Serif" panose="02020603050405020304" pitchFamily="18" charset="0"/>
            <a:cs typeface="Liberation Serif" panose="02020603050405020304" pitchFamily="18" charset="0"/>
          </a:endParaRPr>
        </a:p>
      </dgm:t>
    </dgm:pt>
    <dgm:pt modelId="{E59C0028-36EE-4880-B3E3-1AC68722C1F7}" type="parTrans" cxnId="{738AF3E1-CAC6-4457-B80E-96C699314C57}">
      <dgm:prSet/>
      <dgm:spPr/>
      <dgm:t>
        <a:bodyPr/>
        <a:lstStyle/>
        <a:p>
          <a:endParaRPr lang="ru-RU" sz="1600">
            <a:latin typeface="Liberation Serif" panose="02020603050405020304" pitchFamily="18" charset="0"/>
            <a:ea typeface="Liberation Serif" panose="02020603050405020304" pitchFamily="18" charset="0"/>
            <a:cs typeface="Liberation Serif" panose="02020603050405020304" pitchFamily="18" charset="0"/>
          </a:endParaRPr>
        </a:p>
      </dgm:t>
    </dgm:pt>
    <dgm:pt modelId="{A9EA18B1-41F5-45D8-9340-DDB7FB5FC71C}" type="sibTrans" cxnId="{738AF3E1-CAC6-4457-B80E-96C699314C57}">
      <dgm:prSet/>
      <dgm:spPr/>
      <dgm:t>
        <a:bodyPr/>
        <a:lstStyle/>
        <a:p>
          <a:endParaRPr lang="ru-RU" sz="1600">
            <a:latin typeface="Liberation Serif" panose="02020603050405020304" pitchFamily="18" charset="0"/>
            <a:ea typeface="Liberation Serif" panose="02020603050405020304" pitchFamily="18" charset="0"/>
            <a:cs typeface="Liberation Serif" panose="02020603050405020304" pitchFamily="18" charset="0"/>
          </a:endParaRPr>
        </a:p>
      </dgm:t>
    </dgm:pt>
    <dgm:pt modelId="{762D13E0-CA0B-43D5-87BB-ECE6A0767335}">
      <dgm:prSet phldrT="[Текст]" custT="1"/>
      <dgm:spPr/>
      <dgm:t>
        <a:bodyPr/>
        <a:lstStyle/>
        <a:p>
          <a:r>
            <a:rPr lang="ru-RU" sz="1600" b="0" dirty="0" smtClean="0">
              <a:solidFill>
                <a:schemeClr val="tx1"/>
              </a:solidFill>
              <a:latin typeface="Liberation Serif" panose="02020603050405020304" pitchFamily="18" charset="0"/>
              <a:ea typeface="Liberation Serif" panose="02020603050405020304" pitchFamily="18" charset="0"/>
              <a:cs typeface="Liberation Serif" panose="02020603050405020304" pitchFamily="18" charset="0"/>
            </a:rPr>
            <a:t>Высшие исполнительные органы государственной власти субъектов</a:t>
          </a:r>
          <a:endParaRPr lang="ru-RU" sz="1600" b="0" dirty="0">
            <a:solidFill>
              <a:schemeClr val="tx1"/>
            </a:solidFill>
            <a:latin typeface="Liberation Serif" panose="02020603050405020304" pitchFamily="18" charset="0"/>
            <a:ea typeface="Liberation Serif" panose="02020603050405020304" pitchFamily="18" charset="0"/>
            <a:cs typeface="Liberation Serif" panose="02020603050405020304" pitchFamily="18" charset="0"/>
          </a:endParaRPr>
        </a:p>
      </dgm:t>
    </dgm:pt>
    <dgm:pt modelId="{8C453004-558A-438F-AFDD-DD086F3583BD}" type="parTrans" cxnId="{322D1535-7026-4726-979E-B6395BCBF3D7}">
      <dgm:prSet/>
      <dgm:spPr/>
      <dgm:t>
        <a:bodyPr/>
        <a:lstStyle/>
        <a:p>
          <a:endParaRPr lang="ru-RU" sz="1600">
            <a:latin typeface="Liberation Serif" panose="02020603050405020304" pitchFamily="18" charset="0"/>
            <a:ea typeface="Liberation Serif" panose="02020603050405020304" pitchFamily="18" charset="0"/>
            <a:cs typeface="Liberation Serif" panose="02020603050405020304" pitchFamily="18" charset="0"/>
          </a:endParaRPr>
        </a:p>
      </dgm:t>
    </dgm:pt>
    <dgm:pt modelId="{58A75A3E-F2CC-400A-8F4A-CA6A5DB09029}" type="sibTrans" cxnId="{322D1535-7026-4726-979E-B6395BCBF3D7}">
      <dgm:prSet/>
      <dgm:spPr/>
      <dgm:t>
        <a:bodyPr/>
        <a:lstStyle/>
        <a:p>
          <a:endParaRPr lang="ru-RU" sz="1600">
            <a:latin typeface="Liberation Serif" panose="02020603050405020304" pitchFamily="18" charset="0"/>
            <a:ea typeface="Liberation Serif" panose="02020603050405020304" pitchFamily="18" charset="0"/>
            <a:cs typeface="Liberation Serif" panose="02020603050405020304" pitchFamily="18" charset="0"/>
          </a:endParaRPr>
        </a:p>
      </dgm:t>
    </dgm:pt>
    <dgm:pt modelId="{AA42B230-C673-4920-8A75-6C6DCF1C7954}">
      <dgm:prSet phldrT="[Текст]" custT="1"/>
      <dgm:spPr/>
      <dgm:t>
        <a:bodyPr/>
        <a:lstStyle/>
        <a:p>
          <a:r>
            <a:rPr lang="ru-RU" sz="1600" b="0" dirty="0" smtClean="0">
              <a:solidFill>
                <a:schemeClr val="tx1"/>
              </a:solidFill>
              <a:latin typeface="Liberation Serif" panose="02020603050405020304" pitchFamily="18" charset="0"/>
              <a:ea typeface="Liberation Serif" panose="02020603050405020304" pitchFamily="18" charset="0"/>
              <a:cs typeface="Liberation Serif" panose="02020603050405020304" pitchFamily="18" charset="0"/>
            </a:rPr>
            <a:t>Организации социального обслуживания </a:t>
          </a:r>
          <a:endParaRPr lang="ru-RU" sz="1600" b="0" dirty="0">
            <a:solidFill>
              <a:schemeClr val="tx1"/>
            </a:solidFill>
            <a:latin typeface="Liberation Serif" panose="02020603050405020304" pitchFamily="18" charset="0"/>
            <a:ea typeface="Liberation Serif" panose="02020603050405020304" pitchFamily="18" charset="0"/>
            <a:cs typeface="Liberation Serif" panose="02020603050405020304" pitchFamily="18" charset="0"/>
          </a:endParaRPr>
        </a:p>
      </dgm:t>
    </dgm:pt>
    <dgm:pt modelId="{D1AB5E10-B283-4D36-A9C4-52E475539749}" type="sibTrans" cxnId="{45DA4FBB-5655-4F61-B265-3CAB58A11BAB}">
      <dgm:prSet/>
      <dgm:spPr/>
      <dgm:t>
        <a:bodyPr/>
        <a:lstStyle/>
        <a:p>
          <a:endParaRPr lang="ru-RU" sz="1600">
            <a:latin typeface="Liberation Serif" panose="02020603050405020304" pitchFamily="18" charset="0"/>
            <a:ea typeface="Liberation Serif" panose="02020603050405020304" pitchFamily="18" charset="0"/>
            <a:cs typeface="Liberation Serif" panose="02020603050405020304" pitchFamily="18" charset="0"/>
          </a:endParaRPr>
        </a:p>
      </dgm:t>
    </dgm:pt>
    <dgm:pt modelId="{BB5836C8-DD2B-4E71-933E-1767A9E1F1D0}" type="parTrans" cxnId="{45DA4FBB-5655-4F61-B265-3CAB58A11BAB}">
      <dgm:prSet/>
      <dgm:spPr/>
      <dgm:t>
        <a:bodyPr/>
        <a:lstStyle/>
        <a:p>
          <a:endParaRPr lang="ru-RU" sz="1600">
            <a:latin typeface="Liberation Serif" panose="02020603050405020304" pitchFamily="18" charset="0"/>
            <a:ea typeface="Liberation Serif" panose="02020603050405020304" pitchFamily="18" charset="0"/>
            <a:cs typeface="Liberation Serif" panose="02020603050405020304" pitchFamily="18" charset="0"/>
          </a:endParaRPr>
        </a:p>
      </dgm:t>
    </dgm:pt>
    <dgm:pt modelId="{1F0D1AF0-390B-4B2D-93E6-1FCE52238104}">
      <dgm:prSet phldrT="[Текст]" custT="1"/>
      <dgm:spPr/>
      <dgm:t>
        <a:bodyPr/>
        <a:lstStyle/>
        <a:p>
          <a:r>
            <a:rPr lang="ru-RU" sz="1400" dirty="0" smtClean="0">
              <a:solidFill>
                <a:schemeClr val="tx1"/>
              </a:solidFill>
              <a:latin typeface="Liberation Serif" panose="02020603050405020304" pitchFamily="18" charset="0"/>
              <a:ea typeface="Liberation Serif" panose="02020603050405020304" pitchFamily="18" charset="0"/>
              <a:cs typeface="Liberation Serif" panose="02020603050405020304" pitchFamily="18" charset="0"/>
            </a:rPr>
            <a:t>Фонд пенсионного                     и социального страхования РФ (территориальные органы) </a:t>
          </a:r>
          <a:endParaRPr lang="ru-RU" sz="1400" b="0" dirty="0">
            <a:solidFill>
              <a:schemeClr val="tx1"/>
            </a:solidFill>
            <a:latin typeface="Liberation Serif" panose="02020603050405020304" pitchFamily="18" charset="0"/>
            <a:ea typeface="Liberation Serif" panose="02020603050405020304" pitchFamily="18" charset="0"/>
            <a:cs typeface="Liberation Serif" panose="02020603050405020304" pitchFamily="18" charset="0"/>
          </a:endParaRPr>
        </a:p>
      </dgm:t>
    </dgm:pt>
    <dgm:pt modelId="{63BCC5ED-8108-46A2-A51A-C387E9DA8064}" type="sibTrans" cxnId="{5ED8B32A-8A10-4B01-82E8-F6C3798CE334}">
      <dgm:prSet/>
      <dgm:spPr/>
      <dgm:t>
        <a:bodyPr/>
        <a:lstStyle/>
        <a:p>
          <a:endParaRPr lang="ru-RU" sz="1600">
            <a:latin typeface="Liberation Serif" panose="02020603050405020304" pitchFamily="18" charset="0"/>
            <a:ea typeface="Liberation Serif" panose="02020603050405020304" pitchFamily="18" charset="0"/>
            <a:cs typeface="Liberation Serif" panose="02020603050405020304" pitchFamily="18" charset="0"/>
          </a:endParaRPr>
        </a:p>
      </dgm:t>
    </dgm:pt>
    <dgm:pt modelId="{2FB5AFF5-4F28-4ADB-81B3-D6B070EC06D3}" type="parTrans" cxnId="{5ED8B32A-8A10-4B01-82E8-F6C3798CE334}">
      <dgm:prSet/>
      <dgm:spPr/>
      <dgm:t>
        <a:bodyPr/>
        <a:lstStyle/>
        <a:p>
          <a:endParaRPr lang="ru-RU" sz="1600">
            <a:latin typeface="Liberation Serif" panose="02020603050405020304" pitchFamily="18" charset="0"/>
            <a:ea typeface="Liberation Serif" panose="02020603050405020304" pitchFamily="18" charset="0"/>
            <a:cs typeface="Liberation Serif" panose="02020603050405020304" pitchFamily="18" charset="0"/>
          </a:endParaRPr>
        </a:p>
      </dgm:t>
    </dgm:pt>
    <dgm:pt modelId="{AF683C68-C441-4071-856D-FDAA8940B265}" type="pres">
      <dgm:prSet presAssocID="{68FAF6C9-682E-4E50-AEDC-5E376FD5C76E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9C85C7A3-AEF6-4990-B679-3B82DF98ED43}" type="pres">
      <dgm:prSet presAssocID="{34C37596-F1C9-4096-BC8C-85F59192DA03}" presName="node" presStyleLbl="node1" presStyleIdx="0" presStyleCnt="7" custScaleX="95682" custLinFactNeighborX="4006" custLinFactNeighborY="-191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1C99DC2-7B07-4728-8D91-BE8EE82C772E}" type="pres">
      <dgm:prSet presAssocID="{B6024AFA-5B4B-4565-AD80-AEBF757A7703}" presName="sibTrans" presStyleCnt="0"/>
      <dgm:spPr/>
    </dgm:pt>
    <dgm:pt modelId="{00ACF0A3-B4C2-490D-A262-65C8804DC5F3}" type="pres">
      <dgm:prSet presAssocID="{CD48EFEB-421E-44FC-A3A2-A91484955412}" presName="node" presStyleLbl="node1" presStyleIdx="1" presStyleCnt="7" custLinFactNeighborX="-300" custLinFactNeighborY="19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655C5D3-7C87-48F6-A85B-771A4B7BF18B}" type="pres">
      <dgm:prSet presAssocID="{01AE2DB8-8841-424D-AF4F-C081AEDF9EDB}" presName="sibTrans" presStyleCnt="0"/>
      <dgm:spPr/>
    </dgm:pt>
    <dgm:pt modelId="{D579FDD0-A60A-4370-92E6-7C61C3F97723}" type="pres">
      <dgm:prSet presAssocID="{1F0D1AF0-390B-4B2D-93E6-1FCE52238104}" presName="node" presStyleLbl="node1" presStyleIdx="2" presStyleCnt="7" custLinFactNeighborX="-809" custLinFactNeighborY="-679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69F0F6F-CB4F-4E1E-A51D-ED2AA7C2AFA7}" type="pres">
      <dgm:prSet presAssocID="{63BCC5ED-8108-46A2-A51A-C387E9DA8064}" presName="sibTrans" presStyleCnt="0"/>
      <dgm:spPr/>
    </dgm:pt>
    <dgm:pt modelId="{9435441E-5827-458B-B959-BEC1D92EEBCE}" type="pres">
      <dgm:prSet presAssocID="{AA42B230-C673-4920-8A75-6C6DCF1C7954}" presName="node" presStyleLbl="node1" presStyleIdx="3" presStyleCnt="7" custLinFactNeighborX="-1327" custLinFactNeighborY="19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06FF093-2D73-4F01-A61A-370C0C048AA9}" type="pres">
      <dgm:prSet presAssocID="{D1AB5E10-B283-4D36-A9C4-52E475539749}" presName="sibTrans" presStyleCnt="0"/>
      <dgm:spPr/>
    </dgm:pt>
    <dgm:pt modelId="{6A0FB9CD-99C3-4C7C-A2B0-4AA44E73C9F4}" type="pres">
      <dgm:prSet presAssocID="{6E3DD097-246A-4EDB-B99A-08F608D5A5AE}" presName="node" presStyleLbl="node1" presStyleIdx="4" presStyleCnt="7" custScaleX="120291" custLinFactNeighborX="-8195" custLinFactNeighborY="-150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9FF6E8D-7F5D-4C24-B0A7-7976DA452C14}" type="pres">
      <dgm:prSet presAssocID="{765408C3-D4B4-4B69-94F6-684126889405}" presName="sibTrans" presStyleCnt="0"/>
      <dgm:spPr/>
    </dgm:pt>
    <dgm:pt modelId="{9DFD23D6-FE41-40B4-B405-6D7D4775147B}" type="pres">
      <dgm:prSet presAssocID="{3285F31F-79FE-4447-835E-2AB9EBBD2FAB}" presName="node" presStyleLbl="node1" presStyleIdx="5" presStyleCnt="7" custScaleX="109295" custLinFactNeighborX="-5246" custLinFactNeighborY="-150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DDCEDE9-7489-4BA0-B41E-5813118A18A3}" type="pres">
      <dgm:prSet presAssocID="{A9EA18B1-41F5-45D8-9340-DDB7FB5FC71C}" presName="sibTrans" presStyleCnt="0"/>
      <dgm:spPr/>
    </dgm:pt>
    <dgm:pt modelId="{2C9F2E1C-97DA-4E16-9A92-D9D2E729BB2D}" type="pres">
      <dgm:prSet presAssocID="{762D13E0-CA0B-43D5-87BB-ECE6A0767335}" presName="node" presStyleLbl="node1" presStyleIdx="6" presStyleCnt="7" custScaleX="12736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E3ED22CD-400F-4D06-BB43-B3BF9825BF68}" srcId="{68FAF6C9-682E-4E50-AEDC-5E376FD5C76E}" destId="{6E3DD097-246A-4EDB-B99A-08F608D5A5AE}" srcOrd="4" destOrd="0" parTransId="{A497C04A-DEB9-47DB-85F0-38FC4190004C}" sibTransId="{765408C3-D4B4-4B69-94F6-684126889405}"/>
    <dgm:cxn modelId="{001DA0F7-274E-4BA1-BD38-DD2E2E5D0C52}" type="presOf" srcId="{CD48EFEB-421E-44FC-A3A2-A91484955412}" destId="{00ACF0A3-B4C2-490D-A262-65C8804DC5F3}" srcOrd="0" destOrd="0" presId="urn:microsoft.com/office/officeart/2005/8/layout/default"/>
    <dgm:cxn modelId="{F362BB23-17E0-47AB-AF57-E65E45A511D0}" type="presOf" srcId="{68FAF6C9-682E-4E50-AEDC-5E376FD5C76E}" destId="{AF683C68-C441-4071-856D-FDAA8940B265}" srcOrd="0" destOrd="0" presId="urn:microsoft.com/office/officeart/2005/8/layout/default"/>
    <dgm:cxn modelId="{45DA4FBB-5655-4F61-B265-3CAB58A11BAB}" srcId="{68FAF6C9-682E-4E50-AEDC-5E376FD5C76E}" destId="{AA42B230-C673-4920-8A75-6C6DCF1C7954}" srcOrd="3" destOrd="0" parTransId="{BB5836C8-DD2B-4E71-933E-1767A9E1F1D0}" sibTransId="{D1AB5E10-B283-4D36-A9C4-52E475539749}"/>
    <dgm:cxn modelId="{322D1535-7026-4726-979E-B6395BCBF3D7}" srcId="{68FAF6C9-682E-4E50-AEDC-5E376FD5C76E}" destId="{762D13E0-CA0B-43D5-87BB-ECE6A0767335}" srcOrd="6" destOrd="0" parTransId="{8C453004-558A-438F-AFDD-DD086F3583BD}" sibTransId="{58A75A3E-F2CC-400A-8F4A-CA6A5DB09029}"/>
    <dgm:cxn modelId="{02F1EE08-789C-4A4C-B84D-757E9B273280}" type="presOf" srcId="{AA42B230-C673-4920-8A75-6C6DCF1C7954}" destId="{9435441E-5827-458B-B959-BEC1D92EEBCE}" srcOrd="0" destOrd="0" presId="urn:microsoft.com/office/officeart/2005/8/layout/default"/>
    <dgm:cxn modelId="{E696756D-0198-4F02-8664-BEACD247720D}" type="presOf" srcId="{762D13E0-CA0B-43D5-87BB-ECE6A0767335}" destId="{2C9F2E1C-97DA-4E16-9A92-D9D2E729BB2D}" srcOrd="0" destOrd="0" presId="urn:microsoft.com/office/officeart/2005/8/layout/default"/>
    <dgm:cxn modelId="{5ED8B32A-8A10-4B01-82E8-F6C3798CE334}" srcId="{68FAF6C9-682E-4E50-AEDC-5E376FD5C76E}" destId="{1F0D1AF0-390B-4B2D-93E6-1FCE52238104}" srcOrd="2" destOrd="0" parTransId="{2FB5AFF5-4F28-4ADB-81B3-D6B070EC06D3}" sibTransId="{63BCC5ED-8108-46A2-A51A-C387E9DA8064}"/>
    <dgm:cxn modelId="{738AF3E1-CAC6-4457-B80E-96C699314C57}" srcId="{68FAF6C9-682E-4E50-AEDC-5E376FD5C76E}" destId="{3285F31F-79FE-4447-835E-2AB9EBBD2FAB}" srcOrd="5" destOrd="0" parTransId="{E59C0028-36EE-4880-B3E3-1AC68722C1F7}" sibTransId="{A9EA18B1-41F5-45D8-9340-DDB7FB5FC71C}"/>
    <dgm:cxn modelId="{B343B37F-8035-4926-8DDA-23A4987C6EDF}" type="presOf" srcId="{6E3DD097-246A-4EDB-B99A-08F608D5A5AE}" destId="{6A0FB9CD-99C3-4C7C-A2B0-4AA44E73C9F4}" srcOrd="0" destOrd="0" presId="urn:microsoft.com/office/officeart/2005/8/layout/default"/>
    <dgm:cxn modelId="{D98581F0-F317-4DA4-9444-A987DD2D2CBF}" type="presOf" srcId="{34C37596-F1C9-4096-BC8C-85F59192DA03}" destId="{9C85C7A3-AEF6-4990-B679-3B82DF98ED43}" srcOrd="0" destOrd="0" presId="urn:microsoft.com/office/officeart/2005/8/layout/default"/>
    <dgm:cxn modelId="{3E21D7DC-8698-4AA5-9D5B-783507D874AB}" srcId="{68FAF6C9-682E-4E50-AEDC-5E376FD5C76E}" destId="{CD48EFEB-421E-44FC-A3A2-A91484955412}" srcOrd="1" destOrd="0" parTransId="{F6AFEA5E-6B98-4564-BAD2-9B3426989423}" sibTransId="{01AE2DB8-8841-424D-AF4F-C081AEDF9EDB}"/>
    <dgm:cxn modelId="{875A1163-F35A-40DF-AFE1-6F08BB747132}" type="presOf" srcId="{1F0D1AF0-390B-4B2D-93E6-1FCE52238104}" destId="{D579FDD0-A60A-4370-92E6-7C61C3F97723}" srcOrd="0" destOrd="0" presId="urn:microsoft.com/office/officeart/2005/8/layout/default"/>
    <dgm:cxn modelId="{C37EE6AD-FBCE-4E93-BD7A-8660B0B10329}" type="presOf" srcId="{3285F31F-79FE-4447-835E-2AB9EBBD2FAB}" destId="{9DFD23D6-FE41-40B4-B405-6D7D4775147B}" srcOrd="0" destOrd="0" presId="urn:microsoft.com/office/officeart/2005/8/layout/default"/>
    <dgm:cxn modelId="{182CFF87-D93F-4998-B488-230248655C18}" srcId="{68FAF6C9-682E-4E50-AEDC-5E376FD5C76E}" destId="{34C37596-F1C9-4096-BC8C-85F59192DA03}" srcOrd="0" destOrd="0" parTransId="{699C161E-71AC-4236-B495-7432F73BE681}" sibTransId="{B6024AFA-5B4B-4565-AD80-AEBF757A7703}"/>
    <dgm:cxn modelId="{F7D7D3C6-8BC0-4145-AD76-8C303027BD4D}" type="presParOf" srcId="{AF683C68-C441-4071-856D-FDAA8940B265}" destId="{9C85C7A3-AEF6-4990-B679-3B82DF98ED43}" srcOrd="0" destOrd="0" presId="urn:microsoft.com/office/officeart/2005/8/layout/default"/>
    <dgm:cxn modelId="{E51B2F2F-54CE-4A03-AE96-E571E77518F7}" type="presParOf" srcId="{AF683C68-C441-4071-856D-FDAA8940B265}" destId="{C1C99DC2-7B07-4728-8D91-BE8EE82C772E}" srcOrd="1" destOrd="0" presId="urn:microsoft.com/office/officeart/2005/8/layout/default"/>
    <dgm:cxn modelId="{11CD5CA6-6C31-4C42-94E5-B9912E9C7061}" type="presParOf" srcId="{AF683C68-C441-4071-856D-FDAA8940B265}" destId="{00ACF0A3-B4C2-490D-A262-65C8804DC5F3}" srcOrd="2" destOrd="0" presId="urn:microsoft.com/office/officeart/2005/8/layout/default"/>
    <dgm:cxn modelId="{D95DD54A-254E-4898-8926-D14AD5237C4D}" type="presParOf" srcId="{AF683C68-C441-4071-856D-FDAA8940B265}" destId="{5655C5D3-7C87-48F6-A85B-771A4B7BF18B}" srcOrd="3" destOrd="0" presId="urn:microsoft.com/office/officeart/2005/8/layout/default"/>
    <dgm:cxn modelId="{379959D0-5B6F-4AD8-8D99-AA74A51A3A66}" type="presParOf" srcId="{AF683C68-C441-4071-856D-FDAA8940B265}" destId="{D579FDD0-A60A-4370-92E6-7C61C3F97723}" srcOrd="4" destOrd="0" presId="urn:microsoft.com/office/officeart/2005/8/layout/default"/>
    <dgm:cxn modelId="{64B10A87-7EF7-46FB-B5A8-7A2B53430909}" type="presParOf" srcId="{AF683C68-C441-4071-856D-FDAA8940B265}" destId="{C69F0F6F-CB4F-4E1E-A51D-ED2AA7C2AFA7}" srcOrd="5" destOrd="0" presId="urn:microsoft.com/office/officeart/2005/8/layout/default"/>
    <dgm:cxn modelId="{A8E857E8-E3A3-4267-9006-977E95909EFA}" type="presParOf" srcId="{AF683C68-C441-4071-856D-FDAA8940B265}" destId="{9435441E-5827-458B-B959-BEC1D92EEBCE}" srcOrd="6" destOrd="0" presId="urn:microsoft.com/office/officeart/2005/8/layout/default"/>
    <dgm:cxn modelId="{3FFB974D-E22F-4FF3-8577-FAA1ED0450D4}" type="presParOf" srcId="{AF683C68-C441-4071-856D-FDAA8940B265}" destId="{D06FF093-2D73-4F01-A61A-370C0C048AA9}" srcOrd="7" destOrd="0" presId="urn:microsoft.com/office/officeart/2005/8/layout/default"/>
    <dgm:cxn modelId="{C0E9ACB3-348E-4673-92D1-B3F4911B859C}" type="presParOf" srcId="{AF683C68-C441-4071-856D-FDAA8940B265}" destId="{6A0FB9CD-99C3-4C7C-A2B0-4AA44E73C9F4}" srcOrd="8" destOrd="0" presId="urn:microsoft.com/office/officeart/2005/8/layout/default"/>
    <dgm:cxn modelId="{E9871F10-4B5F-4B3D-94E5-771A4D5A4B07}" type="presParOf" srcId="{AF683C68-C441-4071-856D-FDAA8940B265}" destId="{D9FF6E8D-7F5D-4C24-B0A7-7976DA452C14}" srcOrd="9" destOrd="0" presId="urn:microsoft.com/office/officeart/2005/8/layout/default"/>
    <dgm:cxn modelId="{C58E93F6-7FEF-4072-B37A-6AD90A8BC9E7}" type="presParOf" srcId="{AF683C68-C441-4071-856D-FDAA8940B265}" destId="{9DFD23D6-FE41-40B4-B405-6D7D4775147B}" srcOrd="10" destOrd="0" presId="urn:microsoft.com/office/officeart/2005/8/layout/default"/>
    <dgm:cxn modelId="{6B7D0FEA-8CEB-44BB-A9BA-6CD17256B781}" type="presParOf" srcId="{AF683C68-C441-4071-856D-FDAA8940B265}" destId="{7DDCEDE9-7489-4BA0-B41E-5813118A18A3}" srcOrd="11" destOrd="0" presId="urn:microsoft.com/office/officeart/2005/8/layout/default"/>
    <dgm:cxn modelId="{97E628F2-CD6D-414E-9BFA-A0C6FBA19782}" type="presParOf" srcId="{AF683C68-C441-4071-856D-FDAA8940B265}" destId="{2C9F2E1C-97DA-4E16-9A92-D9D2E729BB2D}" srcOrd="12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40425C37-903E-46EE-87E6-9E8FE36F54E9}" type="doc">
      <dgm:prSet loTypeId="urn:microsoft.com/office/officeart/2008/layout/VerticalCurvedList" loCatId="list" qsTypeId="urn:microsoft.com/office/officeart/2005/8/quickstyle/simple3" qsCatId="simple" csTypeId="urn:microsoft.com/office/officeart/2005/8/colors/colorful2" csCatId="colorful" phldr="1"/>
      <dgm:spPr/>
      <dgm:t>
        <a:bodyPr/>
        <a:lstStyle/>
        <a:p>
          <a:endParaRPr lang="ru-RU"/>
        </a:p>
      </dgm:t>
    </dgm:pt>
    <dgm:pt modelId="{A028AE32-C688-4638-A156-55052B34B3F0}">
      <dgm:prSet custT="1"/>
      <dgm:spPr>
        <a:solidFill>
          <a:schemeClr val="accent4">
            <a:lumMod val="20000"/>
            <a:lumOff val="80000"/>
          </a:schemeClr>
        </a:solidFill>
      </dgm:spPr>
      <dgm:t>
        <a:bodyPr/>
        <a:lstStyle/>
        <a:p>
          <a:r>
            <a:rPr lang="ru-RU" sz="1800" dirty="0" smtClean="0">
              <a:effectLst/>
              <a:latin typeface="Liberation Serif" panose="02020603050405020304" pitchFamily="18" charset="0"/>
              <a:ea typeface="Times New Roman" panose="02020603050405020304" pitchFamily="18" charset="0"/>
            </a:rPr>
            <a:t>в стационарных условиях без проживания сопровождающего ребенка-инвалида лица - 96,6 тыс. рублей </a:t>
          </a:r>
          <a:endParaRPr lang="ru-RU" sz="1800" b="0" i="0" dirty="0">
            <a:latin typeface="Liberation Serif" panose="02020603050405020304" pitchFamily="18" charset="0"/>
            <a:ea typeface="Liberation Serif" panose="02020603050405020304" pitchFamily="18" charset="0"/>
            <a:cs typeface="Liberation Serif" panose="02020603050405020304" pitchFamily="18" charset="0"/>
          </a:endParaRPr>
        </a:p>
      </dgm:t>
    </dgm:pt>
    <dgm:pt modelId="{A78E4574-C046-4A74-9559-A720B7DBC388}" type="parTrans" cxnId="{08208FDA-AD57-4CC6-8E56-9947311568A5}">
      <dgm:prSet/>
      <dgm:spPr/>
      <dgm:t>
        <a:bodyPr/>
        <a:lstStyle/>
        <a:p>
          <a:endParaRPr lang="ru-RU"/>
        </a:p>
      </dgm:t>
    </dgm:pt>
    <dgm:pt modelId="{A129D6BF-820B-4515-85AE-7BD94F401A82}" type="sibTrans" cxnId="{08208FDA-AD57-4CC6-8E56-9947311568A5}">
      <dgm:prSet/>
      <dgm:spPr/>
      <dgm:t>
        <a:bodyPr/>
        <a:lstStyle/>
        <a:p>
          <a:endParaRPr lang="ru-RU"/>
        </a:p>
      </dgm:t>
    </dgm:pt>
    <dgm:pt modelId="{4D4315D6-7AD7-4991-9B7F-642C6B7086B5}">
      <dgm:prSet phldrT="[Текст]" custT="1"/>
      <dgm:spPr>
        <a:solidFill>
          <a:schemeClr val="accent6">
            <a:lumMod val="20000"/>
            <a:lumOff val="80000"/>
          </a:schemeClr>
        </a:solidFill>
      </dgm:spPr>
      <dgm:t>
        <a:bodyPr/>
        <a:lstStyle/>
        <a:p>
          <a:r>
            <a:rPr lang="ru-RU" sz="1800" dirty="0" smtClean="0">
              <a:effectLst/>
              <a:latin typeface="Liberation Serif" panose="02020603050405020304" pitchFamily="18" charset="0"/>
              <a:ea typeface="Times New Roman" panose="02020603050405020304" pitchFamily="18" charset="0"/>
            </a:rPr>
            <a:t>в полустационарных условиях - 79,8 тыс. рублей</a:t>
          </a:r>
          <a:endParaRPr lang="ru-RU" sz="1800" b="0" i="0" dirty="0">
            <a:latin typeface="Liberation Serif" panose="02020603050405020304" pitchFamily="18" charset="0"/>
            <a:ea typeface="Liberation Serif" panose="02020603050405020304" pitchFamily="18" charset="0"/>
            <a:cs typeface="Liberation Serif" panose="02020603050405020304" pitchFamily="18" charset="0"/>
          </a:endParaRPr>
        </a:p>
      </dgm:t>
    </dgm:pt>
    <dgm:pt modelId="{3AB00490-AA0F-47D4-B6F8-577EC6BE0317}" type="parTrans" cxnId="{224C0690-7043-4D85-9ADD-90E51FBAF3E2}">
      <dgm:prSet/>
      <dgm:spPr/>
      <dgm:t>
        <a:bodyPr/>
        <a:lstStyle/>
        <a:p>
          <a:endParaRPr lang="ru-RU"/>
        </a:p>
      </dgm:t>
    </dgm:pt>
    <dgm:pt modelId="{33E1E4B1-4D2A-44BB-A87A-305DB9F8189C}" type="sibTrans" cxnId="{224C0690-7043-4D85-9ADD-90E51FBAF3E2}">
      <dgm:prSet/>
      <dgm:spPr/>
      <dgm:t>
        <a:bodyPr/>
        <a:lstStyle/>
        <a:p>
          <a:endParaRPr lang="ru-RU"/>
        </a:p>
      </dgm:t>
    </dgm:pt>
    <dgm:pt modelId="{415E8869-93DE-4A3D-83FA-22E91859E134}">
      <dgm:prSet custT="1"/>
      <dgm:spPr>
        <a:solidFill>
          <a:schemeClr val="accent2">
            <a:lumMod val="40000"/>
            <a:lumOff val="60000"/>
          </a:schemeClr>
        </a:solidFill>
      </dgm:spPr>
      <dgm:t>
        <a:bodyPr/>
        <a:lstStyle/>
        <a:p>
          <a:r>
            <a:rPr lang="ru-RU" sz="1800" dirty="0" smtClean="0">
              <a:effectLst/>
              <a:latin typeface="Liberation Serif" panose="02020603050405020304" pitchFamily="18" charset="0"/>
              <a:ea typeface="Times New Roman" panose="02020603050405020304" pitchFamily="18" charset="0"/>
            </a:rPr>
            <a:t>в стационарных условиях с проживанием сопровождающего ребенка-инвалида лица - 102,9 тыс. рублей</a:t>
          </a:r>
          <a:r>
            <a:rPr lang="ru-RU" sz="1800" i="1" dirty="0" smtClean="0">
              <a:effectLst/>
              <a:latin typeface="Liberation Serif" panose="02020603050405020304" pitchFamily="18" charset="0"/>
              <a:ea typeface="Times New Roman" panose="02020603050405020304" pitchFamily="18" charset="0"/>
            </a:rPr>
            <a:t> </a:t>
          </a:r>
          <a:endParaRPr lang="ru-RU" sz="1800" b="0" i="0" dirty="0">
            <a:latin typeface="Liberation Serif" panose="02020603050405020304" pitchFamily="18" charset="0"/>
            <a:ea typeface="Liberation Serif" panose="02020603050405020304" pitchFamily="18" charset="0"/>
            <a:cs typeface="Liberation Serif" panose="02020603050405020304" pitchFamily="18" charset="0"/>
          </a:endParaRPr>
        </a:p>
      </dgm:t>
    </dgm:pt>
    <dgm:pt modelId="{EEC438C4-57A4-4E52-B263-EA45CC1ABFFA}" type="sibTrans" cxnId="{392A87A4-19A8-468B-B57A-F168E901A44E}">
      <dgm:prSet/>
      <dgm:spPr/>
      <dgm:t>
        <a:bodyPr/>
        <a:lstStyle/>
        <a:p>
          <a:endParaRPr lang="ru-RU"/>
        </a:p>
      </dgm:t>
    </dgm:pt>
    <dgm:pt modelId="{A81959A7-B0E1-474D-8D68-947FF4817028}" type="parTrans" cxnId="{392A87A4-19A8-468B-B57A-F168E901A44E}">
      <dgm:prSet/>
      <dgm:spPr/>
      <dgm:t>
        <a:bodyPr/>
        <a:lstStyle/>
        <a:p>
          <a:endParaRPr lang="ru-RU"/>
        </a:p>
      </dgm:t>
    </dgm:pt>
    <dgm:pt modelId="{2B3A1C60-0129-4D8B-A043-E11FA84A861B}" type="pres">
      <dgm:prSet presAssocID="{40425C37-903E-46EE-87E6-9E8FE36F54E9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ru-RU"/>
        </a:p>
      </dgm:t>
    </dgm:pt>
    <dgm:pt modelId="{7561EAC5-E84F-4022-9398-63644C5D488C}" type="pres">
      <dgm:prSet presAssocID="{40425C37-903E-46EE-87E6-9E8FE36F54E9}" presName="Name1" presStyleCnt="0"/>
      <dgm:spPr/>
      <dgm:t>
        <a:bodyPr/>
        <a:lstStyle/>
        <a:p>
          <a:endParaRPr lang="ru-RU"/>
        </a:p>
      </dgm:t>
    </dgm:pt>
    <dgm:pt modelId="{EFA572B1-A83B-433A-BCFA-17585E675F90}" type="pres">
      <dgm:prSet presAssocID="{40425C37-903E-46EE-87E6-9E8FE36F54E9}" presName="cycle" presStyleCnt="0"/>
      <dgm:spPr/>
      <dgm:t>
        <a:bodyPr/>
        <a:lstStyle/>
        <a:p>
          <a:endParaRPr lang="ru-RU"/>
        </a:p>
      </dgm:t>
    </dgm:pt>
    <dgm:pt modelId="{B068DED7-614B-4F36-BA97-7383786E0947}" type="pres">
      <dgm:prSet presAssocID="{40425C37-903E-46EE-87E6-9E8FE36F54E9}" presName="srcNode" presStyleLbl="node1" presStyleIdx="0" presStyleCnt="3"/>
      <dgm:spPr/>
      <dgm:t>
        <a:bodyPr/>
        <a:lstStyle/>
        <a:p>
          <a:endParaRPr lang="ru-RU"/>
        </a:p>
      </dgm:t>
    </dgm:pt>
    <dgm:pt modelId="{8D38C4B6-EF76-4AB2-A182-2191987BE54B}" type="pres">
      <dgm:prSet presAssocID="{40425C37-903E-46EE-87E6-9E8FE36F54E9}" presName="conn" presStyleLbl="parChTrans1D2" presStyleIdx="0" presStyleCnt="1"/>
      <dgm:spPr/>
      <dgm:t>
        <a:bodyPr/>
        <a:lstStyle/>
        <a:p>
          <a:endParaRPr lang="ru-RU"/>
        </a:p>
      </dgm:t>
    </dgm:pt>
    <dgm:pt modelId="{E53B2748-E845-4BE0-8BC3-86FAF909E16E}" type="pres">
      <dgm:prSet presAssocID="{40425C37-903E-46EE-87E6-9E8FE36F54E9}" presName="extraNode" presStyleLbl="node1" presStyleIdx="0" presStyleCnt="3"/>
      <dgm:spPr/>
      <dgm:t>
        <a:bodyPr/>
        <a:lstStyle/>
        <a:p>
          <a:endParaRPr lang="ru-RU"/>
        </a:p>
      </dgm:t>
    </dgm:pt>
    <dgm:pt modelId="{1E91FF7B-C711-4CFA-ADB9-6395136FB18F}" type="pres">
      <dgm:prSet presAssocID="{40425C37-903E-46EE-87E6-9E8FE36F54E9}" presName="dstNode" presStyleLbl="node1" presStyleIdx="0" presStyleCnt="3"/>
      <dgm:spPr/>
      <dgm:t>
        <a:bodyPr/>
        <a:lstStyle/>
        <a:p>
          <a:endParaRPr lang="ru-RU"/>
        </a:p>
      </dgm:t>
    </dgm:pt>
    <dgm:pt modelId="{03FBA7D6-3075-45F1-8156-7C51E3E0EA1D}" type="pres">
      <dgm:prSet presAssocID="{4D4315D6-7AD7-4991-9B7F-642C6B7086B5}" presName="text_1" presStyleLbl="node1" presStyleIdx="0" presStyleCnt="3" custScaleX="92416" custLinFactNeighborX="380" custLinFactNeighborY="-138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C667CB4-13DE-43D2-A470-0DB4B18204C5}" type="pres">
      <dgm:prSet presAssocID="{4D4315D6-7AD7-4991-9B7F-642C6B7086B5}" presName="accent_1" presStyleCnt="0"/>
      <dgm:spPr/>
    </dgm:pt>
    <dgm:pt modelId="{0E5B5EDD-FD16-4403-AEFB-D2062DFA676B}" type="pres">
      <dgm:prSet presAssocID="{4D4315D6-7AD7-4991-9B7F-642C6B7086B5}" presName="accentRepeatNode" presStyleLbl="solidFgAcc1" presStyleIdx="0" presStyleCnt="3"/>
      <dgm:spPr/>
    </dgm:pt>
    <dgm:pt modelId="{827D3C83-172E-4C62-B911-47EE8B627A55}" type="pres">
      <dgm:prSet presAssocID="{A028AE32-C688-4638-A156-55052B34B3F0}" presName="text_2" presStyleLbl="node1" presStyleIdx="1" presStyleCnt="3" custScaleX="9288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3D8CD95-9B6E-40A0-A2FD-D962C8EC5D2C}" type="pres">
      <dgm:prSet presAssocID="{A028AE32-C688-4638-A156-55052B34B3F0}" presName="accent_2" presStyleCnt="0"/>
      <dgm:spPr/>
    </dgm:pt>
    <dgm:pt modelId="{E390E97B-0E17-40FC-A974-531726639199}" type="pres">
      <dgm:prSet presAssocID="{A028AE32-C688-4638-A156-55052B34B3F0}" presName="accentRepeatNode" presStyleLbl="solidFgAcc1" presStyleIdx="1" presStyleCnt="3"/>
      <dgm:spPr/>
    </dgm:pt>
    <dgm:pt modelId="{874CE4C5-576C-4147-9D24-27B33CD12B21}" type="pres">
      <dgm:prSet presAssocID="{415E8869-93DE-4A3D-83FA-22E91859E134}" presName="text_3" presStyleLbl="node1" presStyleIdx="2" presStyleCnt="3" custScaleX="94721" custLinFactNeighborX="-499" custLinFactNeighborY="-162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A5D5F41-AC2B-4D30-AFD1-6C7E169325F1}" type="pres">
      <dgm:prSet presAssocID="{415E8869-93DE-4A3D-83FA-22E91859E134}" presName="accent_3" presStyleCnt="0"/>
      <dgm:spPr/>
    </dgm:pt>
    <dgm:pt modelId="{5016CD99-2511-4713-902F-945B75F03F5F}" type="pres">
      <dgm:prSet presAssocID="{415E8869-93DE-4A3D-83FA-22E91859E134}" presName="accentRepeatNode" presStyleLbl="solidFgAcc1" presStyleIdx="2" presStyleCnt="3"/>
      <dgm:spPr/>
    </dgm:pt>
  </dgm:ptLst>
  <dgm:cxnLst>
    <dgm:cxn modelId="{CCC35409-3095-4988-8284-992D5012C618}" type="presOf" srcId="{415E8869-93DE-4A3D-83FA-22E91859E134}" destId="{874CE4C5-576C-4147-9D24-27B33CD12B21}" srcOrd="0" destOrd="0" presId="urn:microsoft.com/office/officeart/2008/layout/VerticalCurvedList"/>
    <dgm:cxn modelId="{94733278-B37C-4C53-B12F-7044DFA7A7E2}" type="presOf" srcId="{A028AE32-C688-4638-A156-55052B34B3F0}" destId="{827D3C83-172E-4C62-B911-47EE8B627A55}" srcOrd="0" destOrd="0" presId="urn:microsoft.com/office/officeart/2008/layout/VerticalCurvedList"/>
    <dgm:cxn modelId="{73F1A9C3-7C27-4721-AFA4-D9229906E6AF}" type="presOf" srcId="{33E1E4B1-4D2A-44BB-A87A-305DB9F8189C}" destId="{8D38C4B6-EF76-4AB2-A182-2191987BE54B}" srcOrd="0" destOrd="0" presId="urn:microsoft.com/office/officeart/2008/layout/VerticalCurvedList"/>
    <dgm:cxn modelId="{BC466CE1-4356-43B3-9516-4443A2249ADD}" type="presOf" srcId="{4D4315D6-7AD7-4991-9B7F-642C6B7086B5}" destId="{03FBA7D6-3075-45F1-8156-7C51E3E0EA1D}" srcOrd="0" destOrd="0" presId="urn:microsoft.com/office/officeart/2008/layout/VerticalCurvedList"/>
    <dgm:cxn modelId="{224C0690-7043-4D85-9ADD-90E51FBAF3E2}" srcId="{40425C37-903E-46EE-87E6-9E8FE36F54E9}" destId="{4D4315D6-7AD7-4991-9B7F-642C6B7086B5}" srcOrd="0" destOrd="0" parTransId="{3AB00490-AA0F-47D4-B6F8-577EC6BE0317}" sibTransId="{33E1E4B1-4D2A-44BB-A87A-305DB9F8189C}"/>
    <dgm:cxn modelId="{392A87A4-19A8-468B-B57A-F168E901A44E}" srcId="{40425C37-903E-46EE-87E6-9E8FE36F54E9}" destId="{415E8869-93DE-4A3D-83FA-22E91859E134}" srcOrd="2" destOrd="0" parTransId="{A81959A7-B0E1-474D-8D68-947FF4817028}" sibTransId="{EEC438C4-57A4-4E52-B263-EA45CC1ABFFA}"/>
    <dgm:cxn modelId="{A8D10BB4-FDDB-47B9-AA70-2DD57744E519}" type="presOf" srcId="{40425C37-903E-46EE-87E6-9E8FE36F54E9}" destId="{2B3A1C60-0129-4D8B-A043-E11FA84A861B}" srcOrd="0" destOrd="0" presId="urn:microsoft.com/office/officeart/2008/layout/VerticalCurvedList"/>
    <dgm:cxn modelId="{08208FDA-AD57-4CC6-8E56-9947311568A5}" srcId="{40425C37-903E-46EE-87E6-9E8FE36F54E9}" destId="{A028AE32-C688-4638-A156-55052B34B3F0}" srcOrd="1" destOrd="0" parTransId="{A78E4574-C046-4A74-9559-A720B7DBC388}" sibTransId="{A129D6BF-820B-4515-85AE-7BD94F401A82}"/>
    <dgm:cxn modelId="{4922CA2A-8D9F-4114-81A6-A4B9A50BE3AA}" type="presParOf" srcId="{2B3A1C60-0129-4D8B-A043-E11FA84A861B}" destId="{7561EAC5-E84F-4022-9398-63644C5D488C}" srcOrd="0" destOrd="0" presId="urn:microsoft.com/office/officeart/2008/layout/VerticalCurvedList"/>
    <dgm:cxn modelId="{9E1242E5-6EF8-4637-819E-0C619326B24D}" type="presParOf" srcId="{7561EAC5-E84F-4022-9398-63644C5D488C}" destId="{EFA572B1-A83B-433A-BCFA-17585E675F90}" srcOrd="0" destOrd="0" presId="urn:microsoft.com/office/officeart/2008/layout/VerticalCurvedList"/>
    <dgm:cxn modelId="{9B93DD23-7740-445B-88AC-80B126876820}" type="presParOf" srcId="{EFA572B1-A83B-433A-BCFA-17585E675F90}" destId="{B068DED7-614B-4F36-BA97-7383786E0947}" srcOrd="0" destOrd="0" presId="urn:microsoft.com/office/officeart/2008/layout/VerticalCurvedList"/>
    <dgm:cxn modelId="{AF19BAC7-7C7B-433F-B3FF-633E27AA0109}" type="presParOf" srcId="{EFA572B1-A83B-433A-BCFA-17585E675F90}" destId="{8D38C4B6-EF76-4AB2-A182-2191987BE54B}" srcOrd="1" destOrd="0" presId="urn:microsoft.com/office/officeart/2008/layout/VerticalCurvedList"/>
    <dgm:cxn modelId="{70FC1E6B-9539-4E46-9F1B-77B50F355D67}" type="presParOf" srcId="{EFA572B1-A83B-433A-BCFA-17585E675F90}" destId="{E53B2748-E845-4BE0-8BC3-86FAF909E16E}" srcOrd="2" destOrd="0" presId="urn:microsoft.com/office/officeart/2008/layout/VerticalCurvedList"/>
    <dgm:cxn modelId="{5096A7C5-7011-4CC6-8673-0529178B388B}" type="presParOf" srcId="{EFA572B1-A83B-433A-BCFA-17585E675F90}" destId="{1E91FF7B-C711-4CFA-ADB9-6395136FB18F}" srcOrd="3" destOrd="0" presId="urn:microsoft.com/office/officeart/2008/layout/VerticalCurvedList"/>
    <dgm:cxn modelId="{10585D45-15E2-4723-82D2-D63DC3A10194}" type="presParOf" srcId="{7561EAC5-E84F-4022-9398-63644C5D488C}" destId="{03FBA7D6-3075-45F1-8156-7C51E3E0EA1D}" srcOrd="1" destOrd="0" presId="urn:microsoft.com/office/officeart/2008/layout/VerticalCurvedList"/>
    <dgm:cxn modelId="{0548D5B3-AD4E-4597-9C5F-9C1914FA78E5}" type="presParOf" srcId="{7561EAC5-E84F-4022-9398-63644C5D488C}" destId="{AC667CB4-13DE-43D2-A470-0DB4B18204C5}" srcOrd="2" destOrd="0" presId="urn:microsoft.com/office/officeart/2008/layout/VerticalCurvedList"/>
    <dgm:cxn modelId="{E9E3333B-B64A-4DE9-AC06-5CE640238D94}" type="presParOf" srcId="{AC667CB4-13DE-43D2-A470-0DB4B18204C5}" destId="{0E5B5EDD-FD16-4403-AEFB-D2062DFA676B}" srcOrd="0" destOrd="0" presId="urn:microsoft.com/office/officeart/2008/layout/VerticalCurvedList"/>
    <dgm:cxn modelId="{FB9DC3AA-BF63-4962-8D43-BBB251F7F18C}" type="presParOf" srcId="{7561EAC5-E84F-4022-9398-63644C5D488C}" destId="{827D3C83-172E-4C62-B911-47EE8B627A55}" srcOrd="3" destOrd="0" presId="urn:microsoft.com/office/officeart/2008/layout/VerticalCurvedList"/>
    <dgm:cxn modelId="{7F19B267-5AA2-4136-879A-5DE4F935268A}" type="presParOf" srcId="{7561EAC5-E84F-4022-9398-63644C5D488C}" destId="{53D8CD95-9B6E-40A0-A2FD-D962C8EC5D2C}" srcOrd="4" destOrd="0" presId="urn:microsoft.com/office/officeart/2008/layout/VerticalCurvedList"/>
    <dgm:cxn modelId="{55FCBCDC-CD06-412C-A989-3F1F19287686}" type="presParOf" srcId="{53D8CD95-9B6E-40A0-A2FD-D962C8EC5D2C}" destId="{E390E97B-0E17-40FC-A974-531726639199}" srcOrd="0" destOrd="0" presId="urn:microsoft.com/office/officeart/2008/layout/VerticalCurvedList"/>
    <dgm:cxn modelId="{377E85F4-C3D0-4A2E-9393-A12D251A7BEA}" type="presParOf" srcId="{7561EAC5-E84F-4022-9398-63644C5D488C}" destId="{874CE4C5-576C-4147-9D24-27B33CD12B21}" srcOrd="5" destOrd="0" presId="urn:microsoft.com/office/officeart/2008/layout/VerticalCurvedList"/>
    <dgm:cxn modelId="{B78252E8-1399-4047-A2FD-040EF3701EDB}" type="presParOf" srcId="{7561EAC5-E84F-4022-9398-63644C5D488C}" destId="{5A5D5F41-AC2B-4D30-AFD1-6C7E169325F1}" srcOrd="6" destOrd="0" presId="urn:microsoft.com/office/officeart/2008/layout/VerticalCurvedList"/>
    <dgm:cxn modelId="{CE8A7D06-657A-427A-8D1B-A55869C9FA56}" type="presParOf" srcId="{5A5D5F41-AC2B-4D30-AFD1-6C7E169325F1}" destId="{5016CD99-2511-4713-902F-945B75F03F5F}" srcOrd="0" destOrd="0" presId="urn:microsoft.com/office/officeart/2008/layout/VerticalCurvedList"/>
  </dgm:cxnLst>
  <dgm:bg>
    <a:noFill/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62AB5C50-FB12-4157-9A9B-ED36E3E2741C}" type="doc">
      <dgm:prSet loTypeId="urn:microsoft.com/office/officeart/2005/8/layout/default" loCatId="list" qsTypeId="urn:microsoft.com/office/officeart/2005/8/quickstyle/3d4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20FAF181-4C8E-4FB9-AAAF-4E2C9275EC7C}">
      <dgm:prSet/>
      <dgm:spPr>
        <a:xfrm>
          <a:off x="0" y="137206"/>
          <a:ext cx="4444142" cy="1602301"/>
        </a:xfrm>
        <a:prstGeom prst="rect">
          <a:avLst/>
        </a:prstGeom>
        <a:solidFill>
          <a:srgbClr val="B74919">
            <a:lumMod val="40000"/>
            <a:lumOff val="60000"/>
          </a:srgbClr>
        </a:solidFill>
        <a:ln>
          <a:solidFill>
            <a:srgbClr val="8BC145">
              <a:lumMod val="20000"/>
              <a:lumOff val="80000"/>
            </a:srgbClr>
          </a:solidFill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gm:spPr>
      <dgm:t>
        <a:bodyPr anchor="ctr"/>
        <a:lstStyle/>
        <a:p>
          <a:pPr algn="l"/>
          <a:r>
            <a:rPr lang="ru-RU" dirty="0" smtClean="0">
              <a:solidFill>
                <a:sysClr val="windowText" lastClr="000000"/>
              </a:solidFill>
              <a:latin typeface="Liberation Serif" panose="02020603050405020304" pitchFamily="18" charset="0"/>
              <a:ea typeface="Liberation Serif" panose="02020603050405020304" pitchFamily="18" charset="0"/>
              <a:cs typeface="Liberation Serif" panose="02020603050405020304" pitchFamily="18" charset="0"/>
            </a:rPr>
            <a:t>расходы на проезд детей-инвалидов                                   и сопровождающих детей-инвалидов лиц к месту приобретения услуг по комплексной реабилитации и </a:t>
          </a:r>
          <a:r>
            <a:rPr lang="ru-RU" dirty="0" err="1" smtClean="0">
              <a:solidFill>
                <a:sysClr val="windowText" lastClr="000000"/>
              </a:solidFill>
              <a:latin typeface="Liberation Serif" panose="02020603050405020304" pitchFamily="18" charset="0"/>
              <a:ea typeface="Liberation Serif" panose="02020603050405020304" pitchFamily="18" charset="0"/>
              <a:cs typeface="Liberation Serif" panose="02020603050405020304" pitchFamily="18" charset="0"/>
            </a:rPr>
            <a:t>абилитации</a:t>
          </a:r>
          <a:r>
            <a:rPr lang="ru-RU" dirty="0" smtClean="0">
              <a:solidFill>
                <a:sysClr val="windowText" lastClr="000000"/>
              </a:solidFill>
              <a:latin typeface="Liberation Serif" panose="02020603050405020304" pitchFamily="18" charset="0"/>
              <a:ea typeface="Liberation Serif" panose="02020603050405020304" pitchFamily="18" charset="0"/>
              <a:cs typeface="Liberation Serif" panose="02020603050405020304" pitchFamily="18" charset="0"/>
            </a:rPr>
            <a:t> и обратно железнодорожным транспортом в поездах дальнего следования</a:t>
          </a:r>
          <a:endParaRPr lang="ru-RU" dirty="0">
            <a:solidFill>
              <a:sysClr val="windowText" lastClr="000000"/>
            </a:solidFill>
            <a:latin typeface="Liberation Serif" panose="02020603050405020304" pitchFamily="18" charset="0"/>
            <a:ea typeface="Liberation Serif" panose="02020603050405020304" pitchFamily="18" charset="0"/>
            <a:cs typeface="Liberation Serif" panose="02020603050405020304" pitchFamily="18" charset="0"/>
          </a:endParaRPr>
        </a:p>
      </dgm:t>
    </dgm:pt>
    <dgm:pt modelId="{98C71695-27A3-4CB0-ADE0-B121159DBB2C}" type="parTrans" cxnId="{D0AAC106-D49B-49AF-B06A-63E279FB6A02}">
      <dgm:prSet/>
      <dgm:spPr/>
      <dgm:t>
        <a:bodyPr/>
        <a:lstStyle/>
        <a:p>
          <a:endParaRPr lang="ru-RU"/>
        </a:p>
      </dgm:t>
    </dgm:pt>
    <dgm:pt modelId="{34CBC1B2-B4FC-4891-9430-22914F5B59F6}" type="sibTrans" cxnId="{D0AAC106-D49B-49AF-B06A-63E279FB6A02}">
      <dgm:prSet/>
      <dgm:spPr/>
      <dgm:t>
        <a:bodyPr/>
        <a:lstStyle/>
        <a:p>
          <a:endParaRPr lang="ru-RU"/>
        </a:p>
      </dgm:t>
    </dgm:pt>
    <dgm:pt modelId="{AAD82C31-BDE8-4BBE-B499-BAE37F81FE68}">
      <dgm:prSet/>
      <dgm:spPr>
        <a:xfrm>
          <a:off x="1220910" y="1871366"/>
          <a:ext cx="4611737" cy="1604547"/>
        </a:xfrm>
        <a:prstGeom prst="rect">
          <a:avLst/>
        </a:prstGeom>
        <a:solidFill>
          <a:srgbClr val="FFC000"/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gm:spPr>
      <dgm:t>
        <a:bodyPr/>
        <a:lstStyle/>
        <a:p>
          <a:pPr algn="l"/>
          <a:r>
            <a:rPr lang="ru-RU" dirty="0" smtClean="0">
              <a:solidFill>
                <a:sysClr val="windowText" lastClr="000000"/>
              </a:solidFill>
              <a:latin typeface="Liberation Serif" panose="02020603050405020304" pitchFamily="18" charset="0"/>
              <a:ea typeface="Liberation Serif" panose="02020603050405020304" pitchFamily="18" charset="0"/>
              <a:cs typeface="Liberation Serif" panose="02020603050405020304" pitchFamily="18" charset="0"/>
            </a:rPr>
            <a:t>компенсация расходов на оплату стоимости проезда детей-инвалидов и сопровождающих детей-инвалидов лиц к месту приобретения услуг по комплексной реабилитации и </a:t>
          </a:r>
          <a:r>
            <a:rPr lang="ru-RU" dirty="0" err="1" smtClean="0">
              <a:solidFill>
                <a:sysClr val="windowText" lastClr="000000"/>
              </a:solidFill>
              <a:latin typeface="Liberation Serif" panose="02020603050405020304" pitchFamily="18" charset="0"/>
              <a:ea typeface="Liberation Serif" panose="02020603050405020304" pitchFamily="18" charset="0"/>
              <a:cs typeface="Liberation Serif" panose="02020603050405020304" pitchFamily="18" charset="0"/>
            </a:rPr>
            <a:t>абилитации</a:t>
          </a:r>
          <a:r>
            <a:rPr lang="ru-RU" dirty="0" smtClean="0">
              <a:solidFill>
                <a:sysClr val="windowText" lastClr="000000"/>
              </a:solidFill>
              <a:latin typeface="Liberation Serif" panose="02020603050405020304" pitchFamily="18" charset="0"/>
              <a:ea typeface="Liberation Serif" panose="02020603050405020304" pitchFamily="18" charset="0"/>
              <a:cs typeface="Liberation Serif" panose="02020603050405020304" pitchFamily="18" charset="0"/>
            </a:rPr>
            <a:t>                     и обратно личным автомобильным транспортом                  в размере фактически произведенных расходов              на оплату стоимости израсходованного топлива</a:t>
          </a:r>
          <a:endParaRPr lang="ru-RU" dirty="0">
            <a:solidFill>
              <a:sysClr val="windowText" lastClr="000000"/>
            </a:solidFill>
            <a:latin typeface="Liberation Serif" panose="02020603050405020304" pitchFamily="18" charset="0"/>
            <a:ea typeface="Liberation Serif" panose="02020603050405020304" pitchFamily="18" charset="0"/>
            <a:cs typeface="Liberation Serif" panose="02020603050405020304" pitchFamily="18" charset="0"/>
          </a:endParaRPr>
        </a:p>
      </dgm:t>
    </dgm:pt>
    <dgm:pt modelId="{F4498791-42ED-4DFB-9634-3FC3899AE628}" type="parTrans" cxnId="{4C9347A7-408B-45D5-AE14-EA6882FCBF5C}">
      <dgm:prSet/>
      <dgm:spPr/>
      <dgm:t>
        <a:bodyPr/>
        <a:lstStyle/>
        <a:p>
          <a:endParaRPr lang="ru-RU"/>
        </a:p>
      </dgm:t>
    </dgm:pt>
    <dgm:pt modelId="{2D9E6286-FD6E-41A3-907E-3620783B1E65}" type="sibTrans" cxnId="{4C9347A7-408B-45D5-AE14-EA6882FCBF5C}">
      <dgm:prSet/>
      <dgm:spPr/>
      <dgm:t>
        <a:bodyPr/>
        <a:lstStyle/>
        <a:p>
          <a:endParaRPr lang="ru-RU"/>
        </a:p>
      </dgm:t>
    </dgm:pt>
    <dgm:pt modelId="{9A572D67-DFFC-406F-86E7-1C02D7EAEFFF}" type="pres">
      <dgm:prSet presAssocID="{62AB5C50-FB12-4157-9A9B-ED36E3E2741C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6775CC28-0C26-4085-B1B9-5155EF9F796C}" type="pres">
      <dgm:prSet presAssocID="{20FAF181-4C8E-4FB9-AAAF-4E2C9275EC7C}" presName="node" presStyleLbl="node1" presStyleIdx="0" presStyleCnt="2" custScaleX="166183" custScaleY="100460" custLinFactNeighborX="-37096" custLinFactNeighborY="85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EFC4EA9-A082-4E2E-AAC7-0E26CBBF25F1}" type="pres">
      <dgm:prSet presAssocID="{34CBC1B2-B4FC-4891-9430-22914F5B59F6}" presName="sibTrans" presStyleCnt="0"/>
      <dgm:spPr/>
    </dgm:pt>
    <dgm:pt modelId="{903C045E-2939-4919-8830-14905628C23E}" type="pres">
      <dgm:prSet presAssocID="{AAD82C31-BDE8-4BBE-B499-BAE37F81FE68}" presName="node" presStyleLbl="node1" presStyleIdx="1" presStyleCnt="2" custScaleX="172450" custLinFactNeighborX="34449" custLinFactNeighborY="1004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186D5878-EE67-4DED-ACBC-3F9E8FB816AE}" type="presOf" srcId="{AAD82C31-BDE8-4BBE-B499-BAE37F81FE68}" destId="{903C045E-2939-4919-8830-14905628C23E}" srcOrd="0" destOrd="0" presId="urn:microsoft.com/office/officeart/2005/8/layout/default"/>
    <dgm:cxn modelId="{9BD79471-6687-4A56-9DAD-7800082EEA3F}" type="presOf" srcId="{20FAF181-4C8E-4FB9-AAAF-4E2C9275EC7C}" destId="{6775CC28-0C26-4085-B1B9-5155EF9F796C}" srcOrd="0" destOrd="0" presId="urn:microsoft.com/office/officeart/2005/8/layout/default"/>
    <dgm:cxn modelId="{4C9347A7-408B-45D5-AE14-EA6882FCBF5C}" srcId="{62AB5C50-FB12-4157-9A9B-ED36E3E2741C}" destId="{AAD82C31-BDE8-4BBE-B499-BAE37F81FE68}" srcOrd="1" destOrd="0" parTransId="{F4498791-42ED-4DFB-9634-3FC3899AE628}" sibTransId="{2D9E6286-FD6E-41A3-907E-3620783B1E65}"/>
    <dgm:cxn modelId="{3D59D3DD-CE1E-43D4-8D7B-01E02515E736}" type="presOf" srcId="{62AB5C50-FB12-4157-9A9B-ED36E3E2741C}" destId="{9A572D67-DFFC-406F-86E7-1C02D7EAEFFF}" srcOrd="0" destOrd="0" presId="urn:microsoft.com/office/officeart/2005/8/layout/default"/>
    <dgm:cxn modelId="{D0AAC106-D49B-49AF-B06A-63E279FB6A02}" srcId="{62AB5C50-FB12-4157-9A9B-ED36E3E2741C}" destId="{20FAF181-4C8E-4FB9-AAAF-4E2C9275EC7C}" srcOrd="0" destOrd="0" parTransId="{98C71695-27A3-4CB0-ADE0-B121159DBB2C}" sibTransId="{34CBC1B2-B4FC-4891-9430-22914F5B59F6}"/>
    <dgm:cxn modelId="{8A5A92E2-E5B8-4A39-9481-6A69826D3CF1}" type="presParOf" srcId="{9A572D67-DFFC-406F-86E7-1C02D7EAEFFF}" destId="{6775CC28-0C26-4085-B1B9-5155EF9F796C}" srcOrd="0" destOrd="0" presId="urn:microsoft.com/office/officeart/2005/8/layout/default"/>
    <dgm:cxn modelId="{521AD720-F803-41B7-AE15-45B73A8C7437}" type="presParOf" srcId="{9A572D67-DFFC-406F-86E7-1C02D7EAEFFF}" destId="{FEFC4EA9-A082-4E2E-AAC7-0E26CBBF25F1}" srcOrd="1" destOrd="0" presId="urn:microsoft.com/office/officeart/2005/8/layout/default"/>
    <dgm:cxn modelId="{7994C1F0-AAFF-42EF-BA4A-065F4BA351D2}" type="presParOf" srcId="{9A572D67-DFFC-406F-86E7-1C02D7EAEFFF}" destId="{903C045E-2939-4919-8830-14905628C23E}" srcOrd="2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D237F922-F567-4AA1-BAAD-DA33379E22C7}" type="doc">
      <dgm:prSet loTypeId="urn:microsoft.com/office/officeart/2005/8/layout/gear1" loCatId="process" qsTypeId="urn:microsoft.com/office/officeart/2005/8/quickstyle/simple1" qsCatId="simple" csTypeId="urn:microsoft.com/office/officeart/2005/8/colors/colorful5" csCatId="colorful" phldr="1"/>
      <dgm:spPr/>
    </dgm:pt>
    <dgm:pt modelId="{BC279472-6DB3-44FB-B96A-BDD0C2F3A905}">
      <dgm:prSet phldrT="[Текст]" custT="1"/>
      <dgm:spPr/>
      <dgm:t>
        <a:bodyPr/>
        <a:lstStyle/>
        <a:p>
          <a:r>
            <a:rPr lang="ru-RU" sz="1600" dirty="0" err="1" smtClean="0"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rPr>
            <a:t>Реабилита</a:t>
          </a:r>
          <a:endParaRPr lang="en-US" sz="1600" dirty="0" smtClean="0">
            <a:latin typeface="Arial" panose="020B0604020202020204" pitchFamily="34" charset="0"/>
            <a:ea typeface="Verdana" panose="020B0604030504040204" pitchFamily="34" charset="0"/>
            <a:cs typeface="Arial" panose="020B0604020202020204" pitchFamily="34" charset="0"/>
          </a:endParaRPr>
        </a:p>
        <a:p>
          <a:r>
            <a:rPr lang="ru-RU" sz="1600" dirty="0" err="1" smtClean="0"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rPr>
            <a:t>ционная</a:t>
          </a:r>
          <a:r>
            <a:rPr lang="ru-RU" sz="1600" dirty="0" smtClean="0"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rPr>
            <a:t> организация</a:t>
          </a:r>
          <a:endParaRPr lang="ru-RU" sz="1600" dirty="0">
            <a:latin typeface="Arial" panose="020B0604020202020204" pitchFamily="34" charset="0"/>
            <a:ea typeface="Verdana" panose="020B0604030504040204" pitchFamily="34" charset="0"/>
            <a:cs typeface="Arial" panose="020B0604020202020204" pitchFamily="34" charset="0"/>
          </a:endParaRPr>
        </a:p>
      </dgm:t>
    </dgm:pt>
    <dgm:pt modelId="{1F544EB6-DC4D-4BFA-B903-48BEEB73B37F}" type="parTrans" cxnId="{1096866A-0670-4D9B-8146-92BFD61861BA}">
      <dgm:prSet/>
      <dgm:spPr/>
      <dgm:t>
        <a:bodyPr/>
        <a:lstStyle/>
        <a:p>
          <a:endParaRPr lang="ru-RU" sz="1200">
            <a:latin typeface="Arial" panose="020B0604020202020204" pitchFamily="34" charset="0"/>
            <a:ea typeface="Verdana" panose="020B0604030504040204" pitchFamily="34" charset="0"/>
            <a:cs typeface="Arial" panose="020B0604020202020204" pitchFamily="34" charset="0"/>
          </a:endParaRPr>
        </a:p>
      </dgm:t>
    </dgm:pt>
    <dgm:pt modelId="{105E9C24-EF6D-476B-83A0-85E515AF3876}" type="sibTrans" cxnId="{1096866A-0670-4D9B-8146-92BFD61861BA}">
      <dgm:prSet/>
      <dgm:spPr/>
      <dgm:t>
        <a:bodyPr/>
        <a:lstStyle/>
        <a:p>
          <a:endParaRPr lang="ru-RU" sz="1200">
            <a:latin typeface="Arial" panose="020B0604020202020204" pitchFamily="34" charset="0"/>
            <a:ea typeface="Verdana" panose="020B0604030504040204" pitchFamily="34" charset="0"/>
            <a:cs typeface="Arial" panose="020B0604020202020204" pitchFamily="34" charset="0"/>
          </a:endParaRPr>
        </a:p>
      </dgm:t>
    </dgm:pt>
    <dgm:pt modelId="{D0BD070D-CFCE-491B-B5F5-3E981205A0AB}">
      <dgm:prSet phldrT="[Текст]" custT="1"/>
      <dgm:spPr/>
      <dgm:t>
        <a:bodyPr/>
        <a:lstStyle/>
        <a:p>
          <a:r>
            <a:rPr lang="ru-RU" sz="1600" dirty="0" smtClean="0"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rPr>
            <a:t>Семья ребенка-инвалида</a:t>
          </a:r>
          <a:endParaRPr lang="ru-RU" sz="1600" dirty="0">
            <a:latin typeface="Arial" panose="020B0604020202020204" pitchFamily="34" charset="0"/>
            <a:ea typeface="Verdana" panose="020B0604030504040204" pitchFamily="34" charset="0"/>
            <a:cs typeface="Arial" panose="020B0604020202020204" pitchFamily="34" charset="0"/>
          </a:endParaRPr>
        </a:p>
      </dgm:t>
    </dgm:pt>
    <dgm:pt modelId="{E1C65273-14C8-44CA-BD95-74EB90B0AD5E}" type="parTrans" cxnId="{7BC38C3E-2954-4AF8-AC15-15D24C372918}">
      <dgm:prSet/>
      <dgm:spPr/>
      <dgm:t>
        <a:bodyPr/>
        <a:lstStyle/>
        <a:p>
          <a:endParaRPr lang="ru-RU" sz="1200">
            <a:latin typeface="Arial" panose="020B0604020202020204" pitchFamily="34" charset="0"/>
            <a:ea typeface="Verdana" panose="020B0604030504040204" pitchFamily="34" charset="0"/>
            <a:cs typeface="Arial" panose="020B0604020202020204" pitchFamily="34" charset="0"/>
          </a:endParaRPr>
        </a:p>
      </dgm:t>
    </dgm:pt>
    <dgm:pt modelId="{04C7495A-DF74-4EAE-8B14-18B5CA4936B8}" type="sibTrans" cxnId="{7BC38C3E-2954-4AF8-AC15-15D24C372918}">
      <dgm:prSet/>
      <dgm:spPr/>
      <dgm:t>
        <a:bodyPr/>
        <a:lstStyle/>
        <a:p>
          <a:endParaRPr lang="ru-RU" sz="1200">
            <a:latin typeface="Arial" panose="020B0604020202020204" pitchFamily="34" charset="0"/>
            <a:ea typeface="Verdana" panose="020B0604030504040204" pitchFamily="34" charset="0"/>
            <a:cs typeface="Arial" panose="020B0604020202020204" pitchFamily="34" charset="0"/>
          </a:endParaRPr>
        </a:p>
      </dgm:t>
    </dgm:pt>
    <dgm:pt modelId="{00D99628-E0A7-4112-9924-6C38C31D2950}">
      <dgm:prSet phldrT="[Текст]" custT="1"/>
      <dgm:spPr/>
      <dgm:t>
        <a:bodyPr/>
        <a:lstStyle/>
        <a:p>
          <a:r>
            <a:rPr lang="ru-RU" sz="1600" b="1" dirty="0" err="1" smtClean="0"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rPr>
            <a:t>Коорди-натор</a:t>
          </a:r>
          <a:endParaRPr lang="ru-RU" sz="1600" b="1" dirty="0">
            <a:latin typeface="Arial" panose="020B0604020202020204" pitchFamily="34" charset="0"/>
            <a:ea typeface="Verdana" panose="020B0604030504040204" pitchFamily="34" charset="0"/>
            <a:cs typeface="Arial" panose="020B0604020202020204" pitchFamily="34" charset="0"/>
          </a:endParaRPr>
        </a:p>
      </dgm:t>
    </dgm:pt>
    <dgm:pt modelId="{B3BE7B78-01EB-4287-9B43-F3B13BE18FA9}" type="parTrans" cxnId="{2015ABBF-BDAA-4D2B-B5B2-85636A44F553}">
      <dgm:prSet/>
      <dgm:spPr/>
      <dgm:t>
        <a:bodyPr/>
        <a:lstStyle/>
        <a:p>
          <a:endParaRPr lang="ru-RU" sz="1200">
            <a:latin typeface="Arial" panose="020B0604020202020204" pitchFamily="34" charset="0"/>
            <a:ea typeface="Verdana" panose="020B0604030504040204" pitchFamily="34" charset="0"/>
            <a:cs typeface="Arial" panose="020B0604020202020204" pitchFamily="34" charset="0"/>
          </a:endParaRPr>
        </a:p>
      </dgm:t>
    </dgm:pt>
    <dgm:pt modelId="{0BD430EF-A686-46CB-AA11-1DC3ED608BD5}" type="sibTrans" cxnId="{2015ABBF-BDAA-4D2B-B5B2-85636A44F553}">
      <dgm:prSet/>
      <dgm:spPr/>
      <dgm:t>
        <a:bodyPr/>
        <a:lstStyle/>
        <a:p>
          <a:endParaRPr lang="ru-RU" sz="1200">
            <a:latin typeface="Arial" panose="020B0604020202020204" pitchFamily="34" charset="0"/>
            <a:ea typeface="Verdana" panose="020B0604030504040204" pitchFamily="34" charset="0"/>
            <a:cs typeface="Arial" panose="020B0604020202020204" pitchFamily="34" charset="0"/>
          </a:endParaRPr>
        </a:p>
      </dgm:t>
    </dgm:pt>
    <dgm:pt modelId="{79F32730-1B67-46C5-A120-C738682C0928}" type="pres">
      <dgm:prSet presAssocID="{D237F922-F567-4AA1-BAAD-DA33379E22C7}" presName="composite" presStyleCnt="0">
        <dgm:presLayoutVars>
          <dgm:chMax val="3"/>
          <dgm:animLvl val="lvl"/>
          <dgm:resizeHandles val="exact"/>
        </dgm:presLayoutVars>
      </dgm:prSet>
      <dgm:spPr/>
    </dgm:pt>
    <dgm:pt modelId="{40E9A4DB-5E1C-400C-8146-35F0C50952BF}" type="pres">
      <dgm:prSet presAssocID="{BC279472-6DB3-44FB-B96A-BDD0C2F3A905}" presName="gear1" presStyleLbl="node1" presStyleIdx="0" presStyleCnt="3" custScaleX="107398" custLinFactNeighborX="2119" custLinFactNeighborY="2119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C0D7114-C5BA-4BF6-95E1-D26125B0C061}" type="pres">
      <dgm:prSet presAssocID="{BC279472-6DB3-44FB-B96A-BDD0C2F3A905}" presName="gear1srcNode" presStyleLbl="node1" presStyleIdx="0" presStyleCnt="3"/>
      <dgm:spPr/>
      <dgm:t>
        <a:bodyPr/>
        <a:lstStyle/>
        <a:p>
          <a:endParaRPr lang="ru-RU"/>
        </a:p>
      </dgm:t>
    </dgm:pt>
    <dgm:pt modelId="{B30197F0-99B6-4BC6-9961-1EDA5DA42D5A}" type="pres">
      <dgm:prSet presAssocID="{BC279472-6DB3-44FB-B96A-BDD0C2F3A905}" presName="gear1dstNode" presStyleLbl="node1" presStyleIdx="0" presStyleCnt="3"/>
      <dgm:spPr/>
      <dgm:t>
        <a:bodyPr/>
        <a:lstStyle/>
        <a:p>
          <a:endParaRPr lang="ru-RU"/>
        </a:p>
      </dgm:t>
    </dgm:pt>
    <dgm:pt modelId="{144D4641-08F1-4E88-8965-8CCA356FB23E}" type="pres">
      <dgm:prSet presAssocID="{D0BD070D-CFCE-491B-B5F5-3E981205A0AB}" presName="gear2" presStyleLbl="node1" presStyleIdx="1" presStyleCnt="3" custScaleX="134958" custScaleY="125928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B52D2A0-E39D-49F1-91B3-AB59F430BC87}" type="pres">
      <dgm:prSet presAssocID="{D0BD070D-CFCE-491B-B5F5-3E981205A0AB}" presName="gear2srcNode" presStyleLbl="node1" presStyleIdx="1" presStyleCnt="3"/>
      <dgm:spPr/>
      <dgm:t>
        <a:bodyPr/>
        <a:lstStyle/>
        <a:p>
          <a:endParaRPr lang="ru-RU"/>
        </a:p>
      </dgm:t>
    </dgm:pt>
    <dgm:pt modelId="{52D42C3E-4170-49DD-BD90-32151114BDF6}" type="pres">
      <dgm:prSet presAssocID="{D0BD070D-CFCE-491B-B5F5-3E981205A0AB}" presName="gear2dstNode" presStyleLbl="node1" presStyleIdx="1" presStyleCnt="3"/>
      <dgm:spPr/>
      <dgm:t>
        <a:bodyPr/>
        <a:lstStyle/>
        <a:p>
          <a:endParaRPr lang="ru-RU"/>
        </a:p>
      </dgm:t>
    </dgm:pt>
    <dgm:pt modelId="{CB15E01A-9FC0-4E3D-89C4-5F184038D7B5}" type="pres">
      <dgm:prSet presAssocID="{00D99628-E0A7-4112-9924-6C38C31D2950}" presName="gear3" presStyleLbl="node1" presStyleIdx="2" presStyleCnt="3" custScaleX="111009" custScaleY="106624" custLinFactNeighborX="6224" custLinFactNeighborY="-2046"/>
      <dgm:spPr/>
      <dgm:t>
        <a:bodyPr/>
        <a:lstStyle/>
        <a:p>
          <a:endParaRPr lang="ru-RU"/>
        </a:p>
      </dgm:t>
    </dgm:pt>
    <dgm:pt modelId="{89FF78FC-CACA-4216-AC96-8C918B568D9E}" type="pres">
      <dgm:prSet presAssocID="{00D99628-E0A7-4112-9924-6C38C31D2950}" presName="gear3tx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FC26AFD-3D5B-41DB-B630-B6E025E04519}" type="pres">
      <dgm:prSet presAssocID="{00D99628-E0A7-4112-9924-6C38C31D2950}" presName="gear3srcNode" presStyleLbl="node1" presStyleIdx="2" presStyleCnt="3"/>
      <dgm:spPr/>
      <dgm:t>
        <a:bodyPr/>
        <a:lstStyle/>
        <a:p>
          <a:endParaRPr lang="ru-RU"/>
        </a:p>
      </dgm:t>
    </dgm:pt>
    <dgm:pt modelId="{9079E79A-BCC9-49EF-8660-9ACF8B277357}" type="pres">
      <dgm:prSet presAssocID="{00D99628-E0A7-4112-9924-6C38C31D2950}" presName="gear3dstNode" presStyleLbl="node1" presStyleIdx="2" presStyleCnt="3"/>
      <dgm:spPr/>
      <dgm:t>
        <a:bodyPr/>
        <a:lstStyle/>
        <a:p>
          <a:endParaRPr lang="ru-RU"/>
        </a:p>
      </dgm:t>
    </dgm:pt>
    <dgm:pt modelId="{A0BFBF80-8287-445B-89F9-756403C3A7C0}" type="pres">
      <dgm:prSet presAssocID="{105E9C24-EF6D-476B-83A0-85E515AF3876}" presName="connector1" presStyleLbl="sibTrans2D1" presStyleIdx="0" presStyleCnt="3"/>
      <dgm:spPr/>
      <dgm:t>
        <a:bodyPr/>
        <a:lstStyle/>
        <a:p>
          <a:endParaRPr lang="ru-RU"/>
        </a:p>
      </dgm:t>
    </dgm:pt>
    <dgm:pt modelId="{2E5F1686-DD65-47E0-BE94-C3D4C07D5F50}" type="pres">
      <dgm:prSet presAssocID="{04C7495A-DF74-4EAE-8B14-18B5CA4936B8}" presName="connector2" presStyleLbl="sibTrans2D1" presStyleIdx="1" presStyleCnt="3" custLinFactNeighborX="-657" custLinFactNeighborY="327"/>
      <dgm:spPr/>
      <dgm:t>
        <a:bodyPr/>
        <a:lstStyle/>
        <a:p>
          <a:endParaRPr lang="ru-RU"/>
        </a:p>
      </dgm:t>
    </dgm:pt>
    <dgm:pt modelId="{A7B6B759-9042-4016-ADCF-A897B002FCB5}" type="pres">
      <dgm:prSet presAssocID="{0BD430EF-A686-46CB-AA11-1DC3ED608BD5}" presName="connector3" presStyleLbl="sibTrans2D1" presStyleIdx="2" presStyleCnt="3" custLinFactNeighborX="3515" custLinFactNeighborY="-1758"/>
      <dgm:spPr/>
      <dgm:t>
        <a:bodyPr/>
        <a:lstStyle/>
        <a:p>
          <a:endParaRPr lang="ru-RU"/>
        </a:p>
      </dgm:t>
    </dgm:pt>
  </dgm:ptLst>
  <dgm:cxnLst>
    <dgm:cxn modelId="{C82AE97B-45A4-4184-A4B1-4637F83B41B2}" type="presOf" srcId="{00D99628-E0A7-4112-9924-6C38C31D2950}" destId="{EFC26AFD-3D5B-41DB-B630-B6E025E04519}" srcOrd="2" destOrd="0" presId="urn:microsoft.com/office/officeart/2005/8/layout/gear1"/>
    <dgm:cxn modelId="{7FF8B4BE-5E7A-4CED-A249-A74D0F16EC51}" type="presOf" srcId="{BC279472-6DB3-44FB-B96A-BDD0C2F3A905}" destId="{8C0D7114-C5BA-4BF6-95E1-D26125B0C061}" srcOrd="1" destOrd="0" presId="urn:microsoft.com/office/officeart/2005/8/layout/gear1"/>
    <dgm:cxn modelId="{E306FACE-2FA3-4ADC-BC18-2780F06F0FF2}" type="presOf" srcId="{105E9C24-EF6D-476B-83A0-85E515AF3876}" destId="{A0BFBF80-8287-445B-89F9-756403C3A7C0}" srcOrd="0" destOrd="0" presId="urn:microsoft.com/office/officeart/2005/8/layout/gear1"/>
    <dgm:cxn modelId="{18E6C7FA-EDED-497F-955C-F40FDDA4B62E}" type="presOf" srcId="{00D99628-E0A7-4112-9924-6C38C31D2950}" destId="{CB15E01A-9FC0-4E3D-89C4-5F184038D7B5}" srcOrd="0" destOrd="0" presId="urn:microsoft.com/office/officeart/2005/8/layout/gear1"/>
    <dgm:cxn modelId="{697C2791-3E7C-47FC-8569-EC7DA092103D}" type="presOf" srcId="{D0BD070D-CFCE-491B-B5F5-3E981205A0AB}" destId="{52D42C3E-4170-49DD-BD90-32151114BDF6}" srcOrd="2" destOrd="0" presId="urn:microsoft.com/office/officeart/2005/8/layout/gear1"/>
    <dgm:cxn modelId="{1096866A-0670-4D9B-8146-92BFD61861BA}" srcId="{D237F922-F567-4AA1-BAAD-DA33379E22C7}" destId="{BC279472-6DB3-44FB-B96A-BDD0C2F3A905}" srcOrd="0" destOrd="0" parTransId="{1F544EB6-DC4D-4BFA-B903-48BEEB73B37F}" sibTransId="{105E9C24-EF6D-476B-83A0-85E515AF3876}"/>
    <dgm:cxn modelId="{A913F765-F013-4C4B-92C3-419ACF95A6D8}" type="presOf" srcId="{D0BD070D-CFCE-491B-B5F5-3E981205A0AB}" destId="{CB52D2A0-E39D-49F1-91B3-AB59F430BC87}" srcOrd="1" destOrd="0" presId="urn:microsoft.com/office/officeart/2005/8/layout/gear1"/>
    <dgm:cxn modelId="{0D5F8663-85F9-4DE7-846C-4802411DB89D}" type="presOf" srcId="{0BD430EF-A686-46CB-AA11-1DC3ED608BD5}" destId="{A7B6B759-9042-4016-ADCF-A897B002FCB5}" srcOrd="0" destOrd="0" presId="urn:microsoft.com/office/officeart/2005/8/layout/gear1"/>
    <dgm:cxn modelId="{2015ABBF-BDAA-4D2B-B5B2-85636A44F553}" srcId="{D237F922-F567-4AA1-BAAD-DA33379E22C7}" destId="{00D99628-E0A7-4112-9924-6C38C31D2950}" srcOrd="2" destOrd="0" parTransId="{B3BE7B78-01EB-4287-9B43-F3B13BE18FA9}" sibTransId="{0BD430EF-A686-46CB-AA11-1DC3ED608BD5}"/>
    <dgm:cxn modelId="{450384B7-EB24-4279-8B6D-9A370DEC8BF7}" type="presOf" srcId="{00D99628-E0A7-4112-9924-6C38C31D2950}" destId="{89FF78FC-CACA-4216-AC96-8C918B568D9E}" srcOrd="1" destOrd="0" presId="urn:microsoft.com/office/officeart/2005/8/layout/gear1"/>
    <dgm:cxn modelId="{7BC38C3E-2954-4AF8-AC15-15D24C372918}" srcId="{D237F922-F567-4AA1-BAAD-DA33379E22C7}" destId="{D0BD070D-CFCE-491B-B5F5-3E981205A0AB}" srcOrd="1" destOrd="0" parTransId="{E1C65273-14C8-44CA-BD95-74EB90B0AD5E}" sibTransId="{04C7495A-DF74-4EAE-8B14-18B5CA4936B8}"/>
    <dgm:cxn modelId="{C555ACC3-3179-47AE-A3F3-6DA0B340AB04}" type="presOf" srcId="{04C7495A-DF74-4EAE-8B14-18B5CA4936B8}" destId="{2E5F1686-DD65-47E0-BE94-C3D4C07D5F50}" srcOrd="0" destOrd="0" presId="urn:microsoft.com/office/officeart/2005/8/layout/gear1"/>
    <dgm:cxn modelId="{BDD62EA5-DCD9-414E-B981-DAC3D8A242E2}" type="presOf" srcId="{00D99628-E0A7-4112-9924-6C38C31D2950}" destId="{9079E79A-BCC9-49EF-8660-9ACF8B277357}" srcOrd="3" destOrd="0" presId="urn:microsoft.com/office/officeart/2005/8/layout/gear1"/>
    <dgm:cxn modelId="{A3130BBF-0A14-467B-9E9D-621E32937B04}" type="presOf" srcId="{BC279472-6DB3-44FB-B96A-BDD0C2F3A905}" destId="{40E9A4DB-5E1C-400C-8146-35F0C50952BF}" srcOrd="0" destOrd="0" presId="urn:microsoft.com/office/officeart/2005/8/layout/gear1"/>
    <dgm:cxn modelId="{E446136F-1986-48D1-B4C5-F631E0EBF1F9}" type="presOf" srcId="{BC279472-6DB3-44FB-B96A-BDD0C2F3A905}" destId="{B30197F0-99B6-4BC6-9961-1EDA5DA42D5A}" srcOrd="2" destOrd="0" presId="urn:microsoft.com/office/officeart/2005/8/layout/gear1"/>
    <dgm:cxn modelId="{3C1D2118-B00F-4FB4-B7B1-510BDBE6E902}" type="presOf" srcId="{D237F922-F567-4AA1-BAAD-DA33379E22C7}" destId="{79F32730-1B67-46C5-A120-C738682C0928}" srcOrd="0" destOrd="0" presId="urn:microsoft.com/office/officeart/2005/8/layout/gear1"/>
    <dgm:cxn modelId="{8CF2EAB7-0D0C-4695-A4E2-E44246208694}" type="presOf" srcId="{D0BD070D-CFCE-491B-B5F5-3E981205A0AB}" destId="{144D4641-08F1-4E88-8965-8CCA356FB23E}" srcOrd="0" destOrd="0" presId="urn:microsoft.com/office/officeart/2005/8/layout/gear1"/>
    <dgm:cxn modelId="{68FCEEF0-EE76-4541-9F01-C9AD9BDB402E}" type="presParOf" srcId="{79F32730-1B67-46C5-A120-C738682C0928}" destId="{40E9A4DB-5E1C-400C-8146-35F0C50952BF}" srcOrd="0" destOrd="0" presId="urn:microsoft.com/office/officeart/2005/8/layout/gear1"/>
    <dgm:cxn modelId="{2B36B76C-0F8D-4F91-8068-0B07282EA8B4}" type="presParOf" srcId="{79F32730-1B67-46C5-A120-C738682C0928}" destId="{8C0D7114-C5BA-4BF6-95E1-D26125B0C061}" srcOrd="1" destOrd="0" presId="urn:microsoft.com/office/officeart/2005/8/layout/gear1"/>
    <dgm:cxn modelId="{198050F9-DE42-415A-A414-C7CD7DF1A4CE}" type="presParOf" srcId="{79F32730-1B67-46C5-A120-C738682C0928}" destId="{B30197F0-99B6-4BC6-9961-1EDA5DA42D5A}" srcOrd="2" destOrd="0" presId="urn:microsoft.com/office/officeart/2005/8/layout/gear1"/>
    <dgm:cxn modelId="{2A65E2FB-6E42-4341-B5B5-67C82552E2F0}" type="presParOf" srcId="{79F32730-1B67-46C5-A120-C738682C0928}" destId="{144D4641-08F1-4E88-8965-8CCA356FB23E}" srcOrd="3" destOrd="0" presId="urn:microsoft.com/office/officeart/2005/8/layout/gear1"/>
    <dgm:cxn modelId="{E841ABCF-7FBB-4538-A4A9-76349898F202}" type="presParOf" srcId="{79F32730-1B67-46C5-A120-C738682C0928}" destId="{CB52D2A0-E39D-49F1-91B3-AB59F430BC87}" srcOrd="4" destOrd="0" presId="urn:microsoft.com/office/officeart/2005/8/layout/gear1"/>
    <dgm:cxn modelId="{69FA4BE8-21B3-4EB4-9B8B-C6EAB960502C}" type="presParOf" srcId="{79F32730-1B67-46C5-A120-C738682C0928}" destId="{52D42C3E-4170-49DD-BD90-32151114BDF6}" srcOrd="5" destOrd="0" presId="urn:microsoft.com/office/officeart/2005/8/layout/gear1"/>
    <dgm:cxn modelId="{0967FEDD-9E46-47F7-AEC2-22A41A60274F}" type="presParOf" srcId="{79F32730-1B67-46C5-A120-C738682C0928}" destId="{CB15E01A-9FC0-4E3D-89C4-5F184038D7B5}" srcOrd="6" destOrd="0" presId="urn:microsoft.com/office/officeart/2005/8/layout/gear1"/>
    <dgm:cxn modelId="{52849B96-EEAC-41B6-9846-BE6215249BB9}" type="presParOf" srcId="{79F32730-1B67-46C5-A120-C738682C0928}" destId="{89FF78FC-CACA-4216-AC96-8C918B568D9E}" srcOrd="7" destOrd="0" presId="urn:microsoft.com/office/officeart/2005/8/layout/gear1"/>
    <dgm:cxn modelId="{694D6F6B-58FA-4999-BA3C-953B9149461D}" type="presParOf" srcId="{79F32730-1B67-46C5-A120-C738682C0928}" destId="{EFC26AFD-3D5B-41DB-B630-B6E025E04519}" srcOrd="8" destOrd="0" presId="urn:microsoft.com/office/officeart/2005/8/layout/gear1"/>
    <dgm:cxn modelId="{68320AC4-7F82-4D3F-B493-0CCB270B2E3F}" type="presParOf" srcId="{79F32730-1B67-46C5-A120-C738682C0928}" destId="{9079E79A-BCC9-49EF-8660-9ACF8B277357}" srcOrd="9" destOrd="0" presId="urn:microsoft.com/office/officeart/2005/8/layout/gear1"/>
    <dgm:cxn modelId="{EFBC515D-FE9B-4A5B-8DF7-D944A4840E00}" type="presParOf" srcId="{79F32730-1B67-46C5-A120-C738682C0928}" destId="{A0BFBF80-8287-445B-89F9-756403C3A7C0}" srcOrd="10" destOrd="0" presId="urn:microsoft.com/office/officeart/2005/8/layout/gear1"/>
    <dgm:cxn modelId="{8FB2A463-8DD1-4621-BFEF-FCBABCD6AE3A}" type="presParOf" srcId="{79F32730-1B67-46C5-A120-C738682C0928}" destId="{2E5F1686-DD65-47E0-BE94-C3D4C07D5F50}" srcOrd="11" destOrd="0" presId="urn:microsoft.com/office/officeart/2005/8/layout/gear1"/>
    <dgm:cxn modelId="{C2378858-77FF-40B4-9D36-F9BA1CC9A07E}" type="presParOf" srcId="{79F32730-1B67-46C5-A120-C738682C0928}" destId="{A7B6B759-9042-4016-ADCF-A897B002FCB5}" srcOrd="12" destOrd="0" presId="urn:microsoft.com/office/officeart/2005/8/layout/gear1"/>
  </dgm:cxnLst>
  <dgm:bg>
    <a:noFill/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3BF04278-4EB1-4954-8394-7D4C3C02493E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7D217353-5349-4E65-BE3F-ED2B78BA0670}">
      <dgm:prSet phldrT="[Текст]" custT="1"/>
      <dgm:spPr/>
      <dgm:t>
        <a:bodyPr/>
        <a:lstStyle/>
        <a:p>
          <a:r>
            <a:rPr lang="ru-RU" sz="1600" dirty="0" smtClean="0">
              <a:solidFill>
                <a:schemeClr val="tx1"/>
              </a:solidFill>
              <a:latin typeface="Liberation Serif" panose="02020603050405020304" pitchFamily="18" charset="0"/>
              <a:ea typeface="Liberation Serif" panose="02020603050405020304" pitchFamily="18" charset="0"/>
              <a:cs typeface="Liberation Serif" panose="02020603050405020304" pitchFamily="18" charset="0"/>
            </a:rPr>
            <a:t>социально-бытовая адаптация</a:t>
          </a:r>
          <a:endParaRPr lang="ru-RU" sz="1600" dirty="0">
            <a:solidFill>
              <a:schemeClr val="tx1"/>
            </a:solidFill>
            <a:latin typeface="Liberation Serif" panose="02020603050405020304" pitchFamily="18" charset="0"/>
            <a:ea typeface="Liberation Serif" panose="02020603050405020304" pitchFamily="18" charset="0"/>
            <a:cs typeface="Liberation Serif" panose="02020603050405020304" pitchFamily="18" charset="0"/>
          </a:endParaRPr>
        </a:p>
      </dgm:t>
    </dgm:pt>
    <dgm:pt modelId="{6295D562-55C6-43B2-B85F-7C867DF575BB}" type="parTrans" cxnId="{2D97DCD4-02EB-43B3-A91A-176EF806801E}">
      <dgm:prSet/>
      <dgm:spPr/>
      <dgm:t>
        <a:bodyPr/>
        <a:lstStyle/>
        <a:p>
          <a:endParaRPr lang="ru-RU"/>
        </a:p>
      </dgm:t>
    </dgm:pt>
    <dgm:pt modelId="{1437F2AC-DA77-43A7-91B8-171E6CB5E9FE}" type="sibTrans" cxnId="{2D97DCD4-02EB-43B3-A91A-176EF806801E}">
      <dgm:prSet/>
      <dgm:spPr/>
      <dgm:t>
        <a:bodyPr/>
        <a:lstStyle/>
        <a:p>
          <a:endParaRPr lang="ru-RU"/>
        </a:p>
      </dgm:t>
    </dgm:pt>
    <dgm:pt modelId="{70BB078C-893F-45B0-A9F7-6CAD43FB7BBF}">
      <dgm:prSet custT="1"/>
      <dgm:spPr/>
      <dgm:t>
        <a:bodyPr/>
        <a:lstStyle/>
        <a:p>
          <a:r>
            <a:rPr lang="ru-RU" sz="1600" dirty="0" smtClean="0">
              <a:solidFill>
                <a:schemeClr val="tx1"/>
              </a:solidFill>
              <a:latin typeface="Liberation Serif" panose="02020603050405020304" pitchFamily="18" charset="0"/>
              <a:ea typeface="Liberation Serif" panose="02020603050405020304" pitchFamily="18" charset="0"/>
              <a:cs typeface="Liberation Serif" panose="02020603050405020304" pitchFamily="18" charset="0"/>
            </a:rPr>
            <a:t>социально-средовая реабилитация и и </a:t>
          </a:r>
          <a:r>
            <a:rPr lang="ru-RU" sz="1600" dirty="0" err="1" smtClean="0">
              <a:solidFill>
                <a:schemeClr val="tx1"/>
              </a:solidFill>
              <a:latin typeface="Liberation Serif" panose="02020603050405020304" pitchFamily="18" charset="0"/>
              <a:ea typeface="Liberation Serif" panose="02020603050405020304" pitchFamily="18" charset="0"/>
              <a:cs typeface="Liberation Serif" panose="02020603050405020304" pitchFamily="18" charset="0"/>
            </a:rPr>
            <a:t>абилитация</a:t>
          </a:r>
          <a:r>
            <a:rPr lang="ru-RU" sz="1600" dirty="0" smtClean="0">
              <a:solidFill>
                <a:schemeClr val="tx1"/>
              </a:solidFill>
              <a:latin typeface="Liberation Serif" panose="02020603050405020304" pitchFamily="18" charset="0"/>
              <a:ea typeface="Liberation Serif" panose="02020603050405020304" pitchFamily="18" charset="0"/>
              <a:cs typeface="Liberation Serif" panose="02020603050405020304" pitchFamily="18" charset="0"/>
            </a:rPr>
            <a:t> </a:t>
          </a:r>
          <a:endParaRPr lang="ru-RU" sz="1600" dirty="0">
            <a:solidFill>
              <a:schemeClr val="tx1"/>
            </a:solidFill>
            <a:latin typeface="Liberation Serif" panose="02020603050405020304" pitchFamily="18" charset="0"/>
            <a:ea typeface="Liberation Serif" panose="02020603050405020304" pitchFamily="18" charset="0"/>
            <a:cs typeface="Liberation Serif" panose="02020603050405020304" pitchFamily="18" charset="0"/>
          </a:endParaRPr>
        </a:p>
      </dgm:t>
    </dgm:pt>
    <dgm:pt modelId="{CF0FB81F-935E-4081-BB63-9FBF28120298}" type="parTrans" cxnId="{F0F3014E-C309-4958-AE5F-35C6F027E082}">
      <dgm:prSet/>
      <dgm:spPr/>
      <dgm:t>
        <a:bodyPr/>
        <a:lstStyle/>
        <a:p>
          <a:endParaRPr lang="ru-RU"/>
        </a:p>
      </dgm:t>
    </dgm:pt>
    <dgm:pt modelId="{91CBC881-9146-44AE-80EB-33C057AC8DD8}" type="sibTrans" cxnId="{F0F3014E-C309-4958-AE5F-35C6F027E082}">
      <dgm:prSet/>
      <dgm:spPr/>
      <dgm:t>
        <a:bodyPr/>
        <a:lstStyle/>
        <a:p>
          <a:endParaRPr lang="ru-RU"/>
        </a:p>
      </dgm:t>
    </dgm:pt>
    <dgm:pt modelId="{E8027486-D9C7-48C8-BFA8-484240114F61}">
      <dgm:prSet custT="1"/>
      <dgm:spPr/>
      <dgm:t>
        <a:bodyPr/>
        <a:lstStyle/>
        <a:p>
          <a:r>
            <a:rPr lang="ru-RU" sz="1600" dirty="0" smtClean="0">
              <a:solidFill>
                <a:schemeClr val="tx1"/>
              </a:solidFill>
              <a:latin typeface="Liberation Serif" panose="02020603050405020304" pitchFamily="18" charset="0"/>
              <a:ea typeface="Liberation Serif" panose="02020603050405020304" pitchFamily="18" charset="0"/>
              <a:cs typeface="Liberation Serif" panose="02020603050405020304" pitchFamily="18" charset="0"/>
            </a:rPr>
            <a:t>социально-педагогическая реабилитация и </a:t>
          </a:r>
          <a:r>
            <a:rPr lang="ru-RU" sz="1600" dirty="0" err="1" smtClean="0">
              <a:solidFill>
                <a:schemeClr val="tx1"/>
              </a:solidFill>
              <a:latin typeface="Liberation Serif" panose="02020603050405020304" pitchFamily="18" charset="0"/>
              <a:ea typeface="Liberation Serif" panose="02020603050405020304" pitchFamily="18" charset="0"/>
              <a:cs typeface="Liberation Serif" panose="02020603050405020304" pitchFamily="18" charset="0"/>
            </a:rPr>
            <a:t>абилитация</a:t>
          </a:r>
          <a:endParaRPr lang="ru-RU" sz="1600" dirty="0">
            <a:solidFill>
              <a:schemeClr val="tx1"/>
            </a:solidFill>
            <a:latin typeface="Liberation Serif" panose="02020603050405020304" pitchFamily="18" charset="0"/>
            <a:ea typeface="Liberation Serif" panose="02020603050405020304" pitchFamily="18" charset="0"/>
            <a:cs typeface="Liberation Serif" panose="02020603050405020304" pitchFamily="18" charset="0"/>
          </a:endParaRPr>
        </a:p>
      </dgm:t>
    </dgm:pt>
    <dgm:pt modelId="{31B9EDE9-9988-4C6E-8D73-CB28DA02344F}" type="parTrans" cxnId="{72272CFB-C05C-4E39-8B1E-08711F71AB99}">
      <dgm:prSet/>
      <dgm:spPr/>
      <dgm:t>
        <a:bodyPr/>
        <a:lstStyle/>
        <a:p>
          <a:endParaRPr lang="ru-RU"/>
        </a:p>
      </dgm:t>
    </dgm:pt>
    <dgm:pt modelId="{38AEA804-FED3-4672-9303-F5820B02BBC8}" type="sibTrans" cxnId="{72272CFB-C05C-4E39-8B1E-08711F71AB99}">
      <dgm:prSet/>
      <dgm:spPr/>
      <dgm:t>
        <a:bodyPr/>
        <a:lstStyle/>
        <a:p>
          <a:endParaRPr lang="ru-RU"/>
        </a:p>
      </dgm:t>
    </dgm:pt>
    <dgm:pt modelId="{16DFDBAD-95D5-496E-AC07-EA97B8A98F29}">
      <dgm:prSet custT="1"/>
      <dgm:spPr/>
      <dgm:t>
        <a:bodyPr/>
        <a:lstStyle/>
        <a:p>
          <a:r>
            <a:rPr lang="ru-RU" sz="1600" dirty="0" smtClean="0">
              <a:solidFill>
                <a:schemeClr val="tx1"/>
              </a:solidFill>
              <a:latin typeface="Liberation Serif" panose="02020603050405020304" pitchFamily="18" charset="0"/>
              <a:ea typeface="Liberation Serif" panose="02020603050405020304" pitchFamily="18" charset="0"/>
              <a:cs typeface="Liberation Serif" panose="02020603050405020304" pitchFamily="18" charset="0"/>
            </a:rPr>
            <a:t>социально-психологическая реабилитация и </a:t>
          </a:r>
          <a:r>
            <a:rPr lang="ru-RU" sz="1600" dirty="0" err="1" smtClean="0">
              <a:solidFill>
                <a:schemeClr val="tx1"/>
              </a:solidFill>
              <a:latin typeface="Liberation Serif" panose="02020603050405020304" pitchFamily="18" charset="0"/>
              <a:ea typeface="Liberation Serif" panose="02020603050405020304" pitchFamily="18" charset="0"/>
              <a:cs typeface="Liberation Serif" panose="02020603050405020304" pitchFamily="18" charset="0"/>
            </a:rPr>
            <a:t>абилитация</a:t>
          </a:r>
          <a:endParaRPr lang="ru-RU" sz="1600" dirty="0">
            <a:solidFill>
              <a:schemeClr val="tx1"/>
            </a:solidFill>
            <a:latin typeface="Liberation Serif" panose="02020603050405020304" pitchFamily="18" charset="0"/>
            <a:ea typeface="Liberation Serif" panose="02020603050405020304" pitchFamily="18" charset="0"/>
            <a:cs typeface="Liberation Serif" panose="02020603050405020304" pitchFamily="18" charset="0"/>
          </a:endParaRPr>
        </a:p>
      </dgm:t>
    </dgm:pt>
    <dgm:pt modelId="{1B3E592F-5D7C-482A-975E-B5EE955E7ED3}" type="parTrans" cxnId="{0207103B-F1B1-4D46-A898-7E6B952095F0}">
      <dgm:prSet/>
      <dgm:spPr/>
      <dgm:t>
        <a:bodyPr/>
        <a:lstStyle/>
        <a:p>
          <a:endParaRPr lang="ru-RU"/>
        </a:p>
      </dgm:t>
    </dgm:pt>
    <dgm:pt modelId="{226A2034-0E1F-4895-BFA7-439666FE1AF6}" type="sibTrans" cxnId="{0207103B-F1B1-4D46-A898-7E6B952095F0}">
      <dgm:prSet/>
      <dgm:spPr/>
      <dgm:t>
        <a:bodyPr/>
        <a:lstStyle/>
        <a:p>
          <a:endParaRPr lang="ru-RU"/>
        </a:p>
      </dgm:t>
    </dgm:pt>
    <dgm:pt modelId="{3517F92F-7989-4B48-8802-541B74B60BAC}">
      <dgm:prSet custT="1"/>
      <dgm:spPr/>
      <dgm:t>
        <a:bodyPr/>
        <a:lstStyle/>
        <a:p>
          <a:r>
            <a:rPr lang="ru-RU" sz="1600" dirty="0" smtClean="0">
              <a:solidFill>
                <a:schemeClr val="tx1"/>
              </a:solidFill>
              <a:latin typeface="Liberation Serif" panose="02020603050405020304" pitchFamily="18" charset="0"/>
              <a:ea typeface="Liberation Serif" panose="02020603050405020304" pitchFamily="18" charset="0"/>
              <a:cs typeface="Liberation Serif" panose="02020603050405020304" pitchFamily="18" charset="0"/>
            </a:rPr>
            <a:t>социокультурная реабилитация и </a:t>
          </a:r>
          <a:r>
            <a:rPr lang="ru-RU" sz="1600" dirty="0" err="1" smtClean="0">
              <a:solidFill>
                <a:schemeClr val="tx1"/>
              </a:solidFill>
              <a:latin typeface="Liberation Serif" panose="02020603050405020304" pitchFamily="18" charset="0"/>
              <a:ea typeface="Liberation Serif" panose="02020603050405020304" pitchFamily="18" charset="0"/>
              <a:cs typeface="Liberation Serif" panose="02020603050405020304" pitchFamily="18" charset="0"/>
            </a:rPr>
            <a:t>абилитация</a:t>
          </a:r>
          <a:endParaRPr lang="ru-RU" sz="1600" dirty="0">
            <a:solidFill>
              <a:schemeClr val="tx1"/>
            </a:solidFill>
            <a:latin typeface="Liberation Serif" panose="02020603050405020304" pitchFamily="18" charset="0"/>
            <a:ea typeface="Liberation Serif" panose="02020603050405020304" pitchFamily="18" charset="0"/>
            <a:cs typeface="Liberation Serif" panose="02020603050405020304" pitchFamily="18" charset="0"/>
          </a:endParaRPr>
        </a:p>
      </dgm:t>
    </dgm:pt>
    <dgm:pt modelId="{DDAE9F75-D9BC-4FC8-9D1A-A24A950FD0D3}" type="parTrans" cxnId="{8DBF8D65-6805-441B-AAE7-F224278366C1}">
      <dgm:prSet/>
      <dgm:spPr/>
      <dgm:t>
        <a:bodyPr/>
        <a:lstStyle/>
        <a:p>
          <a:endParaRPr lang="ru-RU"/>
        </a:p>
      </dgm:t>
    </dgm:pt>
    <dgm:pt modelId="{902DD67C-AECA-4762-B9E2-0D9F2A56BA34}" type="sibTrans" cxnId="{8DBF8D65-6805-441B-AAE7-F224278366C1}">
      <dgm:prSet/>
      <dgm:spPr/>
      <dgm:t>
        <a:bodyPr/>
        <a:lstStyle/>
        <a:p>
          <a:endParaRPr lang="ru-RU"/>
        </a:p>
      </dgm:t>
    </dgm:pt>
    <dgm:pt modelId="{52D50754-BF80-4F07-B431-6958A055E5A5}">
      <dgm:prSet custT="1"/>
      <dgm:spPr/>
      <dgm:t>
        <a:bodyPr/>
        <a:lstStyle/>
        <a:p>
          <a:r>
            <a:rPr lang="ru-RU" sz="1600" dirty="0" smtClean="0">
              <a:solidFill>
                <a:schemeClr val="tx1"/>
              </a:solidFill>
              <a:latin typeface="Liberation Serif" panose="02020603050405020304" pitchFamily="18" charset="0"/>
              <a:ea typeface="Liberation Serif" panose="02020603050405020304" pitchFamily="18" charset="0"/>
              <a:cs typeface="Liberation Serif" panose="02020603050405020304" pitchFamily="18" charset="0"/>
            </a:rPr>
            <a:t>профессиональная ориентация</a:t>
          </a:r>
          <a:endParaRPr lang="ru-RU" sz="1600" dirty="0">
            <a:solidFill>
              <a:schemeClr val="tx1"/>
            </a:solidFill>
            <a:latin typeface="Liberation Serif" panose="02020603050405020304" pitchFamily="18" charset="0"/>
            <a:ea typeface="Liberation Serif" panose="02020603050405020304" pitchFamily="18" charset="0"/>
            <a:cs typeface="Liberation Serif" panose="02020603050405020304" pitchFamily="18" charset="0"/>
          </a:endParaRPr>
        </a:p>
      </dgm:t>
    </dgm:pt>
    <dgm:pt modelId="{3900FEE5-C1AD-41C6-92DA-1AECE6D02F74}" type="parTrans" cxnId="{47AD081F-478D-4914-921F-7CB451CC3E81}">
      <dgm:prSet/>
      <dgm:spPr/>
      <dgm:t>
        <a:bodyPr/>
        <a:lstStyle/>
        <a:p>
          <a:endParaRPr lang="ru-RU"/>
        </a:p>
      </dgm:t>
    </dgm:pt>
    <dgm:pt modelId="{3CAC981C-9168-427A-AB25-AFF53D736E91}" type="sibTrans" cxnId="{47AD081F-478D-4914-921F-7CB451CC3E81}">
      <dgm:prSet/>
      <dgm:spPr/>
      <dgm:t>
        <a:bodyPr/>
        <a:lstStyle/>
        <a:p>
          <a:endParaRPr lang="ru-RU"/>
        </a:p>
      </dgm:t>
    </dgm:pt>
    <dgm:pt modelId="{1F9817F2-8E3E-4F6C-BAAF-CD13442CD8F6}">
      <dgm:prSet custT="1"/>
      <dgm:spPr/>
      <dgm:t>
        <a:bodyPr/>
        <a:lstStyle/>
        <a:p>
          <a:r>
            <a:rPr lang="ru-RU" sz="1600" dirty="0" smtClean="0">
              <a:solidFill>
                <a:schemeClr val="tx1"/>
              </a:solidFill>
              <a:latin typeface="Liberation Serif" panose="02020603050405020304" pitchFamily="18" charset="0"/>
              <a:ea typeface="Liberation Serif" panose="02020603050405020304" pitchFamily="18" charset="0"/>
              <a:cs typeface="Liberation Serif" panose="02020603050405020304" pitchFamily="18" charset="0"/>
            </a:rPr>
            <a:t>формирование мотивации к ведению здорового образа жизни, занятиям адаптивной физической культурой</a:t>
          </a:r>
          <a:endParaRPr lang="ru-RU" sz="1600" dirty="0">
            <a:solidFill>
              <a:schemeClr val="tx1"/>
            </a:solidFill>
            <a:latin typeface="Liberation Serif" panose="02020603050405020304" pitchFamily="18" charset="0"/>
            <a:ea typeface="Liberation Serif" panose="02020603050405020304" pitchFamily="18" charset="0"/>
            <a:cs typeface="Liberation Serif" panose="02020603050405020304" pitchFamily="18" charset="0"/>
          </a:endParaRPr>
        </a:p>
      </dgm:t>
    </dgm:pt>
    <dgm:pt modelId="{99BF22C3-5AA8-4CBA-BC13-8F9E2BE48FE8}" type="parTrans" cxnId="{0CBEDE50-4D27-438E-A7E2-F5D41B518845}">
      <dgm:prSet/>
      <dgm:spPr/>
      <dgm:t>
        <a:bodyPr/>
        <a:lstStyle/>
        <a:p>
          <a:endParaRPr lang="ru-RU"/>
        </a:p>
      </dgm:t>
    </dgm:pt>
    <dgm:pt modelId="{EF98B7D9-8158-441C-9BE7-E11692101938}" type="sibTrans" cxnId="{0CBEDE50-4D27-438E-A7E2-F5D41B518845}">
      <dgm:prSet/>
      <dgm:spPr/>
      <dgm:t>
        <a:bodyPr/>
        <a:lstStyle/>
        <a:p>
          <a:endParaRPr lang="ru-RU"/>
        </a:p>
      </dgm:t>
    </dgm:pt>
    <dgm:pt modelId="{AE7A3ECF-B3F6-404B-ADDA-394B9C0AD4B2}" type="pres">
      <dgm:prSet presAssocID="{3BF04278-4EB1-4954-8394-7D4C3C02493E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0312ACDC-DC61-452B-A8EF-13353A9E1976}" type="pres">
      <dgm:prSet presAssocID="{7D217353-5349-4E65-BE3F-ED2B78BA0670}" presName="parentLin" presStyleCnt="0"/>
      <dgm:spPr/>
    </dgm:pt>
    <dgm:pt modelId="{EE27B2D6-A3A0-4C6B-860A-1B889B5A0130}" type="pres">
      <dgm:prSet presAssocID="{7D217353-5349-4E65-BE3F-ED2B78BA0670}" presName="parentLeftMargin" presStyleLbl="node1" presStyleIdx="0" presStyleCnt="7"/>
      <dgm:spPr/>
      <dgm:t>
        <a:bodyPr/>
        <a:lstStyle/>
        <a:p>
          <a:endParaRPr lang="ru-RU"/>
        </a:p>
      </dgm:t>
    </dgm:pt>
    <dgm:pt modelId="{9A4B4D59-B4BF-41A3-88B5-D8086B361880}" type="pres">
      <dgm:prSet presAssocID="{7D217353-5349-4E65-BE3F-ED2B78BA0670}" presName="parentText" presStyleLbl="node1" presStyleIdx="0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A295B69-7C14-4181-A23E-65DF56446E88}" type="pres">
      <dgm:prSet presAssocID="{7D217353-5349-4E65-BE3F-ED2B78BA0670}" presName="negativeSpace" presStyleCnt="0"/>
      <dgm:spPr/>
    </dgm:pt>
    <dgm:pt modelId="{EFDED3E6-0D3A-4390-A3C7-7CA95F995D24}" type="pres">
      <dgm:prSet presAssocID="{7D217353-5349-4E65-BE3F-ED2B78BA0670}" presName="childText" presStyleLbl="conFgAcc1" presStyleIdx="0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3FD77A6-DD11-4CB4-ACD8-BF922F0862A7}" type="pres">
      <dgm:prSet presAssocID="{1437F2AC-DA77-43A7-91B8-171E6CB5E9FE}" presName="spaceBetweenRectangles" presStyleCnt="0"/>
      <dgm:spPr/>
    </dgm:pt>
    <dgm:pt modelId="{E461C372-6E6D-4C13-8624-C9409A853044}" type="pres">
      <dgm:prSet presAssocID="{70BB078C-893F-45B0-A9F7-6CAD43FB7BBF}" presName="parentLin" presStyleCnt="0"/>
      <dgm:spPr/>
    </dgm:pt>
    <dgm:pt modelId="{32CE4894-3157-4007-8175-402DABF87A09}" type="pres">
      <dgm:prSet presAssocID="{70BB078C-893F-45B0-A9F7-6CAD43FB7BBF}" presName="parentLeftMargin" presStyleLbl="node1" presStyleIdx="0" presStyleCnt="7"/>
      <dgm:spPr/>
      <dgm:t>
        <a:bodyPr/>
        <a:lstStyle/>
        <a:p>
          <a:endParaRPr lang="ru-RU"/>
        </a:p>
      </dgm:t>
    </dgm:pt>
    <dgm:pt modelId="{FAE27347-D48D-4C8B-8112-8C674D6D696C}" type="pres">
      <dgm:prSet presAssocID="{70BB078C-893F-45B0-A9F7-6CAD43FB7BBF}" presName="parentText" presStyleLbl="node1" presStyleIdx="1" presStyleCnt="7" custScaleY="147488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416D3D1-17BC-4807-9951-2219A57F3C0F}" type="pres">
      <dgm:prSet presAssocID="{70BB078C-893F-45B0-A9F7-6CAD43FB7BBF}" presName="negativeSpace" presStyleCnt="0"/>
      <dgm:spPr/>
    </dgm:pt>
    <dgm:pt modelId="{14B63682-1863-46F0-B240-E8881E1ADA96}" type="pres">
      <dgm:prSet presAssocID="{70BB078C-893F-45B0-A9F7-6CAD43FB7BBF}" presName="childText" presStyleLbl="conFgAcc1" presStyleIdx="1" presStyleCnt="7">
        <dgm:presLayoutVars>
          <dgm:bulletEnabled val="1"/>
        </dgm:presLayoutVars>
      </dgm:prSet>
      <dgm:spPr/>
    </dgm:pt>
    <dgm:pt modelId="{2CEF44CD-00F8-4C1E-BA52-BAEAF58166F8}" type="pres">
      <dgm:prSet presAssocID="{91CBC881-9146-44AE-80EB-33C057AC8DD8}" presName="spaceBetweenRectangles" presStyleCnt="0"/>
      <dgm:spPr/>
    </dgm:pt>
    <dgm:pt modelId="{897BE6A7-F846-47E9-95E8-710B440CA18F}" type="pres">
      <dgm:prSet presAssocID="{E8027486-D9C7-48C8-BFA8-484240114F61}" presName="parentLin" presStyleCnt="0"/>
      <dgm:spPr/>
    </dgm:pt>
    <dgm:pt modelId="{4D871AC7-EC37-45B5-80D2-AEDA1FE2631A}" type="pres">
      <dgm:prSet presAssocID="{E8027486-D9C7-48C8-BFA8-484240114F61}" presName="parentLeftMargin" presStyleLbl="node1" presStyleIdx="1" presStyleCnt="7"/>
      <dgm:spPr/>
      <dgm:t>
        <a:bodyPr/>
        <a:lstStyle/>
        <a:p>
          <a:endParaRPr lang="ru-RU"/>
        </a:p>
      </dgm:t>
    </dgm:pt>
    <dgm:pt modelId="{CB5CC615-DA99-479B-B06D-8C471AF1DE61}" type="pres">
      <dgm:prSet presAssocID="{E8027486-D9C7-48C8-BFA8-484240114F61}" presName="parentText" presStyleLbl="node1" presStyleIdx="2" presStyleCnt="7" custScaleY="14749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C266575-1AE9-489A-93C6-85D579B6E41C}" type="pres">
      <dgm:prSet presAssocID="{E8027486-D9C7-48C8-BFA8-484240114F61}" presName="negativeSpace" presStyleCnt="0"/>
      <dgm:spPr/>
    </dgm:pt>
    <dgm:pt modelId="{00BA17F5-EA94-4D82-9FA4-5ACCA2B70EF8}" type="pres">
      <dgm:prSet presAssocID="{E8027486-D9C7-48C8-BFA8-484240114F61}" presName="childText" presStyleLbl="conFgAcc1" presStyleIdx="2" presStyleCnt="7">
        <dgm:presLayoutVars>
          <dgm:bulletEnabled val="1"/>
        </dgm:presLayoutVars>
      </dgm:prSet>
      <dgm:spPr/>
    </dgm:pt>
    <dgm:pt modelId="{1E7DD8C3-7929-41FD-9727-FA9DDC01BA93}" type="pres">
      <dgm:prSet presAssocID="{38AEA804-FED3-4672-9303-F5820B02BBC8}" presName="spaceBetweenRectangles" presStyleCnt="0"/>
      <dgm:spPr/>
    </dgm:pt>
    <dgm:pt modelId="{8D320886-C7F0-4DC5-A88D-F1BEB57C150B}" type="pres">
      <dgm:prSet presAssocID="{16DFDBAD-95D5-496E-AC07-EA97B8A98F29}" presName="parentLin" presStyleCnt="0"/>
      <dgm:spPr/>
    </dgm:pt>
    <dgm:pt modelId="{8A12EF22-1C7B-4BE7-B881-13B3ED18546E}" type="pres">
      <dgm:prSet presAssocID="{16DFDBAD-95D5-496E-AC07-EA97B8A98F29}" presName="parentLeftMargin" presStyleLbl="node1" presStyleIdx="2" presStyleCnt="7"/>
      <dgm:spPr/>
      <dgm:t>
        <a:bodyPr/>
        <a:lstStyle/>
        <a:p>
          <a:endParaRPr lang="ru-RU"/>
        </a:p>
      </dgm:t>
    </dgm:pt>
    <dgm:pt modelId="{F7B34DD0-B0C7-480A-8992-B4332E907EF0}" type="pres">
      <dgm:prSet presAssocID="{16DFDBAD-95D5-496E-AC07-EA97B8A98F29}" presName="parentText" presStyleLbl="node1" presStyleIdx="3" presStyleCnt="7" custScaleY="15290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AE1D5C2-B8D5-4961-B8F6-D81FE19CF46D}" type="pres">
      <dgm:prSet presAssocID="{16DFDBAD-95D5-496E-AC07-EA97B8A98F29}" presName="negativeSpace" presStyleCnt="0"/>
      <dgm:spPr/>
    </dgm:pt>
    <dgm:pt modelId="{512FD081-427D-4C3E-8B15-BE24B08BC2CD}" type="pres">
      <dgm:prSet presAssocID="{16DFDBAD-95D5-496E-AC07-EA97B8A98F29}" presName="childText" presStyleLbl="conFgAcc1" presStyleIdx="3" presStyleCnt="7">
        <dgm:presLayoutVars>
          <dgm:bulletEnabled val="1"/>
        </dgm:presLayoutVars>
      </dgm:prSet>
      <dgm:spPr/>
    </dgm:pt>
    <dgm:pt modelId="{8F58A411-D84D-44D5-A8B1-AA0495872E12}" type="pres">
      <dgm:prSet presAssocID="{226A2034-0E1F-4895-BFA7-439666FE1AF6}" presName="spaceBetweenRectangles" presStyleCnt="0"/>
      <dgm:spPr/>
    </dgm:pt>
    <dgm:pt modelId="{CA41C67E-C085-4845-8729-45A644300247}" type="pres">
      <dgm:prSet presAssocID="{3517F92F-7989-4B48-8802-541B74B60BAC}" presName="parentLin" presStyleCnt="0"/>
      <dgm:spPr/>
    </dgm:pt>
    <dgm:pt modelId="{CB8AEA63-85C2-4AA1-A3EA-A57EA35871CB}" type="pres">
      <dgm:prSet presAssocID="{3517F92F-7989-4B48-8802-541B74B60BAC}" presName="parentLeftMargin" presStyleLbl="node1" presStyleIdx="3" presStyleCnt="7"/>
      <dgm:spPr/>
      <dgm:t>
        <a:bodyPr/>
        <a:lstStyle/>
        <a:p>
          <a:endParaRPr lang="ru-RU"/>
        </a:p>
      </dgm:t>
    </dgm:pt>
    <dgm:pt modelId="{EEE38F0F-1DBC-447B-9B72-5E81010BE2DC}" type="pres">
      <dgm:prSet presAssocID="{3517F92F-7989-4B48-8802-541B74B60BAC}" presName="parentText" presStyleLbl="node1" presStyleIdx="4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3E900F6-BEB6-4BB9-AEAE-FF167CEEADEE}" type="pres">
      <dgm:prSet presAssocID="{3517F92F-7989-4B48-8802-541B74B60BAC}" presName="negativeSpace" presStyleCnt="0"/>
      <dgm:spPr/>
    </dgm:pt>
    <dgm:pt modelId="{50A26C69-AF8E-4BBC-A32C-D3BE94197726}" type="pres">
      <dgm:prSet presAssocID="{3517F92F-7989-4B48-8802-541B74B60BAC}" presName="childText" presStyleLbl="conFgAcc1" presStyleIdx="4" presStyleCnt="7">
        <dgm:presLayoutVars>
          <dgm:bulletEnabled val="1"/>
        </dgm:presLayoutVars>
      </dgm:prSet>
      <dgm:spPr/>
    </dgm:pt>
    <dgm:pt modelId="{BA75CD04-F91C-4EC8-A35E-C8302493EE37}" type="pres">
      <dgm:prSet presAssocID="{902DD67C-AECA-4762-B9E2-0D9F2A56BA34}" presName="spaceBetweenRectangles" presStyleCnt="0"/>
      <dgm:spPr/>
    </dgm:pt>
    <dgm:pt modelId="{0646114C-EC6D-4182-8464-14B860E190FD}" type="pres">
      <dgm:prSet presAssocID="{52D50754-BF80-4F07-B431-6958A055E5A5}" presName="parentLin" presStyleCnt="0"/>
      <dgm:spPr/>
    </dgm:pt>
    <dgm:pt modelId="{04D03B88-F6BF-4C82-8445-EDAAB3E8C037}" type="pres">
      <dgm:prSet presAssocID="{52D50754-BF80-4F07-B431-6958A055E5A5}" presName="parentLeftMargin" presStyleLbl="node1" presStyleIdx="4" presStyleCnt="7"/>
      <dgm:spPr/>
      <dgm:t>
        <a:bodyPr/>
        <a:lstStyle/>
        <a:p>
          <a:endParaRPr lang="ru-RU"/>
        </a:p>
      </dgm:t>
    </dgm:pt>
    <dgm:pt modelId="{5DCE5300-60CD-4CF3-8D54-94DA2422CAF8}" type="pres">
      <dgm:prSet presAssocID="{52D50754-BF80-4F07-B431-6958A055E5A5}" presName="parentText" presStyleLbl="node1" presStyleIdx="5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FDA27E4-7983-4F2B-B731-F63C7DF1D4CB}" type="pres">
      <dgm:prSet presAssocID="{52D50754-BF80-4F07-B431-6958A055E5A5}" presName="negativeSpace" presStyleCnt="0"/>
      <dgm:spPr/>
    </dgm:pt>
    <dgm:pt modelId="{FB8517AF-6E67-4658-B06B-E14ADAC77A6C}" type="pres">
      <dgm:prSet presAssocID="{52D50754-BF80-4F07-B431-6958A055E5A5}" presName="childText" presStyleLbl="conFgAcc1" presStyleIdx="5" presStyleCnt="7">
        <dgm:presLayoutVars>
          <dgm:bulletEnabled val="1"/>
        </dgm:presLayoutVars>
      </dgm:prSet>
      <dgm:spPr/>
    </dgm:pt>
    <dgm:pt modelId="{D4B98D37-BAA0-4219-AF9E-28BD5C744A10}" type="pres">
      <dgm:prSet presAssocID="{3CAC981C-9168-427A-AB25-AFF53D736E91}" presName="spaceBetweenRectangles" presStyleCnt="0"/>
      <dgm:spPr/>
    </dgm:pt>
    <dgm:pt modelId="{A8C2E95E-1092-490D-BD20-3D1A8B24E3AD}" type="pres">
      <dgm:prSet presAssocID="{1F9817F2-8E3E-4F6C-BAAF-CD13442CD8F6}" presName="parentLin" presStyleCnt="0"/>
      <dgm:spPr/>
    </dgm:pt>
    <dgm:pt modelId="{E512077C-A19B-4940-A336-C6475D7EA3A7}" type="pres">
      <dgm:prSet presAssocID="{1F9817F2-8E3E-4F6C-BAAF-CD13442CD8F6}" presName="parentLeftMargin" presStyleLbl="node1" presStyleIdx="5" presStyleCnt="7"/>
      <dgm:spPr/>
      <dgm:t>
        <a:bodyPr/>
        <a:lstStyle/>
        <a:p>
          <a:endParaRPr lang="ru-RU"/>
        </a:p>
      </dgm:t>
    </dgm:pt>
    <dgm:pt modelId="{DD67E589-4A5A-4DA3-BCC3-DA080EA65A0E}" type="pres">
      <dgm:prSet presAssocID="{1F9817F2-8E3E-4F6C-BAAF-CD13442CD8F6}" presName="parentText" presStyleLbl="node1" presStyleIdx="6" presStyleCnt="7" custScaleY="26433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F463EC6-75AB-4370-9D05-EB5836B3057E}" type="pres">
      <dgm:prSet presAssocID="{1F9817F2-8E3E-4F6C-BAAF-CD13442CD8F6}" presName="negativeSpace" presStyleCnt="0"/>
      <dgm:spPr/>
    </dgm:pt>
    <dgm:pt modelId="{27C077BD-DCA6-4E90-9629-2615AB912E7A}" type="pres">
      <dgm:prSet presAssocID="{1F9817F2-8E3E-4F6C-BAAF-CD13442CD8F6}" presName="childText" presStyleLbl="conFgAcc1" presStyleIdx="6" presStyleCnt="7">
        <dgm:presLayoutVars>
          <dgm:bulletEnabled val="1"/>
        </dgm:presLayoutVars>
      </dgm:prSet>
      <dgm:spPr/>
    </dgm:pt>
  </dgm:ptLst>
  <dgm:cxnLst>
    <dgm:cxn modelId="{82EDE5DE-A67E-4833-BD0B-7B2B8B02DE12}" type="presOf" srcId="{3BF04278-4EB1-4954-8394-7D4C3C02493E}" destId="{AE7A3ECF-B3F6-404B-ADDA-394B9C0AD4B2}" srcOrd="0" destOrd="0" presId="urn:microsoft.com/office/officeart/2005/8/layout/list1"/>
    <dgm:cxn modelId="{F0F3014E-C309-4958-AE5F-35C6F027E082}" srcId="{3BF04278-4EB1-4954-8394-7D4C3C02493E}" destId="{70BB078C-893F-45B0-A9F7-6CAD43FB7BBF}" srcOrd="1" destOrd="0" parTransId="{CF0FB81F-935E-4081-BB63-9FBF28120298}" sibTransId="{91CBC881-9146-44AE-80EB-33C057AC8DD8}"/>
    <dgm:cxn modelId="{96906BBA-B589-45E8-9354-A6B60543917A}" type="presOf" srcId="{7D217353-5349-4E65-BE3F-ED2B78BA0670}" destId="{9A4B4D59-B4BF-41A3-88B5-D8086B361880}" srcOrd="1" destOrd="0" presId="urn:microsoft.com/office/officeart/2005/8/layout/list1"/>
    <dgm:cxn modelId="{8DBF8D65-6805-441B-AAE7-F224278366C1}" srcId="{3BF04278-4EB1-4954-8394-7D4C3C02493E}" destId="{3517F92F-7989-4B48-8802-541B74B60BAC}" srcOrd="4" destOrd="0" parTransId="{DDAE9F75-D9BC-4FC8-9D1A-A24A950FD0D3}" sibTransId="{902DD67C-AECA-4762-B9E2-0D9F2A56BA34}"/>
    <dgm:cxn modelId="{FE0B1DB8-00BD-4D43-AD52-B6ED7C5D5189}" type="presOf" srcId="{1F9817F2-8E3E-4F6C-BAAF-CD13442CD8F6}" destId="{E512077C-A19B-4940-A336-C6475D7EA3A7}" srcOrd="0" destOrd="0" presId="urn:microsoft.com/office/officeart/2005/8/layout/list1"/>
    <dgm:cxn modelId="{F20AA740-70AD-48A6-81B2-49AC2CB87608}" type="presOf" srcId="{E8027486-D9C7-48C8-BFA8-484240114F61}" destId="{CB5CC615-DA99-479B-B06D-8C471AF1DE61}" srcOrd="1" destOrd="0" presId="urn:microsoft.com/office/officeart/2005/8/layout/list1"/>
    <dgm:cxn modelId="{DE51AE48-7EBA-4A27-8BF3-120520806AEE}" type="presOf" srcId="{3517F92F-7989-4B48-8802-541B74B60BAC}" destId="{CB8AEA63-85C2-4AA1-A3EA-A57EA35871CB}" srcOrd="0" destOrd="0" presId="urn:microsoft.com/office/officeart/2005/8/layout/list1"/>
    <dgm:cxn modelId="{FF70A0E6-A4B4-4B59-B271-58B2218EB532}" type="presOf" srcId="{70BB078C-893F-45B0-A9F7-6CAD43FB7BBF}" destId="{FAE27347-D48D-4C8B-8112-8C674D6D696C}" srcOrd="1" destOrd="0" presId="urn:microsoft.com/office/officeart/2005/8/layout/list1"/>
    <dgm:cxn modelId="{16545B2A-BA76-41E3-8BE6-BC102E6C4C06}" type="presOf" srcId="{E8027486-D9C7-48C8-BFA8-484240114F61}" destId="{4D871AC7-EC37-45B5-80D2-AEDA1FE2631A}" srcOrd="0" destOrd="0" presId="urn:microsoft.com/office/officeart/2005/8/layout/list1"/>
    <dgm:cxn modelId="{97A6CEE0-A375-493E-955C-B2EB2D704084}" type="presOf" srcId="{1F9817F2-8E3E-4F6C-BAAF-CD13442CD8F6}" destId="{DD67E589-4A5A-4DA3-BCC3-DA080EA65A0E}" srcOrd="1" destOrd="0" presId="urn:microsoft.com/office/officeart/2005/8/layout/list1"/>
    <dgm:cxn modelId="{2D97DCD4-02EB-43B3-A91A-176EF806801E}" srcId="{3BF04278-4EB1-4954-8394-7D4C3C02493E}" destId="{7D217353-5349-4E65-BE3F-ED2B78BA0670}" srcOrd="0" destOrd="0" parTransId="{6295D562-55C6-43B2-B85F-7C867DF575BB}" sibTransId="{1437F2AC-DA77-43A7-91B8-171E6CB5E9FE}"/>
    <dgm:cxn modelId="{41F3B6C6-BEDE-4B98-B9BE-7E61B0337778}" type="presOf" srcId="{16DFDBAD-95D5-496E-AC07-EA97B8A98F29}" destId="{F7B34DD0-B0C7-480A-8992-B4332E907EF0}" srcOrd="1" destOrd="0" presId="urn:microsoft.com/office/officeart/2005/8/layout/list1"/>
    <dgm:cxn modelId="{0CBEDE50-4D27-438E-A7E2-F5D41B518845}" srcId="{3BF04278-4EB1-4954-8394-7D4C3C02493E}" destId="{1F9817F2-8E3E-4F6C-BAAF-CD13442CD8F6}" srcOrd="6" destOrd="0" parTransId="{99BF22C3-5AA8-4CBA-BC13-8F9E2BE48FE8}" sibTransId="{EF98B7D9-8158-441C-9BE7-E11692101938}"/>
    <dgm:cxn modelId="{0207103B-F1B1-4D46-A898-7E6B952095F0}" srcId="{3BF04278-4EB1-4954-8394-7D4C3C02493E}" destId="{16DFDBAD-95D5-496E-AC07-EA97B8A98F29}" srcOrd="3" destOrd="0" parTransId="{1B3E592F-5D7C-482A-975E-B5EE955E7ED3}" sibTransId="{226A2034-0E1F-4895-BFA7-439666FE1AF6}"/>
    <dgm:cxn modelId="{355B5806-036D-40F2-BAE0-0E5AA08BED36}" type="presOf" srcId="{3517F92F-7989-4B48-8802-541B74B60BAC}" destId="{EEE38F0F-1DBC-447B-9B72-5E81010BE2DC}" srcOrd="1" destOrd="0" presId="urn:microsoft.com/office/officeart/2005/8/layout/list1"/>
    <dgm:cxn modelId="{9F142710-079F-40C8-BE29-703928D2C606}" type="presOf" srcId="{16DFDBAD-95D5-496E-AC07-EA97B8A98F29}" destId="{8A12EF22-1C7B-4BE7-B881-13B3ED18546E}" srcOrd="0" destOrd="0" presId="urn:microsoft.com/office/officeart/2005/8/layout/list1"/>
    <dgm:cxn modelId="{47AD081F-478D-4914-921F-7CB451CC3E81}" srcId="{3BF04278-4EB1-4954-8394-7D4C3C02493E}" destId="{52D50754-BF80-4F07-B431-6958A055E5A5}" srcOrd="5" destOrd="0" parTransId="{3900FEE5-C1AD-41C6-92DA-1AECE6D02F74}" sibTransId="{3CAC981C-9168-427A-AB25-AFF53D736E91}"/>
    <dgm:cxn modelId="{FF0F8D59-2507-4F7E-99EC-4D38D3765274}" type="presOf" srcId="{70BB078C-893F-45B0-A9F7-6CAD43FB7BBF}" destId="{32CE4894-3157-4007-8175-402DABF87A09}" srcOrd="0" destOrd="0" presId="urn:microsoft.com/office/officeart/2005/8/layout/list1"/>
    <dgm:cxn modelId="{52C7CD52-FF3F-40F5-8F21-760AFB101542}" type="presOf" srcId="{52D50754-BF80-4F07-B431-6958A055E5A5}" destId="{5DCE5300-60CD-4CF3-8D54-94DA2422CAF8}" srcOrd="1" destOrd="0" presId="urn:microsoft.com/office/officeart/2005/8/layout/list1"/>
    <dgm:cxn modelId="{7CA69063-5CF6-4A0C-AFFA-4384436D6ED6}" type="presOf" srcId="{52D50754-BF80-4F07-B431-6958A055E5A5}" destId="{04D03B88-F6BF-4C82-8445-EDAAB3E8C037}" srcOrd="0" destOrd="0" presId="urn:microsoft.com/office/officeart/2005/8/layout/list1"/>
    <dgm:cxn modelId="{FD174DBD-0ADA-4840-A402-8F1EFF34C5D4}" type="presOf" srcId="{7D217353-5349-4E65-BE3F-ED2B78BA0670}" destId="{EE27B2D6-A3A0-4C6B-860A-1B889B5A0130}" srcOrd="0" destOrd="0" presId="urn:microsoft.com/office/officeart/2005/8/layout/list1"/>
    <dgm:cxn modelId="{72272CFB-C05C-4E39-8B1E-08711F71AB99}" srcId="{3BF04278-4EB1-4954-8394-7D4C3C02493E}" destId="{E8027486-D9C7-48C8-BFA8-484240114F61}" srcOrd="2" destOrd="0" parTransId="{31B9EDE9-9988-4C6E-8D73-CB28DA02344F}" sibTransId="{38AEA804-FED3-4672-9303-F5820B02BBC8}"/>
    <dgm:cxn modelId="{CD69AF0D-DA55-48A7-B99B-5795778932DC}" type="presParOf" srcId="{AE7A3ECF-B3F6-404B-ADDA-394B9C0AD4B2}" destId="{0312ACDC-DC61-452B-A8EF-13353A9E1976}" srcOrd="0" destOrd="0" presId="urn:microsoft.com/office/officeart/2005/8/layout/list1"/>
    <dgm:cxn modelId="{F218815C-40BE-4148-AF70-94983B3A056B}" type="presParOf" srcId="{0312ACDC-DC61-452B-A8EF-13353A9E1976}" destId="{EE27B2D6-A3A0-4C6B-860A-1B889B5A0130}" srcOrd="0" destOrd="0" presId="urn:microsoft.com/office/officeart/2005/8/layout/list1"/>
    <dgm:cxn modelId="{6FDCFDE6-2FA0-4856-B498-67361F540767}" type="presParOf" srcId="{0312ACDC-DC61-452B-A8EF-13353A9E1976}" destId="{9A4B4D59-B4BF-41A3-88B5-D8086B361880}" srcOrd="1" destOrd="0" presId="urn:microsoft.com/office/officeart/2005/8/layout/list1"/>
    <dgm:cxn modelId="{E479A366-BCE0-43EB-A583-813A69D65CD5}" type="presParOf" srcId="{AE7A3ECF-B3F6-404B-ADDA-394B9C0AD4B2}" destId="{CA295B69-7C14-4181-A23E-65DF56446E88}" srcOrd="1" destOrd="0" presId="urn:microsoft.com/office/officeart/2005/8/layout/list1"/>
    <dgm:cxn modelId="{92E4161D-A50D-4A60-A515-2B8FE84E7DCC}" type="presParOf" srcId="{AE7A3ECF-B3F6-404B-ADDA-394B9C0AD4B2}" destId="{EFDED3E6-0D3A-4390-A3C7-7CA95F995D24}" srcOrd="2" destOrd="0" presId="urn:microsoft.com/office/officeart/2005/8/layout/list1"/>
    <dgm:cxn modelId="{308BBCD2-CE32-435D-A4D2-BA58C50C375A}" type="presParOf" srcId="{AE7A3ECF-B3F6-404B-ADDA-394B9C0AD4B2}" destId="{63FD77A6-DD11-4CB4-ACD8-BF922F0862A7}" srcOrd="3" destOrd="0" presId="urn:microsoft.com/office/officeart/2005/8/layout/list1"/>
    <dgm:cxn modelId="{71DAE248-9880-4F18-8791-4B715A8375D5}" type="presParOf" srcId="{AE7A3ECF-B3F6-404B-ADDA-394B9C0AD4B2}" destId="{E461C372-6E6D-4C13-8624-C9409A853044}" srcOrd="4" destOrd="0" presId="urn:microsoft.com/office/officeart/2005/8/layout/list1"/>
    <dgm:cxn modelId="{EBAFDA94-0BF5-43E5-B33B-32A4BC814E58}" type="presParOf" srcId="{E461C372-6E6D-4C13-8624-C9409A853044}" destId="{32CE4894-3157-4007-8175-402DABF87A09}" srcOrd="0" destOrd="0" presId="urn:microsoft.com/office/officeart/2005/8/layout/list1"/>
    <dgm:cxn modelId="{23E647B6-6394-4610-B0A5-43A57D2E4315}" type="presParOf" srcId="{E461C372-6E6D-4C13-8624-C9409A853044}" destId="{FAE27347-D48D-4C8B-8112-8C674D6D696C}" srcOrd="1" destOrd="0" presId="urn:microsoft.com/office/officeart/2005/8/layout/list1"/>
    <dgm:cxn modelId="{A171B119-EA88-4B75-AC35-1FDD5F75F366}" type="presParOf" srcId="{AE7A3ECF-B3F6-404B-ADDA-394B9C0AD4B2}" destId="{B416D3D1-17BC-4807-9951-2219A57F3C0F}" srcOrd="5" destOrd="0" presId="urn:microsoft.com/office/officeart/2005/8/layout/list1"/>
    <dgm:cxn modelId="{47168877-1364-4577-A73C-E85F82B3C015}" type="presParOf" srcId="{AE7A3ECF-B3F6-404B-ADDA-394B9C0AD4B2}" destId="{14B63682-1863-46F0-B240-E8881E1ADA96}" srcOrd="6" destOrd="0" presId="urn:microsoft.com/office/officeart/2005/8/layout/list1"/>
    <dgm:cxn modelId="{018FB8A7-B0F6-429C-96CA-2B9D6090A63B}" type="presParOf" srcId="{AE7A3ECF-B3F6-404B-ADDA-394B9C0AD4B2}" destId="{2CEF44CD-00F8-4C1E-BA52-BAEAF58166F8}" srcOrd="7" destOrd="0" presId="urn:microsoft.com/office/officeart/2005/8/layout/list1"/>
    <dgm:cxn modelId="{111030C4-46A1-4348-B57D-2F833EBD5E78}" type="presParOf" srcId="{AE7A3ECF-B3F6-404B-ADDA-394B9C0AD4B2}" destId="{897BE6A7-F846-47E9-95E8-710B440CA18F}" srcOrd="8" destOrd="0" presId="urn:microsoft.com/office/officeart/2005/8/layout/list1"/>
    <dgm:cxn modelId="{54FC6811-14A4-46B9-90C9-AF2B996C40EF}" type="presParOf" srcId="{897BE6A7-F846-47E9-95E8-710B440CA18F}" destId="{4D871AC7-EC37-45B5-80D2-AEDA1FE2631A}" srcOrd="0" destOrd="0" presId="urn:microsoft.com/office/officeart/2005/8/layout/list1"/>
    <dgm:cxn modelId="{B7B56CC4-4645-4BBB-A768-BBA1ECD85FDF}" type="presParOf" srcId="{897BE6A7-F846-47E9-95E8-710B440CA18F}" destId="{CB5CC615-DA99-479B-B06D-8C471AF1DE61}" srcOrd="1" destOrd="0" presId="urn:microsoft.com/office/officeart/2005/8/layout/list1"/>
    <dgm:cxn modelId="{F53163E2-F0D3-49B5-9B9D-DC0B5A0736F0}" type="presParOf" srcId="{AE7A3ECF-B3F6-404B-ADDA-394B9C0AD4B2}" destId="{5C266575-1AE9-489A-93C6-85D579B6E41C}" srcOrd="9" destOrd="0" presId="urn:microsoft.com/office/officeart/2005/8/layout/list1"/>
    <dgm:cxn modelId="{8C79DC47-7A20-45CA-AAC0-4672CB51F2AD}" type="presParOf" srcId="{AE7A3ECF-B3F6-404B-ADDA-394B9C0AD4B2}" destId="{00BA17F5-EA94-4D82-9FA4-5ACCA2B70EF8}" srcOrd="10" destOrd="0" presId="urn:microsoft.com/office/officeart/2005/8/layout/list1"/>
    <dgm:cxn modelId="{53BFA200-87F3-4ED0-A101-84A9154B90CE}" type="presParOf" srcId="{AE7A3ECF-B3F6-404B-ADDA-394B9C0AD4B2}" destId="{1E7DD8C3-7929-41FD-9727-FA9DDC01BA93}" srcOrd="11" destOrd="0" presId="urn:microsoft.com/office/officeart/2005/8/layout/list1"/>
    <dgm:cxn modelId="{BA35C906-4C94-4F6A-922A-AD5824C0F707}" type="presParOf" srcId="{AE7A3ECF-B3F6-404B-ADDA-394B9C0AD4B2}" destId="{8D320886-C7F0-4DC5-A88D-F1BEB57C150B}" srcOrd="12" destOrd="0" presId="urn:microsoft.com/office/officeart/2005/8/layout/list1"/>
    <dgm:cxn modelId="{47B0999B-70CA-4ECB-BE0D-D467CA7F7339}" type="presParOf" srcId="{8D320886-C7F0-4DC5-A88D-F1BEB57C150B}" destId="{8A12EF22-1C7B-4BE7-B881-13B3ED18546E}" srcOrd="0" destOrd="0" presId="urn:microsoft.com/office/officeart/2005/8/layout/list1"/>
    <dgm:cxn modelId="{943AF73D-5C2D-40C2-99D3-00A5D8DF2A99}" type="presParOf" srcId="{8D320886-C7F0-4DC5-A88D-F1BEB57C150B}" destId="{F7B34DD0-B0C7-480A-8992-B4332E907EF0}" srcOrd="1" destOrd="0" presId="urn:microsoft.com/office/officeart/2005/8/layout/list1"/>
    <dgm:cxn modelId="{496726EB-04B7-4E55-8335-73392428F02D}" type="presParOf" srcId="{AE7A3ECF-B3F6-404B-ADDA-394B9C0AD4B2}" destId="{2AE1D5C2-B8D5-4961-B8F6-D81FE19CF46D}" srcOrd="13" destOrd="0" presId="urn:microsoft.com/office/officeart/2005/8/layout/list1"/>
    <dgm:cxn modelId="{7B16ABE6-A7ED-4AB6-9797-4CA65B108A0B}" type="presParOf" srcId="{AE7A3ECF-B3F6-404B-ADDA-394B9C0AD4B2}" destId="{512FD081-427D-4C3E-8B15-BE24B08BC2CD}" srcOrd="14" destOrd="0" presId="urn:microsoft.com/office/officeart/2005/8/layout/list1"/>
    <dgm:cxn modelId="{59FB1B7D-F42F-403D-B853-FE0A92CC5581}" type="presParOf" srcId="{AE7A3ECF-B3F6-404B-ADDA-394B9C0AD4B2}" destId="{8F58A411-D84D-44D5-A8B1-AA0495872E12}" srcOrd="15" destOrd="0" presId="urn:microsoft.com/office/officeart/2005/8/layout/list1"/>
    <dgm:cxn modelId="{474FD481-01ED-40D0-9FA8-1A90F7E4ADF0}" type="presParOf" srcId="{AE7A3ECF-B3F6-404B-ADDA-394B9C0AD4B2}" destId="{CA41C67E-C085-4845-8729-45A644300247}" srcOrd="16" destOrd="0" presId="urn:microsoft.com/office/officeart/2005/8/layout/list1"/>
    <dgm:cxn modelId="{EB9F7D7A-1F58-40AF-A587-3474B595C87A}" type="presParOf" srcId="{CA41C67E-C085-4845-8729-45A644300247}" destId="{CB8AEA63-85C2-4AA1-A3EA-A57EA35871CB}" srcOrd="0" destOrd="0" presId="urn:microsoft.com/office/officeart/2005/8/layout/list1"/>
    <dgm:cxn modelId="{8D9E37B7-C835-4FA3-BD56-101922DAE28B}" type="presParOf" srcId="{CA41C67E-C085-4845-8729-45A644300247}" destId="{EEE38F0F-1DBC-447B-9B72-5E81010BE2DC}" srcOrd="1" destOrd="0" presId="urn:microsoft.com/office/officeart/2005/8/layout/list1"/>
    <dgm:cxn modelId="{F4904707-D281-448D-BBC1-39378FBC87E6}" type="presParOf" srcId="{AE7A3ECF-B3F6-404B-ADDA-394B9C0AD4B2}" destId="{D3E900F6-BEB6-4BB9-AEAE-FF167CEEADEE}" srcOrd="17" destOrd="0" presId="urn:microsoft.com/office/officeart/2005/8/layout/list1"/>
    <dgm:cxn modelId="{39028438-C706-46FE-ABC8-DF7F532467BE}" type="presParOf" srcId="{AE7A3ECF-B3F6-404B-ADDA-394B9C0AD4B2}" destId="{50A26C69-AF8E-4BBC-A32C-D3BE94197726}" srcOrd="18" destOrd="0" presId="urn:microsoft.com/office/officeart/2005/8/layout/list1"/>
    <dgm:cxn modelId="{A27D3E9B-8CC6-489E-9C80-56059C130030}" type="presParOf" srcId="{AE7A3ECF-B3F6-404B-ADDA-394B9C0AD4B2}" destId="{BA75CD04-F91C-4EC8-A35E-C8302493EE37}" srcOrd="19" destOrd="0" presId="urn:microsoft.com/office/officeart/2005/8/layout/list1"/>
    <dgm:cxn modelId="{2C4BE448-7AB9-440D-BEC8-6AF89C05EDBF}" type="presParOf" srcId="{AE7A3ECF-B3F6-404B-ADDA-394B9C0AD4B2}" destId="{0646114C-EC6D-4182-8464-14B860E190FD}" srcOrd="20" destOrd="0" presId="urn:microsoft.com/office/officeart/2005/8/layout/list1"/>
    <dgm:cxn modelId="{E3B3D969-11FD-4B18-9F9C-6CD49D513734}" type="presParOf" srcId="{0646114C-EC6D-4182-8464-14B860E190FD}" destId="{04D03B88-F6BF-4C82-8445-EDAAB3E8C037}" srcOrd="0" destOrd="0" presId="urn:microsoft.com/office/officeart/2005/8/layout/list1"/>
    <dgm:cxn modelId="{77E849F0-9987-4737-B2A9-874F3DC448BC}" type="presParOf" srcId="{0646114C-EC6D-4182-8464-14B860E190FD}" destId="{5DCE5300-60CD-4CF3-8D54-94DA2422CAF8}" srcOrd="1" destOrd="0" presId="urn:microsoft.com/office/officeart/2005/8/layout/list1"/>
    <dgm:cxn modelId="{A5038DDF-7B8C-42D5-BEA1-F053F2D7C927}" type="presParOf" srcId="{AE7A3ECF-B3F6-404B-ADDA-394B9C0AD4B2}" destId="{2FDA27E4-7983-4F2B-B731-F63C7DF1D4CB}" srcOrd="21" destOrd="0" presId="urn:microsoft.com/office/officeart/2005/8/layout/list1"/>
    <dgm:cxn modelId="{1E9D2E49-0104-406F-92D3-FCC9760190AD}" type="presParOf" srcId="{AE7A3ECF-B3F6-404B-ADDA-394B9C0AD4B2}" destId="{FB8517AF-6E67-4658-B06B-E14ADAC77A6C}" srcOrd="22" destOrd="0" presId="urn:microsoft.com/office/officeart/2005/8/layout/list1"/>
    <dgm:cxn modelId="{33B343BF-D3A7-4DEA-A359-2477204EA7EF}" type="presParOf" srcId="{AE7A3ECF-B3F6-404B-ADDA-394B9C0AD4B2}" destId="{D4B98D37-BAA0-4219-AF9E-28BD5C744A10}" srcOrd="23" destOrd="0" presId="urn:microsoft.com/office/officeart/2005/8/layout/list1"/>
    <dgm:cxn modelId="{EA20C1DE-D0B8-4E03-9ECE-F0BA492CBEF9}" type="presParOf" srcId="{AE7A3ECF-B3F6-404B-ADDA-394B9C0AD4B2}" destId="{A8C2E95E-1092-490D-BD20-3D1A8B24E3AD}" srcOrd="24" destOrd="0" presId="urn:microsoft.com/office/officeart/2005/8/layout/list1"/>
    <dgm:cxn modelId="{4C037E9B-1F6B-4320-B970-65A991DE3672}" type="presParOf" srcId="{A8C2E95E-1092-490D-BD20-3D1A8B24E3AD}" destId="{E512077C-A19B-4940-A336-C6475D7EA3A7}" srcOrd="0" destOrd="0" presId="urn:microsoft.com/office/officeart/2005/8/layout/list1"/>
    <dgm:cxn modelId="{55B99336-0577-4650-903D-5897F203581E}" type="presParOf" srcId="{A8C2E95E-1092-490D-BD20-3D1A8B24E3AD}" destId="{DD67E589-4A5A-4DA3-BCC3-DA080EA65A0E}" srcOrd="1" destOrd="0" presId="urn:microsoft.com/office/officeart/2005/8/layout/list1"/>
    <dgm:cxn modelId="{A21A2AFC-8B86-43B0-AB9B-7896F1E951B7}" type="presParOf" srcId="{AE7A3ECF-B3F6-404B-ADDA-394B9C0AD4B2}" destId="{BF463EC6-75AB-4370-9D05-EB5836B3057E}" srcOrd="25" destOrd="0" presId="urn:microsoft.com/office/officeart/2005/8/layout/list1"/>
    <dgm:cxn modelId="{81236284-3B45-4DB0-884A-203503611D5C}" type="presParOf" srcId="{AE7A3ECF-B3F6-404B-ADDA-394B9C0AD4B2}" destId="{27C077BD-DCA6-4E90-9629-2615AB912E7A}" srcOrd="26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80B68C6A-7B0F-463A-822F-A0B3661BEE35}" type="doc">
      <dgm:prSet loTypeId="urn:microsoft.com/office/officeart/2005/8/layout/process1" loCatId="process" qsTypeId="urn:microsoft.com/office/officeart/2005/8/quickstyle/simple1" qsCatId="simple" csTypeId="urn:microsoft.com/office/officeart/2005/8/colors/accent1_2" csCatId="accent1" phldr="1"/>
      <dgm:spPr/>
    </dgm:pt>
    <dgm:pt modelId="{4A6A6B01-33FC-42B7-A26A-0EBCE5028867}">
      <dgm:prSet custT="1"/>
      <dgm:spPr>
        <a:solidFill>
          <a:schemeClr val="bg2">
            <a:lumMod val="90000"/>
          </a:schemeClr>
        </a:solidFill>
        <a:ln>
          <a:solidFill>
            <a:schemeClr val="bg2">
              <a:lumMod val="75000"/>
            </a:schemeClr>
          </a:solidFill>
        </a:ln>
      </dgm:spPr>
      <dgm:t>
        <a:bodyPr/>
        <a:lstStyle/>
        <a:p>
          <a:pPr algn="ctr"/>
          <a:r>
            <a:rPr lang="ru-RU" sz="1300" dirty="0" smtClean="0">
              <a:solidFill>
                <a:schemeClr val="tx1"/>
              </a:solidFill>
              <a:latin typeface="Liberation Serif" panose="02020603050405020304" pitchFamily="18" charset="0"/>
              <a:ea typeface="Liberation Serif" panose="02020603050405020304" pitchFamily="18" charset="0"/>
              <a:cs typeface="Liberation Serif" panose="02020603050405020304" pitchFamily="18" charset="0"/>
            </a:rPr>
            <a:t>не умеет одеваться, застегивать пуговицы, завязывать шнурки           (</a:t>
          </a:r>
          <a:r>
            <a:rPr lang="ru-RU" sz="1100" i="1" dirty="0" smtClean="0">
              <a:solidFill>
                <a:schemeClr val="tx1"/>
              </a:solidFill>
              <a:latin typeface="Liberation Serif" panose="02020603050405020304" pitchFamily="18" charset="0"/>
              <a:ea typeface="Liberation Serif" panose="02020603050405020304" pitchFamily="18" charset="0"/>
              <a:cs typeface="Liberation Serif" panose="02020603050405020304" pitchFamily="18" charset="0"/>
            </a:rPr>
            <a:t>7 лет, нарушение зрения</a:t>
          </a:r>
          <a:r>
            <a:rPr lang="ru-RU" sz="1300" dirty="0" smtClean="0">
              <a:solidFill>
                <a:schemeClr val="tx1"/>
              </a:solidFill>
              <a:latin typeface="Liberation Serif" panose="02020603050405020304" pitchFamily="18" charset="0"/>
              <a:ea typeface="Liberation Serif" panose="02020603050405020304" pitchFamily="18" charset="0"/>
              <a:cs typeface="Liberation Serif" panose="02020603050405020304" pitchFamily="18" charset="0"/>
            </a:rPr>
            <a:t>)</a:t>
          </a:r>
          <a:endParaRPr lang="ru-RU" sz="1300" dirty="0">
            <a:solidFill>
              <a:schemeClr val="tx1"/>
            </a:solidFill>
            <a:latin typeface="Liberation Serif" panose="02020603050405020304" pitchFamily="18" charset="0"/>
            <a:ea typeface="Liberation Serif" panose="02020603050405020304" pitchFamily="18" charset="0"/>
            <a:cs typeface="Liberation Serif" panose="02020603050405020304" pitchFamily="18" charset="0"/>
          </a:endParaRPr>
        </a:p>
      </dgm:t>
    </dgm:pt>
    <dgm:pt modelId="{954952A3-2348-4CBE-B64F-A8FE251CFC15}" type="parTrans" cxnId="{099E4A80-1E5A-44FC-9615-BD7E9C8CB722}">
      <dgm:prSet/>
      <dgm:spPr/>
      <dgm:t>
        <a:bodyPr/>
        <a:lstStyle/>
        <a:p>
          <a:endParaRPr lang="ru-RU"/>
        </a:p>
      </dgm:t>
    </dgm:pt>
    <dgm:pt modelId="{CF392109-3083-49DD-935A-DF82DAA34FF1}" type="sibTrans" cxnId="{099E4A80-1E5A-44FC-9615-BD7E9C8CB722}">
      <dgm:prSet/>
      <dgm:spPr>
        <a:solidFill>
          <a:srgbClr val="C00000"/>
        </a:solidFill>
      </dgm:spPr>
      <dgm:t>
        <a:bodyPr/>
        <a:lstStyle/>
        <a:p>
          <a:endParaRPr lang="ru-RU"/>
        </a:p>
      </dgm:t>
    </dgm:pt>
    <dgm:pt modelId="{0709F760-87DB-428F-AB95-5D55298FF63A}">
      <dgm:prSet custT="1"/>
      <dgm:spPr>
        <a:solidFill>
          <a:schemeClr val="bg2">
            <a:lumMod val="90000"/>
          </a:schemeClr>
        </a:solidFill>
        <a:ln>
          <a:solidFill>
            <a:schemeClr val="bg2">
              <a:lumMod val="75000"/>
            </a:schemeClr>
          </a:solidFill>
        </a:ln>
      </dgm:spPr>
      <dgm:t>
        <a:bodyPr/>
        <a:lstStyle/>
        <a:p>
          <a:r>
            <a:rPr lang="ru-RU" sz="1400" dirty="0" smtClean="0">
              <a:solidFill>
                <a:schemeClr val="tx1"/>
              </a:solidFill>
              <a:latin typeface="Liberation Serif" panose="02020603050405020304" pitchFamily="18" charset="0"/>
              <a:ea typeface="Liberation Serif" panose="02020603050405020304" pitchFamily="18" charset="0"/>
              <a:cs typeface="Liberation Serif" panose="02020603050405020304" pitchFamily="18" charset="0"/>
            </a:rPr>
            <a:t>самостоятельно надевает                         и зашнуровывает кроссовки </a:t>
          </a:r>
          <a:endParaRPr lang="ru-RU" sz="1400" dirty="0">
            <a:solidFill>
              <a:schemeClr val="tx1"/>
            </a:solidFill>
            <a:latin typeface="Liberation Serif" panose="02020603050405020304" pitchFamily="18" charset="0"/>
            <a:ea typeface="Liberation Serif" panose="02020603050405020304" pitchFamily="18" charset="0"/>
            <a:cs typeface="Liberation Serif" panose="02020603050405020304" pitchFamily="18" charset="0"/>
          </a:endParaRPr>
        </a:p>
      </dgm:t>
    </dgm:pt>
    <dgm:pt modelId="{7850A564-2546-4E36-95B2-E5EA5B6F9FBE}" type="parTrans" cxnId="{0FA8860C-F8BD-47BB-BE6B-850BE8452ABD}">
      <dgm:prSet/>
      <dgm:spPr/>
      <dgm:t>
        <a:bodyPr/>
        <a:lstStyle/>
        <a:p>
          <a:endParaRPr lang="ru-RU"/>
        </a:p>
      </dgm:t>
    </dgm:pt>
    <dgm:pt modelId="{8363FFC0-F2DB-4289-BBC7-B085D3A72189}" type="sibTrans" cxnId="{0FA8860C-F8BD-47BB-BE6B-850BE8452ABD}">
      <dgm:prSet/>
      <dgm:spPr>
        <a:solidFill>
          <a:schemeClr val="bg1">
            <a:lumMod val="75000"/>
          </a:schemeClr>
        </a:solidFill>
        <a:ln>
          <a:solidFill>
            <a:schemeClr val="bg1">
              <a:lumMod val="50000"/>
            </a:schemeClr>
          </a:solidFill>
        </a:ln>
      </dgm:spPr>
      <dgm:t>
        <a:bodyPr/>
        <a:lstStyle/>
        <a:p>
          <a:endParaRPr lang="ru-RU"/>
        </a:p>
      </dgm:t>
    </dgm:pt>
    <dgm:pt modelId="{BC14F806-3E79-451C-A137-49A78A585E1D}">
      <dgm:prSet/>
      <dgm:spPr>
        <a:solidFill>
          <a:schemeClr val="bg2">
            <a:lumMod val="90000"/>
          </a:schemeClr>
        </a:solidFill>
        <a:ln>
          <a:solidFill>
            <a:schemeClr val="bg2">
              <a:lumMod val="75000"/>
            </a:schemeClr>
          </a:solidFill>
        </a:ln>
      </dgm:spPr>
      <dgm:t>
        <a:bodyPr/>
        <a:lstStyle/>
        <a:p>
          <a:r>
            <a:rPr lang="ru-RU" dirty="0" smtClean="0">
              <a:solidFill>
                <a:schemeClr val="tx1"/>
              </a:solidFill>
              <a:latin typeface="Liberation Serif" panose="02020603050405020304" pitchFamily="18" charset="0"/>
              <a:ea typeface="Liberation Serif" panose="02020603050405020304" pitchFamily="18" charset="0"/>
              <a:cs typeface="Liberation Serif" panose="02020603050405020304" pitchFamily="18" charset="0"/>
            </a:rPr>
            <a:t>надевает рубашку             и застегивает пуговицы</a:t>
          </a:r>
          <a:endParaRPr lang="ru-RU" dirty="0">
            <a:solidFill>
              <a:schemeClr val="tx1"/>
            </a:solidFill>
            <a:latin typeface="Liberation Serif" panose="02020603050405020304" pitchFamily="18" charset="0"/>
            <a:ea typeface="Liberation Serif" panose="02020603050405020304" pitchFamily="18" charset="0"/>
            <a:cs typeface="Liberation Serif" panose="02020603050405020304" pitchFamily="18" charset="0"/>
          </a:endParaRPr>
        </a:p>
      </dgm:t>
    </dgm:pt>
    <dgm:pt modelId="{C47EF52F-9F5B-473D-A6B8-63A0D3DA0E93}" type="parTrans" cxnId="{3D850B8E-1E68-4428-8793-2EAA50407863}">
      <dgm:prSet/>
      <dgm:spPr/>
      <dgm:t>
        <a:bodyPr/>
        <a:lstStyle/>
        <a:p>
          <a:endParaRPr lang="ru-RU"/>
        </a:p>
      </dgm:t>
    </dgm:pt>
    <dgm:pt modelId="{9C1F7195-984D-4E2B-8722-E7F01D187A4A}" type="sibTrans" cxnId="{3D850B8E-1E68-4428-8793-2EAA50407863}">
      <dgm:prSet/>
      <dgm:spPr/>
      <dgm:t>
        <a:bodyPr/>
        <a:lstStyle/>
        <a:p>
          <a:endParaRPr lang="ru-RU"/>
        </a:p>
      </dgm:t>
    </dgm:pt>
    <dgm:pt modelId="{AEA790B6-9BBD-432B-BC70-B79BA9775E8B}" type="pres">
      <dgm:prSet presAssocID="{80B68C6A-7B0F-463A-822F-A0B3661BEE35}" presName="Name0" presStyleCnt="0">
        <dgm:presLayoutVars>
          <dgm:dir/>
          <dgm:resizeHandles val="exact"/>
        </dgm:presLayoutVars>
      </dgm:prSet>
      <dgm:spPr/>
    </dgm:pt>
    <dgm:pt modelId="{8C62F29B-3B78-42DA-A035-BB63BB5DCDF8}" type="pres">
      <dgm:prSet presAssocID="{4A6A6B01-33FC-42B7-A26A-0EBCE5028867}" presName="node" presStyleLbl="node1" presStyleIdx="0" presStyleCnt="3" custScaleX="11912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46B3816-17A1-4AC3-AF9C-F19AB82D70E5}" type="pres">
      <dgm:prSet presAssocID="{CF392109-3083-49DD-935A-DF82DAA34FF1}" presName="sibTrans" presStyleLbl="sibTrans2D1" presStyleIdx="0" presStyleCnt="2" custScaleX="157703" custScaleY="62818" custLinFactNeighborX="2906"/>
      <dgm:spPr/>
      <dgm:t>
        <a:bodyPr/>
        <a:lstStyle/>
        <a:p>
          <a:endParaRPr lang="ru-RU"/>
        </a:p>
      </dgm:t>
    </dgm:pt>
    <dgm:pt modelId="{5704A569-C1FA-4EB8-9260-20D48E16A148}" type="pres">
      <dgm:prSet presAssocID="{CF392109-3083-49DD-935A-DF82DAA34FF1}" presName="connectorText" presStyleLbl="sibTrans2D1" presStyleIdx="0" presStyleCnt="2"/>
      <dgm:spPr/>
      <dgm:t>
        <a:bodyPr/>
        <a:lstStyle/>
        <a:p>
          <a:endParaRPr lang="ru-RU"/>
        </a:p>
      </dgm:t>
    </dgm:pt>
    <dgm:pt modelId="{B4719BBB-8487-401F-9125-7B6CE86E3C96}" type="pres">
      <dgm:prSet presAssocID="{0709F760-87DB-428F-AB95-5D55298FF63A}" presName="node" presStyleLbl="node1" presStyleIdx="1" presStyleCnt="3" custScaleX="95012" custLinFactNeighborX="257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4B4568B-B698-4402-ABCF-0034D7C8C1D9}" type="pres">
      <dgm:prSet presAssocID="{8363FFC0-F2DB-4289-BBC7-B085D3A72189}" presName="sibTrans" presStyleLbl="sibTrans2D1" presStyleIdx="1" presStyleCnt="2" custScaleX="122578"/>
      <dgm:spPr>
        <a:prstGeom prst="mathPlus">
          <a:avLst/>
        </a:prstGeom>
      </dgm:spPr>
      <dgm:t>
        <a:bodyPr/>
        <a:lstStyle/>
        <a:p>
          <a:endParaRPr lang="ru-RU"/>
        </a:p>
      </dgm:t>
    </dgm:pt>
    <dgm:pt modelId="{C50FCD65-6C57-41C3-9100-286CF3AA9FA2}" type="pres">
      <dgm:prSet presAssocID="{8363FFC0-F2DB-4289-BBC7-B085D3A72189}" presName="connectorText" presStyleLbl="sibTrans2D1" presStyleIdx="1" presStyleCnt="2"/>
      <dgm:spPr/>
      <dgm:t>
        <a:bodyPr/>
        <a:lstStyle/>
        <a:p>
          <a:endParaRPr lang="ru-RU"/>
        </a:p>
      </dgm:t>
    </dgm:pt>
    <dgm:pt modelId="{07BF6B56-B0B8-421F-8550-EC0BF8CE0EF5}" type="pres">
      <dgm:prSet presAssocID="{BC14F806-3E79-451C-A137-49A78A585E1D}" presName="node" presStyleLbl="node1" presStyleIdx="2" presStyleCnt="3" custScaleX="99628" custLinFactNeighborX="1282" custLinFactNeighborY="-269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D26AA8AE-233F-4D5D-94AE-AB10FEA6F295}" type="presOf" srcId="{8363FFC0-F2DB-4289-BBC7-B085D3A72189}" destId="{64B4568B-B698-4402-ABCF-0034D7C8C1D9}" srcOrd="0" destOrd="0" presId="urn:microsoft.com/office/officeart/2005/8/layout/process1"/>
    <dgm:cxn modelId="{F6D7D123-D14D-499D-AC96-D350C1093E87}" type="presOf" srcId="{4A6A6B01-33FC-42B7-A26A-0EBCE5028867}" destId="{8C62F29B-3B78-42DA-A035-BB63BB5DCDF8}" srcOrd="0" destOrd="0" presId="urn:microsoft.com/office/officeart/2005/8/layout/process1"/>
    <dgm:cxn modelId="{A46E2B1A-6CB3-41D0-B823-22F6F67161A1}" type="presOf" srcId="{CF392109-3083-49DD-935A-DF82DAA34FF1}" destId="{346B3816-17A1-4AC3-AF9C-F19AB82D70E5}" srcOrd="0" destOrd="0" presId="urn:microsoft.com/office/officeart/2005/8/layout/process1"/>
    <dgm:cxn modelId="{7D918812-6881-4025-9EB2-FA21613EF5B7}" type="presOf" srcId="{8363FFC0-F2DB-4289-BBC7-B085D3A72189}" destId="{C50FCD65-6C57-41C3-9100-286CF3AA9FA2}" srcOrd="1" destOrd="0" presId="urn:microsoft.com/office/officeart/2005/8/layout/process1"/>
    <dgm:cxn modelId="{38038854-0F91-407D-9254-3646A281AA85}" type="presOf" srcId="{80B68C6A-7B0F-463A-822F-A0B3661BEE35}" destId="{AEA790B6-9BBD-432B-BC70-B79BA9775E8B}" srcOrd="0" destOrd="0" presId="urn:microsoft.com/office/officeart/2005/8/layout/process1"/>
    <dgm:cxn modelId="{099E4A80-1E5A-44FC-9615-BD7E9C8CB722}" srcId="{80B68C6A-7B0F-463A-822F-A0B3661BEE35}" destId="{4A6A6B01-33FC-42B7-A26A-0EBCE5028867}" srcOrd="0" destOrd="0" parTransId="{954952A3-2348-4CBE-B64F-A8FE251CFC15}" sibTransId="{CF392109-3083-49DD-935A-DF82DAA34FF1}"/>
    <dgm:cxn modelId="{DE919108-A3D6-4D87-9FF4-C9AAFC5CB932}" type="presOf" srcId="{BC14F806-3E79-451C-A137-49A78A585E1D}" destId="{07BF6B56-B0B8-421F-8550-EC0BF8CE0EF5}" srcOrd="0" destOrd="0" presId="urn:microsoft.com/office/officeart/2005/8/layout/process1"/>
    <dgm:cxn modelId="{1A601FAF-A9DF-43A7-8AB7-CF8EA1F074B4}" type="presOf" srcId="{0709F760-87DB-428F-AB95-5D55298FF63A}" destId="{B4719BBB-8487-401F-9125-7B6CE86E3C96}" srcOrd="0" destOrd="0" presId="urn:microsoft.com/office/officeart/2005/8/layout/process1"/>
    <dgm:cxn modelId="{DFDDA465-8783-4B43-BBC6-C554D46296B1}" type="presOf" srcId="{CF392109-3083-49DD-935A-DF82DAA34FF1}" destId="{5704A569-C1FA-4EB8-9260-20D48E16A148}" srcOrd="1" destOrd="0" presId="urn:microsoft.com/office/officeart/2005/8/layout/process1"/>
    <dgm:cxn modelId="{3D850B8E-1E68-4428-8793-2EAA50407863}" srcId="{80B68C6A-7B0F-463A-822F-A0B3661BEE35}" destId="{BC14F806-3E79-451C-A137-49A78A585E1D}" srcOrd="2" destOrd="0" parTransId="{C47EF52F-9F5B-473D-A6B8-63A0D3DA0E93}" sibTransId="{9C1F7195-984D-4E2B-8722-E7F01D187A4A}"/>
    <dgm:cxn modelId="{0FA8860C-F8BD-47BB-BE6B-850BE8452ABD}" srcId="{80B68C6A-7B0F-463A-822F-A0B3661BEE35}" destId="{0709F760-87DB-428F-AB95-5D55298FF63A}" srcOrd="1" destOrd="0" parTransId="{7850A564-2546-4E36-95B2-E5EA5B6F9FBE}" sibTransId="{8363FFC0-F2DB-4289-BBC7-B085D3A72189}"/>
    <dgm:cxn modelId="{94FDEFD4-E03D-4AEB-83C2-AA0C0D7FB5A3}" type="presParOf" srcId="{AEA790B6-9BBD-432B-BC70-B79BA9775E8B}" destId="{8C62F29B-3B78-42DA-A035-BB63BB5DCDF8}" srcOrd="0" destOrd="0" presId="urn:microsoft.com/office/officeart/2005/8/layout/process1"/>
    <dgm:cxn modelId="{E9AC2D1D-A24B-4248-905F-6A6DF245C78C}" type="presParOf" srcId="{AEA790B6-9BBD-432B-BC70-B79BA9775E8B}" destId="{346B3816-17A1-4AC3-AF9C-F19AB82D70E5}" srcOrd="1" destOrd="0" presId="urn:microsoft.com/office/officeart/2005/8/layout/process1"/>
    <dgm:cxn modelId="{C5C410A8-80CA-43A6-A6CA-BA441054AEA5}" type="presParOf" srcId="{346B3816-17A1-4AC3-AF9C-F19AB82D70E5}" destId="{5704A569-C1FA-4EB8-9260-20D48E16A148}" srcOrd="0" destOrd="0" presId="urn:microsoft.com/office/officeart/2005/8/layout/process1"/>
    <dgm:cxn modelId="{B52AFAA1-D421-417B-999D-17E98E81F22A}" type="presParOf" srcId="{AEA790B6-9BBD-432B-BC70-B79BA9775E8B}" destId="{B4719BBB-8487-401F-9125-7B6CE86E3C96}" srcOrd="2" destOrd="0" presId="urn:microsoft.com/office/officeart/2005/8/layout/process1"/>
    <dgm:cxn modelId="{5977648F-6436-405F-80AB-D4201925D403}" type="presParOf" srcId="{AEA790B6-9BBD-432B-BC70-B79BA9775E8B}" destId="{64B4568B-B698-4402-ABCF-0034D7C8C1D9}" srcOrd="3" destOrd="0" presId="urn:microsoft.com/office/officeart/2005/8/layout/process1"/>
    <dgm:cxn modelId="{E30BEC5B-1D24-4894-8AFB-A5FF6782DEC4}" type="presParOf" srcId="{64B4568B-B698-4402-ABCF-0034D7C8C1D9}" destId="{C50FCD65-6C57-41C3-9100-286CF3AA9FA2}" srcOrd="0" destOrd="0" presId="urn:microsoft.com/office/officeart/2005/8/layout/process1"/>
    <dgm:cxn modelId="{FFB34B1A-3FA3-44F1-86A9-BB217DB9B5E9}" type="presParOf" srcId="{AEA790B6-9BBD-432B-BC70-B79BA9775E8B}" destId="{07BF6B56-B0B8-421F-8550-EC0BF8CE0EF5}" srcOrd="4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80B68C6A-7B0F-463A-822F-A0B3661BEE35}" type="doc">
      <dgm:prSet loTypeId="urn:microsoft.com/office/officeart/2005/8/layout/process1" loCatId="process" qsTypeId="urn:microsoft.com/office/officeart/2005/8/quickstyle/simple1" qsCatId="simple" csTypeId="urn:microsoft.com/office/officeart/2005/8/colors/accent1_2" csCatId="accent1" phldr="1"/>
      <dgm:spPr/>
    </dgm:pt>
    <dgm:pt modelId="{ADBDFADD-2729-4AD5-B40A-2EE5DE36EE88}">
      <dgm:prSet custT="1"/>
      <dgm:spPr>
        <a:solidFill>
          <a:schemeClr val="accent1">
            <a:lumMod val="40000"/>
            <a:lumOff val="60000"/>
          </a:schemeClr>
        </a:solidFill>
        <a:ln>
          <a:solidFill>
            <a:schemeClr val="bg2">
              <a:lumMod val="75000"/>
            </a:schemeClr>
          </a:solidFill>
        </a:ln>
      </dgm:spPr>
      <dgm:t>
        <a:bodyPr/>
        <a:lstStyle/>
        <a:p>
          <a:pPr algn="ctr"/>
          <a:r>
            <a:rPr lang="ru-RU" sz="1350" dirty="0" smtClean="0">
              <a:solidFill>
                <a:schemeClr val="tx1"/>
              </a:solidFill>
              <a:latin typeface="Liberation Serif" panose="02020603050405020304" pitchFamily="18" charset="0"/>
              <a:ea typeface="Liberation Serif" panose="02020603050405020304" pitchFamily="18" charset="0"/>
              <a:cs typeface="Liberation Serif" panose="02020603050405020304" pitchFamily="18" charset="0"/>
            </a:rPr>
            <a:t>невнятное звукопроизношение (мычание), отсутствие контроля поведения                  (</a:t>
          </a:r>
          <a:r>
            <a:rPr lang="ru-RU" sz="1200" i="1" dirty="0" smtClean="0">
              <a:solidFill>
                <a:schemeClr val="tx1"/>
              </a:solidFill>
              <a:latin typeface="Liberation Serif" panose="02020603050405020304" pitchFamily="18" charset="0"/>
              <a:ea typeface="Liberation Serif" panose="02020603050405020304" pitchFamily="18" charset="0"/>
              <a:cs typeface="Liberation Serif" panose="02020603050405020304" pitchFamily="18" charset="0"/>
            </a:rPr>
            <a:t>5 лет, нарушение психических функций</a:t>
          </a:r>
          <a:r>
            <a:rPr lang="ru-RU" sz="1350" dirty="0" smtClean="0">
              <a:solidFill>
                <a:schemeClr val="tx1"/>
              </a:solidFill>
              <a:latin typeface="Liberation Serif" panose="02020603050405020304" pitchFamily="18" charset="0"/>
              <a:ea typeface="Liberation Serif" panose="02020603050405020304" pitchFamily="18" charset="0"/>
              <a:cs typeface="Liberation Serif" panose="02020603050405020304" pitchFamily="18" charset="0"/>
            </a:rPr>
            <a:t>)</a:t>
          </a:r>
          <a:endParaRPr lang="ru-RU" sz="1350" dirty="0">
            <a:solidFill>
              <a:schemeClr val="tx1"/>
            </a:solidFill>
            <a:latin typeface="Liberation Serif" panose="02020603050405020304" pitchFamily="18" charset="0"/>
            <a:ea typeface="Liberation Serif" panose="02020603050405020304" pitchFamily="18" charset="0"/>
            <a:cs typeface="Liberation Serif" panose="02020603050405020304" pitchFamily="18" charset="0"/>
          </a:endParaRPr>
        </a:p>
      </dgm:t>
    </dgm:pt>
    <dgm:pt modelId="{BF678FE4-E0C9-4499-9FE3-9464DC058148}" type="parTrans" cxnId="{2A63578D-6F4B-4FAD-82DF-B0BBE4FFB3E7}">
      <dgm:prSet/>
      <dgm:spPr/>
      <dgm:t>
        <a:bodyPr/>
        <a:lstStyle/>
        <a:p>
          <a:endParaRPr lang="ru-RU"/>
        </a:p>
      </dgm:t>
    </dgm:pt>
    <dgm:pt modelId="{1C9532D0-7920-4BAD-9A92-D4622390F4E2}" type="sibTrans" cxnId="{2A63578D-6F4B-4FAD-82DF-B0BBE4FFB3E7}">
      <dgm:prSet/>
      <dgm:spPr>
        <a:solidFill>
          <a:srgbClr val="C00000"/>
        </a:solidFill>
      </dgm:spPr>
      <dgm:t>
        <a:bodyPr/>
        <a:lstStyle/>
        <a:p>
          <a:endParaRPr lang="ru-RU"/>
        </a:p>
      </dgm:t>
    </dgm:pt>
    <dgm:pt modelId="{0CE7D51E-48E1-420B-8D56-6C264F6D2443}">
      <dgm:prSet custT="1"/>
      <dgm:spPr>
        <a:solidFill>
          <a:schemeClr val="accent1">
            <a:lumMod val="40000"/>
            <a:lumOff val="60000"/>
          </a:schemeClr>
        </a:solidFill>
        <a:ln>
          <a:solidFill>
            <a:schemeClr val="bg2">
              <a:lumMod val="75000"/>
            </a:schemeClr>
          </a:solidFill>
        </a:ln>
      </dgm:spPr>
      <dgm:t>
        <a:bodyPr/>
        <a:lstStyle/>
        <a:p>
          <a:r>
            <a:rPr lang="ru-RU" sz="1400" dirty="0" smtClean="0">
              <a:solidFill>
                <a:schemeClr val="tx1"/>
              </a:solidFill>
              <a:latin typeface="Liberation Serif" panose="02020603050405020304" pitchFamily="18" charset="0"/>
              <a:ea typeface="Liberation Serif" panose="02020603050405020304" pitchFamily="18" charset="0"/>
              <a:cs typeface="Liberation Serif" panose="02020603050405020304" pitchFamily="18" charset="0"/>
            </a:rPr>
            <a:t>произношение слогов, коротких слов –                    «давай играть»</a:t>
          </a:r>
          <a:endParaRPr lang="ru-RU" sz="1400" dirty="0">
            <a:solidFill>
              <a:schemeClr val="tx1"/>
            </a:solidFill>
            <a:latin typeface="Liberation Serif" panose="02020603050405020304" pitchFamily="18" charset="0"/>
            <a:ea typeface="Liberation Serif" panose="02020603050405020304" pitchFamily="18" charset="0"/>
            <a:cs typeface="Liberation Serif" panose="02020603050405020304" pitchFamily="18" charset="0"/>
          </a:endParaRPr>
        </a:p>
      </dgm:t>
    </dgm:pt>
    <dgm:pt modelId="{D4A83E9A-CE0B-4695-83C3-93CF2D3A8BCB}" type="parTrans" cxnId="{A68B413F-B0A1-4721-AF10-5E1A0916EF3C}">
      <dgm:prSet/>
      <dgm:spPr/>
      <dgm:t>
        <a:bodyPr/>
        <a:lstStyle/>
        <a:p>
          <a:endParaRPr lang="ru-RU"/>
        </a:p>
      </dgm:t>
    </dgm:pt>
    <dgm:pt modelId="{3CD5B0C7-4E8C-494A-80C9-830CBD288491}" type="sibTrans" cxnId="{A68B413F-B0A1-4721-AF10-5E1A0916EF3C}">
      <dgm:prSet/>
      <dgm:spPr>
        <a:solidFill>
          <a:schemeClr val="bg1">
            <a:lumMod val="75000"/>
          </a:schemeClr>
        </a:solidFill>
        <a:ln>
          <a:solidFill>
            <a:schemeClr val="bg1">
              <a:lumMod val="50000"/>
            </a:schemeClr>
          </a:solidFill>
        </a:ln>
      </dgm:spPr>
      <dgm:t>
        <a:bodyPr/>
        <a:lstStyle/>
        <a:p>
          <a:endParaRPr lang="ru-RU"/>
        </a:p>
      </dgm:t>
    </dgm:pt>
    <dgm:pt modelId="{FC276E25-A63E-4FE8-97E1-C149BECDDE1D}">
      <dgm:prSet custT="1"/>
      <dgm:spPr>
        <a:solidFill>
          <a:schemeClr val="accent1">
            <a:lumMod val="40000"/>
            <a:lumOff val="60000"/>
          </a:schemeClr>
        </a:solidFill>
        <a:ln>
          <a:solidFill>
            <a:schemeClr val="bg2">
              <a:lumMod val="75000"/>
            </a:schemeClr>
          </a:solidFill>
        </a:ln>
      </dgm:spPr>
      <dgm:t>
        <a:bodyPr/>
        <a:lstStyle/>
        <a:p>
          <a:r>
            <a:rPr lang="ru-RU" sz="1400" dirty="0" smtClean="0">
              <a:solidFill>
                <a:schemeClr val="tx1"/>
              </a:solidFill>
              <a:latin typeface="Liberation Serif" panose="02020603050405020304" pitchFamily="18" charset="0"/>
              <a:ea typeface="Liberation Serif" panose="02020603050405020304" pitchFamily="18" charset="0"/>
              <a:cs typeface="Liberation Serif" panose="02020603050405020304" pitchFamily="18" charset="0"/>
            </a:rPr>
            <a:t>сформировался контроль поведения, усидчивость </a:t>
          </a:r>
          <a:endParaRPr lang="ru-RU" sz="1400" dirty="0">
            <a:solidFill>
              <a:schemeClr val="tx1"/>
            </a:solidFill>
            <a:latin typeface="Liberation Serif" panose="02020603050405020304" pitchFamily="18" charset="0"/>
            <a:ea typeface="Liberation Serif" panose="02020603050405020304" pitchFamily="18" charset="0"/>
            <a:cs typeface="Liberation Serif" panose="02020603050405020304" pitchFamily="18" charset="0"/>
          </a:endParaRPr>
        </a:p>
      </dgm:t>
    </dgm:pt>
    <dgm:pt modelId="{632BDE6E-AA10-4399-AB20-D7EA6F4CE282}" type="parTrans" cxnId="{B60B45FD-8E91-4F4A-8454-2AEEBCD7C6B6}">
      <dgm:prSet/>
      <dgm:spPr/>
      <dgm:t>
        <a:bodyPr/>
        <a:lstStyle/>
        <a:p>
          <a:endParaRPr lang="ru-RU"/>
        </a:p>
      </dgm:t>
    </dgm:pt>
    <dgm:pt modelId="{69CACB2D-2F6C-4067-B1EF-0C100948FC68}" type="sibTrans" cxnId="{B60B45FD-8E91-4F4A-8454-2AEEBCD7C6B6}">
      <dgm:prSet/>
      <dgm:spPr/>
      <dgm:t>
        <a:bodyPr/>
        <a:lstStyle/>
        <a:p>
          <a:endParaRPr lang="ru-RU"/>
        </a:p>
      </dgm:t>
    </dgm:pt>
    <dgm:pt modelId="{AEA790B6-9BBD-432B-BC70-B79BA9775E8B}" type="pres">
      <dgm:prSet presAssocID="{80B68C6A-7B0F-463A-822F-A0B3661BEE35}" presName="Name0" presStyleCnt="0">
        <dgm:presLayoutVars>
          <dgm:dir/>
          <dgm:resizeHandles val="exact"/>
        </dgm:presLayoutVars>
      </dgm:prSet>
      <dgm:spPr/>
    </dgm:pt>
    <dgm:pt modelId="{295CE800-7943-4EEF-BC13-070257D6802C}" type="pres">
      <dgm:prSet presAssocID="{ADBDFADD-2729-4AD5-B40A-2EE5DE36EE88}" presName="node" presStyleLbl="node1" presStyleIdx="0" presStyleCnt="3" custScaleX="14437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C6BBCBD-3BDB-4EC5-8271-B45FBB01A12B}" type="pres">
      <dgm:prSet presAssocID="{1C9532D0-7920-4BAD-9A92-D4622390F4E2}" presName="sibTrans" presStyleLbl="sibTrans2D1" presStyleIdx="0" presStyleCnt="2" custScaleX="180975" custScaleY="65389" custLinFactNeighborX="-584" custLinFactNeighborY="-1915"/>
      <dgm:spPr/>
      <dgm:t>
        <a:bodyPr/>
        <a:lstStyle/>
        <a:p>
          <a:endParaRPr lang="ru-RU"/>
        </a:p>
      </dgm:t>
    </dgm:pt>
    <dgm:pt modelId="{EEC7DDEB-3E37-44DF-A054-78E6D95D87CA}" type="pres">
      <dgm:prSet presAssocID="{1C9532D0-7920-4BAD-9A92-D4622390F4E2}" presName="connectorText" presStyleLbl="sibTrans2D1" presStyleIdx="0" presStyleCnt="2"/>
      <dgm:spPr/>
      <dgm:t>
        <a:bodyPr/>
        <a:lstStyle/>
        <a:p>
          <a:endParaRPr lang="ru-RU"/>
        </a:p>
      </dgm:t>
    </dgm:pt>
    <dgm:pt modelId="{DAA9FDB1-0128-4981-8150-4A843C698955}" type="pres">
      <dgm:prSet presAssocID="{0CE7D51E-48E1-420B-8D56-6C264F6D2443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A2B0AC2-DBDA-4D2F-8669-44FB24ED0F27}" type="pres">
      <dgm:prSet presAssocID="{3CD5B0C7-4E8C-494A-80C9-830CBD288491}" presName="sibTrans" presStyleLbl="sibTrans2D1" presStyleIdx="1" presStyleCnt="2"/>
      <dgm:spPr>
        <a:prstGeom prst="mathPlus">
          <a:avLst/>
        </a:prstGeom>
      </dgm:spPr>
      <dgm:t>
        <a:bodyPr/>
        <a:lstStyle/>
        <a:p>
          <a:endParaRPr lang="ru-RU"/>
        </a:p>
      </dgm:t>
    </dgm:pt>
    <dgm:pt modelId="{EAF9B80B-C2AD-4540-BC11-B6190F829DCD}" type="pres">
      <dgm:prSet presAssocID="{3CD5B0C7-4E8C-494A-80C9-830CBD288491}" presName="connectorText" presStyleLbl="sibTrans2D1" presStyleIdx="1" presStyleCnt="2"/>
      <dgm:spPr/>
      <dgm:t>
        <a:bodyPr/>
        <a:lstStyle/>
        <a:p>
          <a:endParaRPr lang="ru-RU"/>
        </a:p>
      </dgm:t>
    </dgm:pt>
    <dgm:pt modelId="{761FBBDE-209D-47AF-92F6-243C693FF7E1}" type="pres">
      <dgm:prSet presAssocID="{FC276E25-A63E-4FE8-97E1-C149BECDDE1D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2A63578D-6F4B-4FAD-82DF-B0BBE4FFB3E7}" srcId="{80B68C6A-7B0F-463A-822F-A0B3661BEE35}" destId="{ADBDFADD-2729-4AD5-B40A-2EE5DE36EE88}" srcOrd="0" destOrd="0" parTransId="{BF678FE4-E0C9-4499-9FE3-9464DC058148}" sibTransId="{1C9532D0-7920-4BAD-9A92-D4622390F4E2}"/>
    <dgm:cxn modelId="{8EAA0CC6-30D8-4BA4-813B-D42A3B1C22FF}" type="presOf" srcId="{0CE7D51E-48E1-420B-8D56-6C264F6D2443}" destId="{DAA9FDB1-0128-4981-8150-4A843C698955}" srcOrd="0" destOrd="0" presId="urn:microsoft.com/office/officeart/2005/8/layout/process1"/>
    <dgm:cxn modelId="{A68B413F-B0A1-4721-AF10-5E1A0916EF3C}" srcId="{80B68C6A-7B0F-463A-822F-A0B3661BEE35}" destId="{0CE7D51E-48E1-420B-8D56-6C264F6D2443}" srcOrd="1" destOrd="0" parTransId="{D4A83E9A-CE0B-4695-83C3-93CF2D3A8BCB}" sibTransId="{3CD5B0C7-4E8C-494A-80C9-830CBD288491}"/>
    <dgm:cxn modelId="{196748A8-E8FC-4A47-8B0C-77F0E3B15FEF}" type="presOf" srcId="{3CD5B0C7-4E8C-494A-80C9-830CBD288491}" destId="{4A2B0AC2-DBDA-4D2F-8669-44FB24ED0F27}" srcOrd="0" destOrd="0" presId="urn:microsoft.com/office/officeart/2005/8/layout/process1"/>
    <dgm:cxn modelId="{FC576022-3BA0-4BED-9B91-30BF2A82058C}" type="presOf" srcId="{FC276E25-A63E-4FE8-97E1-C149BECDDE1D}" destId="{761FBBDE-209D-47AF-92F6-243C693FF7E1}" srcOrd="0" destOrd="0" presId="urn:microsoft.com/office/officeart/2005/8/layout/process1"/>
    <dgm:cxn modelId="{F8B470FA-3F34-4DF5-839D-0BD4AD90981F}" type="presOf" srcId="{3CD5B0C7-4E8C-494A-80C9-830CBD288491}" destId="{EAF9B80B-C2AD-4540-BC11-B6190F829DCD}" srcOrd="1" destOrd="0" presId="urn:microsoft.com/office/officeart/2005/8/layout/process1"/>
    <dgm:cxn modelId="{38038854-0F91-407D-9254-3646A281AA85}" type="presOf" srcId="{80B68C6A-7B0F-463A-822F-A0B3661BEE35}" destId="{AEA790B6-9BBD-432B-BC70-B79BA9775E8B}" srcOrd="0" destOrd="0" presId="urn:microsoft.com/office/officeart/2005/8/layout/process1"/>
    <dgm:cxn modelId="{52B5A23C-BDD9-40BD-B2E8-291913E15D4A}" type="presOf" srcId="{ADBDFADD-2729-4AD5-B40A-2EE5DE36EE88}" destId="{295CE800-7943-4EEF-BC13-070257D6802C}" srcOrd="0" destOrd="0" presId="urn:microsoft.com/office/officeart/2005/8/layout/process1"/>
    <dgm:cxn modelId="{CC43AA4C-8303-4E36-B22A-673B6068EAB1}" type="presOf" srcId="{1C9532D0-7920-4BAD-9A92-D4622390F4E2}" destId="{5C6BBCBD-3BDB-4EC5-8271-B45FBB01A12B}" srcOrd="0" destOrd="0" presId="urn:microsoft.com/office/officeart/2005/8/layout/process1"/>
    <dgm:cxn modelId="{B60B45FD-8E91-4F4A-8454-2AEEBCD7C6B6}" srcId="{80B68C6A-7B0F-463A-822F-A0B3661BEE35}" destId="{FC276E25-A63E-4FE8-97E1-C149BECDDE1D}" srcOrd="2" destOrd="0" parTransId="{632BDE6E-AA10-4399-AB20-D7EA6F4CE282}" sibTransId="{69CACB2D-2F6C-4067-B1EF-0C100948FC68}"/>
    <dgm:cxn modelId="{F6365871-FB59-4C74-9E3A-D9B4427B98D8}" type="presOf" srcId="{1C9532D0-7920-4BAD-9A92-D4622390F4E2}" destId="{EEC7DDEB-3E37-44DF-A054-78E6D95D87CA}" srcOrd="1" destOrd="0" presId="urn:microsoft.com/office/officeart/2005/8/layout/process1"/>
    <dgm:cxn modelId="{9B132556-F74B-4848-9718-608F48A46E6D}" type="presParOf" srcId="{AEA790B6-9BBD-432B-BC70-B79BA9775E8B}" destId="{295CE800-7943-4EEF-BC13-070257D6802C}" srcOrd="0" destOrd="0" presId="urn:microsoft.com/office/officeart/2005/8/layout/process1"/>
    <dgm:cxn modelId="{11697192-926F-4B1C-B9D2-0A3FEA690C78}" type="presParOf" srcId="{AEA790B6-9BBD-432B-BC70-B79BA9775E8B}" destId="{5C6BBCBD-3BDB-4EC5-8271-B45FBB01A12B}" srcOrd="1" destOrd="0" presId="urn:microsoft.com/office/officeart/2005/8/layout/process1"/>
    <dgm:cxn modelId="{6DA837F3-6414-45C4-9AB3-10E455B04CD7}" type="presParOf" srcId="{5C6BBCBD-3BDB-4EC5-8271-B45FBB01A12B}" destId="{EEC7DDEB-3E37-44DF-A054-78E6D95D87CA}" srcOrd="0" destOrd="0" presId="urn:microsoft.com/office/officeart/2005/8/layout/process1"/>
    <dgm:cxn modelId="{36D9461A-E0CF-4193-A421-E1ADD1F9AA69}" type="presParOf" srcId="{AEA790B6-9BBD-432B-BC70-B79BA9775E8B}" destId="{DAA9FDB1-0128-4981-8150-4A843C698955}" srcOrd="2" destOrd="0" presId="urn:microsoft.com/office/officeart/2005/8/layout/process1"/>
    <dgm:cxn modelId="{B38CDE41-27A6-49C9-98C4-25CE9A7AB397}" type="presParOf" srcId="{AEA790B6-9BBD-432B-BC70-B79BA9775E8B}" destId="{4A2B0AC2-DBDA-4D2F-8669-44FB24ED0F27}" srcOrd="3" destOrd="0" presId="urn:microsoft.com/office/officeart/2005/8/layout/process1"/>
    <dgm:cxn modelId="{D7FBE940-1A04-4027-B590-7B9A351E421C}" type="presParOf" srcId="{4A2B0AC2-DBDA-4D2F-8669-44FB24ED0F27}" destId="{EAF9B80B-C2AD-4540-BC11-B6190F829DCD}" srcOrd="0" destOrd="0" presId="urn:microsoft.com/office/officeart/2005/8/layout/process1"/>
    <dgm:cxn modelId="{70B76872-AC06-492C-A2F0-4EC9606BE78D}" type="presParOf" srcId="{AEA790B6-9BBD-432B-BC70-B79BA9775E8B}" destId="{761FBBDE-209D-47AF-92F6-243C693FF7E1}" srcOrd="4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13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0E83B00-5442-4887-A9E3-B00B68E084F3}">
      <dsp:nvSpPr>
        <dsp:cNvPr id="0" name=""/>
        <dsp:cNvSpPr/>
      </dsp:nvSpPr>
      <dsp:spPr>
        <a:xfrm rot="5400000">
          <a:off x="2736" y="697196"/>
          <a:ext cx="953020" cy="729577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accent5">
            <a:tint val="5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582A32C-3986-4559-8C2F-955636003274}">
      <dsp:nvSpPr>
        <dsp:cNvPr id="0" name=""/>
        <dsp:cNvSpPr/>
      </dsp:nvSpPr>
      <dsp:spPr>
        <a:xfrm>
          <a:off x="36111" y="44880"/>
          <a:ext cx="1760987" cy="646819"/>
        </a:xfrm>
        <a:prstGeom prst="roundRect">
          <a:avLst>
            <a:gd name="adj" fmla="val 16670"/>
          </a:avLst>
        </a:prstGeom>
        <a:solidFill>
          <a:schemeClr val="lt1"/>
        </a:solidFill>
        <a:ln w="15875" cap="flat" cmpd="sng" algn="ctr">
          <a:solidFill>
            <a:schemeClr val="accent2">
              <a:shade val="75000"/>
              <a:lumMod val="80000"/>
            </a:schemeClr>
          </a:solidFill>
          <a:prstDash val="solid"/>
        </a:ln>
        <a:effectLst/>
      </dsp:spPr>
      <dsp:style>
        <a:lnRef idx="2">
          <a:schemeClr val="accent2"/>
        </a:lnRef>
        <a:fillRef idx="1">
          <a:schemeClr val="lt1"/>
        </a:fillRef>
        <a:effectRef idx="0">
          <a:schemeClr val="accent2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0" kern="1200" dirty="0"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rPr>
            <a:t>4 239 </a:t>
          </a:r>
          <a:r>
            <a:rPr lang="ru-RU" sz="1800" b="0" kern="1200" dirty="0" smtClean="0"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rPr>
            <a:t>161</a:t>
          </a:r>
          <a:endParaRPr lang="ru-RU" sz="1800" b="0" kern="1200" dirty="0">
            <a:latin typeface="Arial" panose="020B0604020202020204" pitchFamily="34" charset="0"/>
            <a:ea typeface="Verdana" panose="020B0604030504040204" pitchFamily="34" charset="0"/>
            <a:cs typeface="Arial" panose="020B0604020202020204" pitchFamily="34" charset="0"/>
          </a:endParaRPr>
        </a:p>
      </dsp:txBody>
      <dsp:txXfrm>
        <a:off x="67692" y="76461"/>
        <a:ext cx="1697825" cy="583657"/>
      </dsp:txXfrm>
    </dsp:sp>
    <dsp:sp modelId="{31892192-F16C-4DA0-8C8B-04F3E05BFF0D}">
      <dsp:nvSpPr>
        <dsp:cNvPr id="0" name=""/>
        <dsp:cNvSpPr/>
      </dsp:nvSpPr>
      <dsp:spPr>
        <a:xfrm>
          <a:off x="0" y="0"/>
          <a:ext cx="3784651" cy="110035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8FF3AE3-5657-4972-B3AD-0A81F22A4F31}">
      <dsp:nvSpPr>
        <dsp:cNvPr id="0" name=""/>
        <dsp:cNvSpPr/>
      </dsp:nvSpPr>
      <dsp:spPr>
        <a:xfrm rot="5400000">
          <a:off x="891107" y="1677588"/>
          <a:ext cx="977182" cy="725210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C2BEF83-89AE-4E9A-B20B-5EB37627E415}">
      <dsp:nvSpPr>
        <dsp:cNvPr id="0" name=""/>
        <dsp:cNvSpPr/>
      </dsp:nvSpPr>
      <dsp:spPr>
        <a:xfrm>
          <a:off x="839151" y="1019499"/>
          <a:ext cx="2121257" cy="585139"/>
        </a:xfrm>
        <a:prstGeom prst="roundRect">
          <a:avLst>
            <a:gd name="adj" fmla="val 16670"/>
          </a:avLst>
        </a:prstGeom>
        <a:solidFill>
          <a:schemeClr val="lt1"/>
        </a:solidFill>
        <a:ln w="15875" cap="flat" cmpd="sng" algn="ctr">
          <a:solidFill>
            <a:schemeClr val="accent6">
              <a:shade val="75000"/>
              <a:lumMod val="80000"/>
            </a:schemeClr>
          </a:solidFill>
          <a:prstDash val="solid"/>
        </a:ln>
        <a:effectLst/>
      </dsp:spPr>
      <dsp:style>
        <a:lnRef idx="2">
          <a:schemeClr val="accent6"/>
        </a:lnRef>
        <a:fillRef idx="1">
          <a:schemeClr val="lt1"/>
        </a:fillRef>
        <a:effectRef idx="0">
          <a:schemeClr val="accent6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0" kern="1200" dirty="0" smtClean="0"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rPr>
            <a:t>270 240</a:t>
          </a:r>
          <a:r>
            <a:rPr lang="en-US" sz="1800" b="0" kern="1200" dirty="0" smtClean="0"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rPr>
            <a:t> </a:t>
          </a:r>
          <a:r>
            <a:rPr lang="ru-RU" sz="1800" b="0" kern="1200" dirty="0" smtClean="0"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rPr>
            <a:t>(6,4</a:t>
          </a:r>
          <a:r>
            <a:rPr lang="ru-RU" sz="1800" b="0" kern="1200" dirty="0"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rPr>
            <a:t>%</a:t>
          </a:r>
          <a:r>
            <a:rPr lang="ru-RU" sz="1800" b="0" kern="1200" dirty="0">
              <a:latin typeface="+mn-lt"/>
              <a:ea typeface="Verdana" panose="020B0604030504040204" pitchFamily="34" charset="0"/>
              <a:cs typeface="Liberation Serif" panose="02020603050405020304" pitchFamily="18" charset="0"/>
            </a:rPr>
            <a:t>)</a:t>
          </a:r>
        </a:p>
      </dsp:txBody>
      <dsp:txXfrm>
        <a:off x="867720" y="1048068"/>
        <a:ext cx="2064119" cy="528001"/>
      </dsp:txXfrm>
    </dsp:sp>
    <dsp:sp modelId="{FDD712F2-4E5A-49E9-B85E-E1815E013D70}">
      <dsp:nvSpPr>
        <dsp:cNvPr id="0" name=""/>
        <dsp:cNvSpPr/>
      </dsp:nvSpPr>
      <dsp:spPr>
        <a:xfrm>
          <a:off x="3219651" y="987041"/>
          <a:ext cx="2325088" cy="82972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A3F8523-93E7-47FE-AB02-D7C09C447AD3}">
      <dsp:nvSpPr>
        <dsp:cNvPr id="0" name=""/>
        <dsp:cNvSpPr/>
      </dsp:nvSpPr>
      <dsp:spPr>
        <a:xfrm>
          <a:off x="1751550" y="1950838"/>
          <a:ext cx="1354705" cy="609395"/>
        </a:xfrm>
        <a:prstGeom prst="roundRect">
          <a:avLst>
            <a:gd name="adj" fmla="val 16670"/>
          </a:avLst>
        </a:prstGeom>
        <a:solidFill>
          <a:schemeClr val="lt1"/>
        </a:solidFill>
        <a:ln w="15875" cap="flat" cmpd="sng" algn="ctr">
          <a:solidFill>
            <a:schemeClr val="accent3">
              <a:lumMod val="50000"/>
            </a:schemeClr>
          </a:solidFill>
          <a:prstDash val="solid"/>
        </a:ln>
        <a:effectLst/>
      </dsp:spPr>
      <dsp:style>
        <a:lnRef idx="2">
          <a:schemeClr val="accent3"/>
        </a:lnRef>
        <a:fillRef idx="1">
          <a:schemeClr val="lt1"/>
        </a:fillRef>
        <a:effectRef idx="0">
          <a:schemeClr val="accent3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0" kern="1200" dirty="0" smtClean="0"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rPr>
            <a:t>248 772</a:t>
          </a:r>
          <a:endParaRPr lang="ru-RU" sz="1800" b="0" kern="1200" dirty="0">
            <a:latin typeface="Arial" panose="020B0604020202020204" pitchFamily="34" charset="0"/>
            <a:ea typeface="Verdana" panose="020B0604030504040204" pitchFamily="34" charset="0"/>
            <a:cs typeface="Arial" panose="020B0604020202020204" pitchFamily="34" charset="0"/>
          </a:endParaRPr>
        </a:p>
      </dsp:txBody>
      <dsp:txXfrm>
        <a:off x="1781304" y="1980592"/>
        <a:ext cx="1295197" cy="549887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B175D58-88BF-4D99-8ADF-12D2D0691A37}">
      <dsp:nvSpPr>
        <dsp:cNvPr id="0" name=""/>
        <dsp:cNvSpPr/>
      </dsp:nvSpPr>
      <dsp:spPr>
        <a:xfrm>
          <a:off x="5" y="0"/>
          <a:ext cx="1655566" cy="908315"/>
        </a:xfrm>
        <a:prstGeom prst="roundRect">
          <a:avLst>
            <a:gd name="adj" fmla="val 10000"/>
          </a:avLst>
        </a:prstGeom>
        <a:solidFill>
          <a:schemeClr val="bg1">
            <a:lumMod val="75000"/>
          </a:schemeClr>
        </a:solidFill>
        <a:ln w="15875" cap="flat" cmpd="sng" algn="ctr">
          <a:solidFill>
            <a:schemeClr val="bg1">
              <a:lumMod val="5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solidFill>
                <a:schemeClr val="tx1"/>
              </a:solidFill>
              <a:latin typeface="Liberation Serif" panose="02020603050405020304" pitchFamily="18" charset="0"/>
              <a:ea typeface="Liberation Serif" panose="02020603050405020304" pitchFamily="18" charset="0"/>
              <a:cs typeface="Liberation Serif" panose="02020603050405020304" pitchFamily="18" charset="0"/>
            </a:rPr>
            <a:t>отсутствие ориентации                      в пространстве               (</a:t>
          </a:r>
          <a:r>
            <a:rPr lang="ru-RU" sz="1200" i="1" kern="1200" dirty="0" smtClean="0">
              <a:solidFill>
                <a:schemeClr val="tx1"/>
              </a:solidFill>
              <a:latin typeface="Liberation Serif" panose="02020603050405020304" pitchFamily="18" charset="0"/>
              <a:ea typeface="Liberation Serif" panose="02020603050405020304" pitchFamily="18" charset="0"/>
              <a:cs typeface="Liberation Serif" panose="02020603050405020304" pitchFamily="18" charset="0"/>
            </a:rPr>
            <a:t>14 лет, нарушение психических функций</a:t>
          </a:r>
          <a:r>
            <a:rPr lang="ru-RU" sz="1400" kern="1200" dirty="0" smtClean="0">
              <a:solidFill>
                <a:schemeClr val="tx1"/>
              </a:solidFill>
              <a:latin typeface="Liberation Serif" panose="02020603050405020304" pitchFamily="18" charset="0"/>
              <a:ea typeface="Liberation Serif" panose="02020603050405020304" pitchFamily="18" charset="0"/>
              <a:cs typeface="Liberation Serif" panose="02020603050405020304" pitchFamily="18" charset="0"/>
            </a:rPr>
            <a:t>)</a:t>
          </a:r>
          <a:endParaRPr lang="ru-RU" sz="1400" kern="1200" dirty="0">
            <a:solidFill>
              <a:schemeClr val="tx1"/>
            </a:solidFill>
            <a:latin typeface="Liberation Serif" panose="02020603050405020304" pitchFamily="18" charset="0"/>
            <a:ea typeface="Liberation Serif" panose="02020603050405020304" pitchFamily="18" charset="0"/>
            <a:cs typeface="Liberation Serif" panose="02020603050405020304" pitchFamily="18" charset="0"/>
          </a:endParaRPr>
        </a:p>
      </dsp:txBody>
      <dsp:txXfrm>
        <a:off x="26609" y="26604"/>
        <a:ext cx="1602358" cy="855107"/>
      </dsp:txXfrm>
    </dsp:sp>
    <dsp:sp modelId="{D4D908D5-2679-498E-8DF7-B6654FFB0CF7}">
      <dsp:nvSpPr>
        <dsp:cNvPr id="0" name=""/>
        <dsp:cNvSpPr/>
      </dsp:nvSpPr>
      <dsp:spPr>
        <a:xfrm>
          <a:off x="1680604" y="298759"/>
          <a:ext cx="514761" cy="229746"/>
        </a:xfrm>
        <a:prstGeom prst="rightArrow">
          <a:avLst>
            <a:gd name="adj1" fmla="val 60000"/>
            <a:gd name="adj2" fmla="val 50000"/>
          </a:avLst>
        </a:prstGeom>
        <a:solidFill>
          <a:srgbClr val="C0000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900" kern="1200"/>
        </a:p>
      </dsp:txBody>
      <dsp:txXfrm>
        <a:off x="1680604" y="344708"/>
        <a:ext cx="445837" cy="137848"/>
      </dsp:txXfrm>
    </dsp:sp>
    <dsp:sp modelId="{27703514-1543-4627-BC64-5A43FC5F94BD}">
      <dsp:nvSpPr>
        <dsp:cNvPr id="0" name=""/>
        <dsp:cNvSpPr/>
      </dsp:nvSpPr>
      <dsp:spPr>
        <a:xfrm>
          <a:off x="2219088" y="0"/>
          <a:ext cx="1884696" cy="908315"/>
        </a:xfrm>
        <a:prstGeom prst="roundRect">
          <a:avLst>
            <a:gd name="adj" fmla="val 10000"/>
          </a:avLst>
        </a:prstGeom>
        <a:solidFill>
          <a:schemeClr val="bg1">
            <a:lumMod val="75000"/>
          </a:schemeClr>
        </a:solidFill>
        <a:ln w="15875" cap="flat" cmpd="sng" algn="ctr">
          <a:solidFill>
            <a:schemeClr val="bg1">
              <a:lumMod val="5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kern="1200" dirty="0" smtClean="0">
              <a:solidFill>
                <a:schemeClr val="tx1"/>
              </a:solidFill>
              <a:latin typeface="Liberation Serif" panose="02020603050405020304" pitchFamily="18" charset="0"/>
              <a:ea typeface="Liberation Serif" panose="02020603050405020304" pitchFamily="18" charset="0"/>
              <a:cs typeface="Liberation Serif" panose="02020603050405020304" pitchFamily="18" charset="0"/>
            </a:rPr>
            <a:t>научились ориентироваться                с помощью приложения Яндекс-карта, строить оптимальный маршрут</a:t>
          </a:r>
          <a:endParaRPr lang="ru-RU" sz="1300" kern="1200" dirty="0">
            <a:solidFill>
              <a:schemeClr val="tx1"/>
            </a:solidFill>
            <a:latin typeface="Liberation Serif" panose="02020603050405020304" pitchFamily="18" charset="0"/>
            <a:ea typeface="Liberation Serif" panose="02020603050405020304" pitchFamily="18" charset="0"/>
            <a:cs typeface="Liberation Serif" panose="02020603050405020304" pitchFamily="18" charset="0"/>
          </a:endParaRPr>
        </a:p>
      </dsp:txBody>
      <dsp:txXfrm>
        <a:off x="2245692" y="26604"/>
        <a:ext cx="1831488" cy="855107"/>
      </dsp:txXfrm>
    </dsp:sp>
    <dsp:sp modelId="{E2696D46-D24D-45FE-B9F8-5BE8B9D209E3}">
      <dsp:nvSpPr>
        <dsp:cNvPr id="0" name=""/>
        <dsp:cNvSpPr/>
      </dsp:nvSpPr>
      <dsp:spPr>
        <a:xfrm>
          <a:off x="4258603" y="271923"/>
          <a:ext cx="328215" cy="364468"/>
        </a:xfrm>
        <a:prstGeom prst="mathPlus">
          <a:avLst/>
        </a:prstGeom>
        <a:solidFill>
          <a:schemeClr val="bg1">
            <a:lumMod val="75000"/>
          </a:schemeClr>
        </a:solidFill>
        <a:ln>
          <a:solidFill>
            <a:schemeClr val="bg1">
              <a:lumMod val="50000"/>
            </a:schemeClr>
          </a:solidFill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500" kern="1200"/>
        </a:p>
      </dsp:txBody>
      <dsp:txXfrm>
        <a:off x="4258603" y="344817"/>
        <a:ext cx="229751" cy="218680"/>
      </dsp:txXfrm>
    </dsp:sp>
    <dsp:sp modelId="{132EB100-BF54-45C9-A4A0-7D74EB40E2AC}">
      <dsp:nvSpPr>
        <dsp:cNvPr id="0" name=""/>
        <dsp:cNvSpPr/>
      </dsp:nvSpPr>
      <dsp:spPr>
        <a:xfrm>
          <a:off x="4723058" y="0"/>
          <a:ext cx="1469629" cy="908315"/>
        </a:xfrm>
        <a:prstGeom prst="roundRect">
          <a:avLst>
            <a:gd name="adj" fmla="val 10000"/>
          </a:avLst>
        </a:prstGeom>
        <a:solidFill>
          <a:schemeClr val="bg1">
            <a:lumMod val="75000"/>
          </a:schemeClr>
        </a:solidFill>
        <a:ln w="15875" cap="flat" cmpd="sng" algn="ctr">
          <a:solidFill>
            <a:schemeClr val="bg1">
              <a:lumMod val="5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0007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50" kern="1200" dirty="0" smtClean="0">
              <a:solidFill>
                <a:schemeClr val="tx1"/>
              </a:solidFill>
              <a:latin typeface="Liberation Serif" panose="02020603050405020304" pitchFamily="18" charset="0"/>
              <a:ea typeface="Liberation Serif" panose="02020603050405020304" pitchFamily="18" charset="0"/>
              <a:cs typeface="Liberation Serif" panose="02020603050405020304" pitchFamily="18" charset="0"/>
            </a:rPr>
            <a:t>пользуются             Е-картой                         в общественном транспорте (метро)</a:t>
          </a:r>
          <a:endParaRPr lang="ru-RU" sz="1350" kern="1200" dirty="0">
            <a:solidFill>
              <a:schemeClr val="tx1"/>
            </a:solidFill>
            <a:latin typeface="Liberation Serif" panose="02020603050405020304" pitchFamily="18" charset="0"/>
            <a:ea typeface="Liberation Serif" panose="02020603050405020304" pitchFamily="18" charset="0"/>
            <a:cs typeface="Liberation Serif" panose="02020603050405020304" pitchFamily="18" charset="0"/>
          </a:endParaRPr>
        </a:p>
      </dsp:txBody>
      <dsp:txXfrm>
        <a:off x="4749662" y="26604"/>
        <a:ext cx="1416421" cy="855107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C62F29B-3B78-42DA-A035-BB63BB5DCDF8}">
      <dsp:nvSpPr>
        <dsp:cNvPr id="0" name=""/>
        <dsp:cNvSpPr/>
      </dsp:nvSpPr>
      <dsp:spPr>
        <a:xfrm>
          <a:off x="6159" y="0"/>
          <a:ext cx="2464086" cy="1008110"/>
        </a:xfrm>
        <a:prstGeom prst="roundRect">
          <a:avLst>
            <a:gd name="adj" fmla="val 10000"/>
          </a:avLst>
        </a:prstGeom>
        <a:solidFill>
          <a:schemeClr val="bg1">
            <a:lumMod val="75000"/>
          </a:schemeClr>
        </a:solidFill>
        <a:ln w="15875" cap="flat" cmpd="sng" algn="ctr">
          <a:solidFill>
            <a:schemeClr val="bg1">
              <a:lumMod val="6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kern="1200" dirty="0" smtClean="0">
              <a:solidFill>
                <a:schemeClr val="tx1"/>
              </a:solidFill>
              <a:latin typeface="Liberation Serif" panose="02020603050405020304" pitchFamily="18" charset="0"/>
              <a:ea typeface="Liberation Serif" panose="02020603050405020304" pitchFamily="18" charset="0"/>
              <a:cs typeface="Liberation Serif" panose="02020603050405020304" pitchFamily="18" charset="0"/>
            </a:rPr>
            <a:t>не понимает словесные инструкции, на взрослых не реагирует, в туалет не просится (боится), нет возможности отлучаться из дома                               (</a:t>
          </a:r>
          <a:r>
            <a:rPr lang="ru-RU" sz="1200" kern="1200" dirty="0" smtClean="0">
              <a:solidFill>
                <a:schemeClr val="tx1"/>
              </a:solidFill>
              <a:latin typeface="Liberation Serif" panose="02020603050405020304" pitchFamily="18" charset="0"/>
              <a:ea typeface="Liberation Serif" panose="02020603050405020304" pitchFamily="18" charset="0"/>
              <a:cs typeface="Liberation Serif" panose="02020603050405020304" pitchFamily="18" charset="0"/>
            </a:rPr>
            <a:t>6</a:t>
          </a:r>
          <a:r>
            <a:rPr lang="ru-RU" sz="1200" i="1" kern="1200" dirty="0" smtClean="0">
              <a:solidFill>
                <a:schemeClr val="tx1"/>
              </a:solidFill>
              <a:latin typeface="Liberation Serif" panose="02020603050405020304" pitchFamily="18" charset="0"/>
              <a:ea typeface="Liberation Serif" panose="02020603050405020304" pitchFamily="18" charset="0"/>
              <a:cs typeface="Liberation Serif" panose="02020603050405020304" pitchFamily="18" charset="0"/>
            </a:rPr>
            <a:t> лет, РАС</a:t>
          </a:r>
          <a:r>
            <a:rPr lang="ru-RU" sz="1300" kern="1200" dirty="0" smtClean="0">
              <a:solidFill>
                <a:schemeClr val="tx1"/>
              </a:solidFill>
              <a:latin typeface="Liberation Serif" panose="02020603050405020304" pitchFamily="18" charset="0"/>
              <a:ea typeface="Liberation Serif" panose="02020603050405020304" pitchFamily="18" charset="0"/>
              <a:cs typeface="Liberation Serif" panose="02020603050405020304" pitchFamily="18" charset="0"/>
            </a:rPr>
            <a:t>)</a:t>
          </a:r>
          <a:endParaRPr lang="ru-RU" sz="1300" kern="1200" dirty="0">
            <a:solidFill>
              <a:schemeClr val="tx1"/>
            </a:solidFill>
            <a:latin typeface="Liberation Serif" panose="02020603050405020304" pitchFamily="18" charset="0"/>
            <a:ea typeface="Liberation Serif" panose="02020603050405020304" pitchFamily="18" charset="0"/>
            <a:cs typeface="Liberation Serif" panose="02020603050405020304" pitchFamily="18" charset="0"/>
          </a:endParaRPr>
        </a:p>
      </dsp:txBody>
      <dsp:txXfrm>
        <a:off x="35686" y="29527"/>
        <a:ext cx="2405032" cy="949056"/>
      </dsp:txXfrm>
    </dsp:sp>
    <dsp:sp modelId="{346B3816-17A1-4AC3-AF9C-F19AB82D70E5}">
      <dsp:nvSpPr>
        <dsp:cNvPr id="0" name=""/>
        <dsp:cNvSpPr/>
      </dsp:nvSpPr>
      <dsp:spPr>
        <a:xfrm>
          <a:off x="2501337" y="360039"/>
          <a:ext cx="537442" cy="288031"/>
        </a:xfrm>
        <a:prstGeom prst="rightArrow">
          <a:avLst>
            <a:gd name="adj1" fmla="val 60000"/>
            <a:gd name="adj2" fmla="val 50000"/>
          </a:avLst>
        </a:prstGeom>
        <a:solidFill>
          <a:srgbClr val="C0000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200" kern="1200"/>
        </a:p>
      </dsp:txBody>
      <dsp:txXfrm>
        <a:off x="2501337" y="417645"/>
        <a:ext cx="451033" cy="172819"/>
      </dsp:txXfrm>
    </dsp:sp>
    <dsp:sp modelId="{B4719BBB-8487-401F-9125-7B6CE86E3C96}">
      <dsp:nvSpPr>
        <dsp:cNvPr id="0" name=""/>
        <dsp:cNvSpPr/>
      </dsp:nvSpPr>
      <dsp:spPr>
        <a:xfrm>
          <a:off x="3052406" y="0"/>
          <a:ext cx="1497368" cy="1008110"/>
        </a:xfrm>
        <a:prstGeom prst="roundRect">
          <a:avLst>
            <a:gd name="adj" fmla="val 10000"/>
          </a:avLst>
        </a:prstGeom>
        <a:solidFill>
          <a:schemeClr val="bg1">
            <a:lumMod val="75000"/>
          </a:schemeClr>
        </a:solidFill>
        <a:ln w="15875" cap="flat" cmpd="sng" algn="ctr">
          <a:solidFill>
            <a:schemeClr val="bg1">
              <a:lumMod val="6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0007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50" kern="1200" dirty="0" smtClean="0">
              <a:solidFill>
                <a:schemeClr val="tx1"/>
              </a:solidFill>
              <a:latin typeface="Liberation Serif" panose="02020603050405020304" pitchFamily="18" charset="0"/>
              <a:ea typeface="Liberation Serif" panose="02020603050405020304" pitchFamily="18" charset="0"/>
              <a:cs typeface="Liberation Serif" panose="02020603050405020304" pitchFamily="18" charset="0"/>
            </a:rPr>
            <a:t>реагирует на обращенную речь, установлена руководящая роль взрослого </a:t>
          </a:r>
          <a:endParaRPr lang="ru-RU" sz="1350" kern="1200" dirty="0">
            <a:solidFill>
              <a:schemeClr val="tx1"/>
            </a:solidFill>
            <a:latin typeface="Liberation Serif" panose="02020603050405020304" pitchFamily="18" charset="0"/>
            <a:ea typeface="Liberation Serif" panose="02020603050405020304" pitchFamily="18" charset="0"/>
            <a:cs typeface="Liberation Serif" panose="02020603050405020304" pitchFamily="18" charset="0"/>
          </a:endParaRPr>
        </a:p>
      </dsp:txBody>
      <dsp:txXfrm>
        <a:off x="3081933" y="29527"/>
        <a:ext cx="1438314" cy="949056"/>
      </dsp:txXfrm>
    </dsp:sp>
    <dsp:sp modelId="{64B4568B-B698-4402-ABCF-0034D7C8C1D9}">
      <dsp:nvSpPr>
        <dsp:cNvPr id="0" name=""/>
        <dsp:cNvSpPr/>
      </dsp:nvSpPr>
      <dsp:spPr>
        <a:xfrm>
          <a:off x="4726208" y="265483"/>
          <a:ext cx="367503" cy="395424"/>
        </a:xfrm>
        <a:prstGeom prst="mathPlus">
          <a:avLst/>
        </a:prstGeom>
        <a:solidFill>
          <a:schemeClr val="bg1">
            <a:lumMod val="75000"/>
          </a:schemeClr>
        </a:solidFill>
        <a:ln>
          <a:solidFill>
            <a:schemeClr val="bg1">
              <a:lumMod val="50000"/>
            </a:schemeClr>
          </a:solidFill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700" kern="1200"/>
        </a:p>
      </dsp:txBody>
      <dsp:txXfrm>
        <a:off x="4726208" y="344568"/>
        <a:ext cx="257252" cy="237254"/>
      </dsp:txXfrm>
    </dsp:sp>
    <dsp:sp modelId="{07BF6B56-B0B8-421F-8550-EC0BF8CE0EF5}">
      <dsp:nvSpPr>
        <dsp:cNvPr id="0" name=""/>
        <dsp:cNvSpPr/>
      </dsp:nvSpPr>
      <dsp:spPr>
        <a:xfrm>
          <a:off x="5243177" y="0"/>
          <a:ext cx="1749882" cy="1008110"/>
        </a:xfrm>
        <a:prstGeom prst="roundRect">
          <a:avLst>
            <a:gd name="adj" fmla="val 10000"/>
          </a:avLst>
        </a:prstGeom>
        <a:solidFill>
          <a:schemeClr val="bg1">
            <a:lumMod val="75000"/>
          </a:schemeClr>
        </a:solidFill>
        <a:ln w="15875" cap="flat" cmpd="sng" algn="ctr">
          <a:solidFill>
            <a:schemeClr val="bg1">
              <a:lumMod val="6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0007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50" kern="1200" dirty="0" smtClean="0">
              <a:solidFill>
                <a:schemeClr val="tx1"/>
              </a:solidFill>
              <a:latin typeface="Liberation Serif" panose="02020603050405020304" pitchFamily="18" charset="0"/>
              <a:ea typeface="Liberation Serif" panose="02020603050405020304" pitchFamily="18" charset="0"/>
              <a:cs typeface="Liberation Serif" panose="02020603050405020304" pitchFamily="18" charset="0"/>
            </a:rPr>
            <a:t>выполняет простейшие инструкции                      с помощью взрослого, пользуется унитазом</a:t>
          </a:r>
          <a:endParaRPr lang="ru-RU" sz="1350" kern="1200" dirty="0">
            <a:solidFill>
              <a:schemeClr val="tx1"/>
            </a:solidFill>
            <a:latin typeface="Liberation Serif" panose="02020603050405020304" pitchFamily="18" charset="0"/>
            <a:ea typeface="Liberation Serif" panose="02020603050405020304" pitchFamily="18" charset="0"/>
            <a:cs typeface="Liberation Serif" panose="02020603050405020304" pitchFamily="18" charset="0"/>
          </a:endParaRPr>
        </a:p>
      </dsp:txBody>
      <dsp:txXfrm>
        <a:off x="5272704" y="29527"/>
        <a:ext cx="1690828" cy="949056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0E9A4DB-5E1C-400C-8146-35F0C50952BF}">
      <dsp:nvSpPr>
        <dsp:cNvPr id="0" name=""/>
        <dsp:cNvSpPr/>
      </dsp:nvSpPr>
      <dsp:spPr>
        <a:xfrm>
          <a:off x="1931859" y="1664915"/>
          <a:ext cx="1917303" cy="1952249"/>
        </a:xfrm>
        <a:prstGeom prst="gear9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50" b="1" kern="1200" dirty="0" smtClean="0">
              <a:latin typeface="Liberation Serif" panose="02020603050405020304" pitchFamily="18" charset="0"/>
              <a:ea typeface="Liberation Serif" panose="02020603050405020304" pitchFamily="18" charset="0"/>
              <a:cs typeface="Liberation Serif" panose="02020603050405020304" pitchFamily="18" charset="0"/>
            </a:rPr>
            <a:t>Службы ранней помощи в сфере социальной защиты населения</a:t>
          </a:r>
          <a:endParaRPr lang="ru-RU" sz="1050" b="1" kern="1200" dirty="0">
            <a:latin typeface="Liberation Serif" panose="02020603050405020304" pitchFamily="18" charset="0"/>
            <a:ea typeface="Liberation Serif" panose="02020603050405020304" pitchFamily="18" charset="0"/>
            <a:cs typeface="Liberation Serif" panose="02020603050405020304" pitchFamily="18" charset="0"/>
          </a:endParaRPr>
        </a:p>
      </dsp:txBody>
      <dsp:txXfrm>
        <a:off x="2317322" y="2119898"/>
        <a:ext cx="1146377" cy="1007987"/>
      </dsp:txXfrm>
    </dsp:sp>
    <dsp:sp modelId="{144D4641-08F1-4E88-8965-8CCA356FB23E}">
      <dsp:nvSpPr>
        <dsp:cNvPr id="0" name=""/>
        <dsp:cNvSpPr/>
      </dsp:nvSpPr>
      <dsp:spPr>
        <a:xfrm>
          <a:off x="320077" y="1488245"/>
          <a:ext cx="1908876" cy="1816123"/>
        </a:xfrm>
        <a:prstGeom prst="gear6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50" b="1" kern="1200" dirty="0" smtClean="0">
              <a:latin typeface="Liberation Serif" panose="02020603050405020304" pitchFamily="18" charset="0"/>
              <a:ea typeface="Liberation Serif" panose="02020603050405020304" pitchFamily="18" charset="0"/>
              <a:cs typeface="Liberation Serif" panose="02020603050405020304" pitchFamily="18" charset="0"/>
            </a:rPr>
            <a:t>Службы ранней помощи </a:t>
          </a:r>
          <a:br>
            <a:rPr lang="ru-RU" sz="1050" b="1" kern="1200" dirty="0" smtClean="0">
              <a:latin typeface="Liberation Serif" panose="02020603050405020304" pitchFamily="18" charset="0"/>
              <a:ea typeface="Liberation Serif" panose="02020603050405020304" pitchFamily="18" charset="0"/>
              <a:cs typeface="Liberation Serif" panose="02020603050405020304" pitchFamily="18" charset="0"/>
            </a:rPr>
          </a:br>
          <a:r>
            <a:rPr lang="ru-RU" sz="1050" b="1" kern="1200" dirty="0" smtClean="0">
              <a:latin typeface="Liberation Serif" panose="02020603050405020304" pitchFamily="18" charset="0"/>
              <a:ea typeface="Liberation Serif" panose="02020603050405020304" pitchFamily="18" charset="0"/>
              <a:cs typeface="Liberation Serif" panose="02020603050405020304" pitchFamily="18" charset="0"/>
            </a:rPr>
            <a:t>в сфере образования</a:t>
          </a:r>
          <a:endParaRPr lang="ru-RU" sz="1050" b="1" kern="1200" dirty="0">
            <a:latin typeface="Liberation Serif" panose="02020603050405020304" pitchFamily="18" charset="0"/>
            <a:ea typeface="Liberation Serif" panose="02020603050405020304" pitchFamily="18" charset="0"/>
            <a:cs typeface="Liberation Serif" panose="02020603050405020304" pitchFamily="18" charset="0"/>
          </a:endParaRPr>
        </a:p>
      </dsp:txBody>
      <dsp:txXfrm>
        <a:off x="790774" y="1948223"/>
        <a:ext cx="967482" cy="896167"/>
      </dsp:txXfrm>
    </dsp:sp>
    <dsp:sp modelId="{CB15E01A-9FC0-4E3D-89C4-5F184038D7B5}">
      <dsp:nvSpPr>
        <dsp:cNvPr id="0" name=""/>
        <dsp:cNvSpPr/>
      </dsp:nvSpPr>
      <dsp:spPr>
        <a:xfrm rot="20700000">
          <a:off x="1331179" y="110382"/>
          <a:ext cx="1923959" cy="1847450"/>
        </a:xfrm>
        <a:prstGeom prst="gear6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50" b="1" kern="1200" dirty="0" smtClean="0">
              <a:latin typeface="Liberation Serif" panose="02020603050405020304" pitchFamily="18" charset="0"/>
              <a:ea typeface="Liberation Serif" panose="02020603050405020304" pitchFamily="18" charset="0"/>
              <a:cs typeface="Liberation Serif" panose="02020603050405020304" pitchFamily="18" charset="0"/>
            </a:rPr>
            <a:t>Кабинеты ранней помощи в сфере здравоохранения</a:t>
          </a:r>
          <a:endParaRPr lang="ru-RU" sz="1050" b="1" kern="1200" dirty="0">
            <a:latin typeface="Liberation Serif" panose="02020603050405020304" pitchFamily="18" charset="0"/>
            <a:ea typeface="Liberation Serif" panose="02020603050405020304" pitchFamily="18" charset="0"/>
            <a:cs typeface="Liberation Serif" panose="02020603050405020304" pitchFamily="18" charset="0"/>
          </a:endParaRPr>
        </a:p>
      </dsp:txBody>
      <dsp:txXfrm rot="-20700000">
        <a:off x="1757698" y="511044"/>
        <a:ext cx="1070922" cy="1046126"/>
      </dsp:txXfrm>
    </dsp:sp>
    <dsp:sp modelId="{A0BFBF80-8287-445B-89F9-756403C3A7C0}">
      <dsp:nvSpPr>
        <dsp:cNvPr id="0" name=""/>
        <dsp:cNvSpPr/>
      </dsp:nvSpPr>
      <dsp:spPr>
        <a:xfrm>
          <a:off x="1656479" y="1434033"/>
          <a:ext cx="2486833" cy="2439589"/>
        </a:xfrm>
        <a:prstGeom prst="circularArrow">
          <a:avLst>
            <a:gd name="adj1" fmla="val 4688"/>
            <a:gd name="adj2" fmla="val 299029"/>
            <a:gd name="adj3" fmla="val 2503102"/>
            <a:gd name="adj4" fmla="val 15889711"/>
            <a:gd name="adj5" fmla="val 5469"/>
          </a:avLst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E5F1686-DD65-47E0-BE94-C3D4C07D5F50}">
      <dsp:nvSpPr>
        <dsp:cNvPr id="0" name=""/>
        <dsp:cNvSpPr/>
      </dsp:nvSpPr>
      <dsp:spPr>
        <a:xfrm rot="1971158">
          <a:off x="229242" y="1187203"/>
          <a:ext cx="1890178" cy="1890178"/>
        </a:xfrm>
        <a:prstGeom prst="leftCircularArrow">
          <a:avLst>
            <a:gd name="adj1" fmla="val 6452"/>
            <a:gd name="adj2" fmla="val 429999"/>
            <a:gd name="adj3" fmla="val 10489124"/>
            <a:gd name="adj4" fmla="val 14837806"/>
            <a:gd name="adj5" fmla="val 7527"/>
          </a:avLst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7B6B759-9042-4016-ADCF-A897B002FCB5}">
      <dsp:nvSpPr>
        <dsp:cNvPr id="0" name=""/>
        <dsp:cNvSpPr/>
      </dsp:nvSpPr>
      <dsp:spPr>
        <a:xfrm rot="800462">
          <a:off x="1025688" y="178442"/>
          <a:ext cx="2037992" cy="1903240"/>
        </a:xfrm>
        <a:prstGeom prst="circularArrow">
          <a:avLst>
            <a:gd name="adj1" fmla="val 5984"/>
            <a:gd name="adj2" fmla="val 394124"/>
            <a:gd name="adj3" fmla="val 13313824"/>
            <a:gd name="adj4" fmla="val 10508221"/>
            <a:gd name="adj5" fmla="val 6981"/>
          </a:avLst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4BAE5C9-5151-4CD4-8C95-D8C997EA7085}">
      <dsp:nvSpPr>
        <dsp:cNvPr id="0" name=""/>
        <dsp:cNvSpPr/>
      </dsp:nvSpPr>
      <dsp:spPr>
        <a:xfrm rot="16200000">
          <a:off x="1141572" y="-1075619"/>
          <a:ext cx="1836204" cy="3987443"/>
        </a:xfrm>
        <a:prstGeom prst="round1Rect">
          <a:avLst/>
        </a:prstGeom>
        <a:solidFill>
          <a:srgbClr val="F79646">
            <a:lumMod val="40000"/>
            <a:lumOff val="60000"/>
          </a:srgb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0" kern="1200" dirty="0" smtClean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ea typeface="+mn-ea"/>
              <a:cs typeface="Arial" pitchFamily="34" charset="0"/>
            </a:rPr>
            <a:t> </a:t>
          </a:r>
          <a:r>
            <a:rPr lang="ru-RU" sz="1800" b="0" kern="1200" dirty="0" smtClean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Liberation Serif" panose="02020603050405020304" pitchFamily="18" charset="0"/>
              <a:ea typeface="Liberation Serif" panose="02020603050405020304" pitchFamily="18" charset="0"/>
              <a:cs typeface="Liberation Serif" panose="02020603050405020304" pitchFamily="18" charset="0"/>
            </a:rPr>
            <a:t>37 779</a:t>
          </a:r>
          <a:r>
            <a:rPr lang="en-US" sz="1800" b="0" kern="1200" dirty="0" smtClean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Liberation Serif" panose="02020603050405020304" pitchFamily="18" charset="0"/>
              <a:ea typeface="Liberation Serif" panose="02020603050405020304" pitchFamily="18" charset="0"/>
              <a:cs typeface="Liberation Serif" panose="02020603050405020304" pitchFamily="18" charset="0"/>
            </a:rPr>
            <a:t> </a:t>
          </a:r>
          <a:r>
            <a:rPr lang="ru-RU" sz="1800" b="0" kern="1200" dirty="0" smtClean="0">
              <a:solidFill>
                <a:sysClr val="windowText" lastClr="000000"/>
              </a:solidFill>
              <a:latin typeface="Liberation Serif" panose="02020603050405020304" pitchFamily="18" charset="0"/>
              <a:ea typeface="Liberation Serif" panose="02020603050405020304" pitchFamily="18" charset="0"/>
              <a:cs typeface="Liberation Serif" panose="02020603050405020304" pitchFamily="18" charset="0"/>
            </a:rPr>
            <a:t>инвалидов</a:t>
          </a:r>
          <a:r>
            <a:rPr lang="en-US" sz="1800" b="0" kern="1200" dirty="0" smtClean="0">
              <a:solidFill>
                <a:sysClr val="windowText" lastClr="000000"/>
              </a:solidFill>
              <a:latin typeface="Liberation Serif" panose="02020603050405020304" pitchFamily="18" charset="0"/>
              <a:ea typeface="Liberation Serif" panose="02020603050405020304" pitchFamily="18" charset="0"/>
              <a:cs typeface="Liberation Serif" panose="02020603050405020304" pitchFamily="18" charset="0"/>
            </a:rPr>
            <a:t> I</a:t>
          </a:r>
          <a:r>
            <a:rPr lang="ru-RU" sz="1800" b="0" kern="1200" dirty="0" smtClean="0">
              <a:solidFill>
                <a:sysClr val="windowText" lastClr="000000"/>
              </a:solidFill>
              <a:latin typeface="Liberation Serif" panose="02020603050405020304" pitchFamily="18" charset="0"/>
              <a:ea typeface="Liberation Serif" panose="02020603050405020304" pitchFamily="18" charset="0"/>
              <a:cs typeface="Liberation Serif" panose="02020603050405020304" pitchFamily="18" charset="0"/>
            </a:rPr>
            <a:t> группы       </a:t>
          </a:r>
          <a:r>
            <a:rPr lang="ru-RU" sz="1800" b="0" kern="1200" dirty="0" smtClean="0">
              <a:solidFill>
                <a:srgbClr val="C00000"/>
              </a:solidFill>
              <a:latin typeface="Liberation Serif" panose="02020603050405020304" pitchFamily="18" charset="0"/>
              <a:ea typeface="Liberation Serif" panose="02020603050405020304" pitchFamily="18" charset="0"/>
              <a:cs typeface="Liberation Serif" panose="02020603050405020304" pitchFamily="18" charset="0"/>
            </a:rPr>
            <a:t>(</a:t>
          </a:r>
          <a:r>
            <a:rPr lang="ru-RU" sz="1800" b="0" kern="1200" dirty="0" smtClean="0">
              <a:solidFill>
                <a:srgbClr val="C00000"/>
              </a:solidFill>
              <a:effectLst/>
              <a:latin typeface="Liberation Serif" panose="02020603050405020304" pitchFamily="18" charset="0"/>
              <a:ea typeface="Liberation Serif" panose="02020603050405020304" pitchFamily="18" charset="0"/>
              <a:cs typeface="Liberation Serif" panose="02020603050405020304" pitchFamily="18" charset="0"/>
            </a:rPr>
            <a:t>13,9%)</a:t>
          </a:r>
          <a:r>
            <a:rPr lang="ru-RU" sz="1800" b="0" kern="1200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Liberation Serif" panose="02020603050405020304" pitchFamily="18" charset="0"/>
              <a:ea typeface="Liberation Serif" panose="02020603050405020304" pitchFamily="18" charset="0"/>
              <a:cs typeface="Liberation Serif" panose="02020603050405020304" pitchFamily="18" charset="0"/>
            </a:rPr>
            <a:t>          </a:t>
          </a:r>
          <a:endParaRPr lang="ru-RU" sz="1800" b="0" kern="1200" dirty="0">
            <a:solidFill>
              <a:srgbClr val="C00000"/>
            </a:solidFill>
            <a:latin typeface="Liberation Serif" panose="02020603050405020304" pitchFamily="18" charset="0"/>
            <a:ea typeface="Liberation Serif" panose="02020603050405020304" pitchFamily="18" charset="0"/>
            <a:cs typeface="Liberation Serif" panose="02020603050405020304" pitchFamily="18" charset="0"/>
          </a:endParaRPr>
        </a:p>
      </dsp:txBody>
      <dsp:txXfrm rot="5400000">
        <a:off x="65953" y="67226"/>
        <a:ext cx="3987443" cy="1309926"/>
      </dsp:txXfrm>
    </dsp:sp>
    <dsp:sp modelId="{A9403FF0-FEAF-4FF1-8A2B-DC5CCE720CAC}">
      <dsp:nvSpPr>
        <dsp:cNvPr id="0" name=""/>
        <dsp:cNvSpPr/>
      </dsp:nvSpPr>
      <dsp:spPr>
        <a:xfrm>
          <a:off x="3938397" y="45675"/>
          <a:ext cx="3987443" cy="1692190"/>
        </a:xfrm>
        <a:prstGeom prst="round1Rect">
          <a:avLst/>
        </a:prstGeom>
        <a:solidFill>
          <a:srgbClr val="8064A2">
            <a:lumMod val="20000"/>
            <a:lumOff val="80000"/>
          </a:srgb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0" kern="1200" dirty="0" smtClean="0">
              <a:solidFill>
                <a:sysClr val="window" lastClr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Liberation Serif" panose="02020603050405020304" pitchFamily="18" charset="0"/>
              <a:ea typeface="Liberation Serif" panose="02020603050405020304" pitchFamily="18" charset="0"/>
              <a:cs typeface="Liberation Serif" panose="02020603050405020304" pitchFamily="18" charset="0"/>
            </a:rPr>
            <a:t> </a:t>
          </a:r>
          <a:r>
            <a:rPr lang="ru-RU" sz="1800" b="0" kern="1200" dirty="0" smtClean="0">
              <a:solidFill>
                <a:srgbClr val="66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Liberation Serif" panose="02020603050405020304" pitchFamily="18" charset="0"/>
              <a:ea typeface="Liberation Serif" panose="02020603050405020304" pitchFamily="18" charset="0"/>
              <a:cs typeface="Liberation Serif" panose="02020603050405020304" pitchFamily="18" charset="0"/>
            </a:rPr>
            <a:t>97</a:t>
          </a:r>
          <a:r>
            <a:rPr lang="ru-RU" sz="1800" b="0" kern="1200" dirty="0" smtClean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Liberation Serif" panose="02020603050405020304" pitchFamily="18" charset="0"/>
              <a:ea typeface="Liberation Serif" panose="02020603050405020304" pitchFamily="18" charset="0"/>
              <a:cs typeface="Liberation Serif" panose="02020603050405020304" pitchFamily="18" charset="0"/>
            </a:rPr>
            <a:t> 695</a:t>
          </a:r>
          <a:r>
            <a:rPr lang="en-US" sz="1800" b="0" kern="1200" dirty="0" smtClean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Liberation Serif" panose="02020603050405020304" pitchFamily="18" charset="0"/>
              <a:ea typeface="Liberation Serif" panose="02020603050405020304" pitchFamily="18" charset="0"/>
              <a:cs typeface="Liberation Serif" panose="02020603050405020304" pitchFamily="18" charset="0"/>
            </a:rPr>
            <a:t> </a:t>
          </a:r>
          <a:r>
            <a:rPr lang="ru-RU" sz="1800" b="0" kern="1200" dirty="0" smtClean="0">
              <a:solidFill>
                <a:sysClr val="windowText" lastClr="000000"/>
              </a:solidFill>
              <a:latin typeface="Liberation Serif" panose="02020603050405020304" pitchFamily="18" charset="0"/>
              <a:ea typeface="Liberation Serif" panose="02020603050405020304" pitchFamily="18" charset="0"/>
              <a:cs typeface="Liberation Serif" panose="02020603050405020304" pitchFamily="18" charset="0"/>
            </a:rPr>
            <a:t>инвалидов</a:t>
          </a:r>
          <a:r>
            <a:rPr lang="en-US" sz="1800" b="0" kern="1200" dirty="0" smtClean="0">
              <a:solidFill>
                <a:sysClr val="windowText" lastClr="000000"/>
              </a:solidFill>
              <a:latin typeface="Liberation Serif" panose="02020603050405020304" pitchFamily="18" charset="0"/>
              <a:ea typeface="Liberation Serif" panose="02020603050405020304" pitchFamily="18" charset="0"/>
              <a:cs typeface="Liberation Serif" panose="02020603050405020304" pitchFamily="18" charset="0"/>
            </a:rPr>
            <a:t> II </a:t>
          </a:r>
          <a:r>
            <a:rPr lang="ru-RU" sz="1800" b="0" kern="1200" dirty="0" smtClean="0">
              <a:solidFill>
                <a:sysClr val="windowText" lastClr="000000"/>
              </a:solidFill>
              <a:latin typeface="Liberation Serif" panose="02020603050405020304" pitchFamily="18" charset="0"/>
              <a:ea typeface="Liberation Serif" panose="02020603050405020304" pitchFamily="18" charset="0"/>
              <a:cs typeface="Liberation Serif" panose="02020603050405020304" pitchFamily="18" charset="0"/>
            </a:rPr>
            <a:t>группы         </a:t>
          </a:r>
          <a:r>
            <a:rPr lang="ru-RU" sz="1800" b="0" kern="1200" dirty="0" smtClean="0">
              <a:solidFill>
                <a:srgbClr val="C00000"/>
              </a:solidFill>
              <a:effectLst/>
              <a:latin typeface="Liberation Serif" panose="02020603050405020304" pitchFamily="18" charset="0"/>
              <a:ea typeface="Liberation Serif" panose="02020603050405020304" pitchFamily="18" charset="0"/>
              <a:cs typeface="Liberation Serif" panose="02020603050405020304" pitchFamily="18" charset="0"/>
            </a:rPr>
            <a:t>(3</a:t>
          </a:r>
          <a:r>
            <a:rPr lang="en-US" sz="1800" b="0" kern="1200" dirty="0" smtClean="0">
              <a:solidFill>
                <a:srgbClr val="C00000"/>
              </a:solidFill>
              <a:effectLst/>
              <a:latin typeface="Liberation Serif" panose="02020603050405020304" pitchFamily="18" charset="0"/>
              <a:ea typeface="Liberation Serif" panose="02020603050405020304" pitchFamily="18" charset="0"/>
              <a:cs typeface="Liberation Serif" panose="02020603050405020304" pitchFamily="18" charset="0"/>
            </a:rPr>
            <a:t>6</a:t>
          </a:r>
          <a:r>
            <a:rPr lang="ru-RU" sz="1800" b="0" kern="1200" dirty="0" smtClean="0">
              <a:solidFill>
                <a:srgbClr val="C00000"/>
              </a:solidFill>
              <a:effectLst/>
              <a:latin typeface="Liberation Serif" panose="02020603050405020304" pitchFamily="18" charset="0"/>
              <a:ea typeface="Liberation Serif" panose="02020603050405020304" pitchFamily="18" charset="0"/>
              <a:cs typeface="Liberation Serif" panose="02020603050405020304" pitchFamily="18" charset="0"/>
            </a:rPr>
            <a:t>,1%)</a:t>
          </a:r>
          <a:endParaRPr lang="ru-RU" sz="1800" b="0" kern="1200" dirty="0">
            <a:solidFill>
              <a:srgbClr val="C00000"/>
            </a:solidFill>
            <a:effectLst/>
            <a:latin typeface="Liberation Serif" panose="02020603050405020304" pitchFamily="18" charset="0"/>
            <a:ea typeface="Liberation Serif" panose="02020603050405020304" pitchFamily="18" charset="0"/>
            <a:cs typeface="Liberation Serif" panose="02020603050405020304" pitchFamily="18" charset="0"/>
          </a:endParaRPr>
        </a:p>
      </dsp:txBody>
      <dsp:txXfrm>
        <a:off x="3938397" y="45675"/>
        <a:ext cx="3925489" cy="1269142"/>
      </dsp:txXfrm>
    </dsp:sp>
    <dsp:sp modelId="{F3C27939-FCF2-419E-90EA-8D8DA9E6339A}">
      <dsp:nvSpPr>
        <dsp:cNvPr id="0" name=""/>
        <dsp:cNvSpPr/>
      </dsp:nvSpPr>
      <dsp:spPr>
        <a:xfrm rot="10800000">
          <a:off x="53511" y="1802821"/>
          <a:ext cx="3987443" cy="1836204"/>
        </a:xfrm>
        <a:prstGeom prst="round1Rect">
          <a:avLst/>
        </a:prstGeom>
        <a:solidFill>
          <a:srgbClr val="9BBB59">
            <a:lumMod val="40000"/>
            <a:lumOff val="60000"/>
          </a:srgb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0" kern="1200" dirty="0" smtClean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Liberation Serif" panose="02020603050405020304" pitchFamily="18" charset="0"/>
              <a:ea typeface="Liberation Serif" panose="02020603050405020304" pitchFamily="18" charset="0"/>
              <a:cs typeface="Liberation Serif" panose="02020603050405020304" pitchFamily="18" charset="0"/>
            </a:rPr>
            <a:t>113 298</a:t>
          </a:r>
          <a:r>
            <a:rPr lang="en-US" sz="1800" b="0" kern="1200" dirty="0" smtClean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Liberation Serif" panose="02020603050405020304" pitchFamily="18" charset="0"/>
              <a:ea typeface="Liberation Serif" panose="02020603050405020304" pitchFamily="18" charset="0"/>
              <a:cs typeface="Liberation Serif" panose="02020603050405020304" pitchFamily="18" charset="0"/>
            </a:rPr>
            <a:t> </a:t>
          </a:r>
          <a:r>
            <a:rPr lang="ru-RU" sz="1800" b="0" kern="1200" dirty="0" smtClean="0">
              <a:solidFill>
                <a:sysClr val="windowText" lastClr="000000"/>
              </a:solidFill>
              <a:latin typeface="Liberation Serif" panose="02020603050405020304" pitchFamily="18" charset="0"/>
              <a:ea typeface="Liberation Serif" panose="02020603050405020304" pitchFamily="18" charset="0"/>
              <a:cs typeface="Liberation Serif" panose="02020603050405020304" pitchFamily="18" charset="0"/>
            </a:rPr>
            <a:t>инвалидов</a:t>
          </a:r>
          <a:r>
            <a:rPr lang="en-US" sz="1800" b="0" kern="1200" dirty="0" smtClean="0">
              <a:solidFill>
                <a:sysClr val="windowText" lastClr="000000"/>
              </a:solidFill>
              <a:latin typeface="Liberation Serif" panose="02020603050405020304" pitchFamily="18" charset="0"/>
              <a:ea typeface="Liberation Serif" panose="02020603050405020304" pitchFamily="18" charset="0"/>
              <a:cs typeface="Liberation Serif" panose="02020603050405020304" pitchFamily="18" charset="0"/>
            </a:rPr>
            <a:t> III</a:t>
          </a:r>
          <a:r>
            <a:rPr lang="ru-RU" sz="1800" b="0" kern="1200" dirty="0" smtClean="0">
              <a:solidFill>
                <a:sysClr val="windowText" lastClr="000000"/>
              </a:solidFill>
              <a:latin typeface="Liberation Serif" panose="02020603050405020304" pitchFamily="18" charset="0"/>
              <a:ea typeface="Liberation Serif" panose="02020603050405020304" pitchFamily="18" charset="0"/>
              <a:cs typeface="Liberation Serif" panose="02020603050405020304" pitchFamily="18" charset="0"/>
            </a:rPr>
            <a:t> группы</a:t>
          </a:r>
          <a:r>
            <a:rPr lang="ru-RU" sz="1800" b="0" kern="1200" dirty="0" smtClean="0">
              <a:solidFill>
                <a:sysClr val="window" lastClr="FFFFFF"/>
              </a:solidFill>
              <a:latin typeface="Liberation Serif" panose="02020603050405020304" pitchFamily="18" charset="0"/>
              <a:ea typeface="Liberation Serif" panose="02020603050405020304" pitchFamily="18" charset="0"/>
              <a:cs typeface="Liberation Serif" panose="02020603050405020304" pitchFamily="18" charset="0"/>
            </a:rPr>
            <a:t> </a:t>
          </a:r>
          <a:endParaRPr lang="en-US" sz="1800" b="0" kern="1200" dirty="0" smtClean="0">
            <a:solidFill>
              <a:sysClr val="window" lastClr="FFFFFF"/>
            </a:solidFill>
            <a:latin typeface="Liberation Serif" panose="02020603050405020304" pitchFamily="18" charset="0"/>
            <a:ea typeface="Liberation Serif" panose="02020603050405020304" pitchFamily="18" charset="0"/>
            <a:cs typeface="Liberation Serif" panose="02020603050405020304" pitchFamily="18" charset="0"/>
          </a:endParaRP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0" kern="1200" dirty="0" smtClean="0">
              <a:solidFill>
                <a:srgbClr val="C00000"/>
              </a:solidFill>
              <a:effectLst/>
              <a:latin typeface="Liberation Serif" panose="02020603050405020304" pitchFamily="18" charset="0"/>
              <a:ea typeface="Liberation Serif" panose="02020603050405020304" pitchFamily="18" charset="0"/>
              <a:cs typeface="Liberation Serif" panose="02020603050405020304" pitchFamily="18" charset="0"/>
            </a:rPr>
            <a:t>(41,9%)</a:t>
          </a:r>
          <a:endParaRPr lang="ru-RU" sz="1800" b="0" kern="1200" dirty="0">
            <a:solidFill>
              <a:srgbClr val="C00000"/>
            </a:solidFill>
            <a:effectLst/>
            <a:latin typeface="Liberation Serif" panose="02020603050405020304" pitchFamily="18" charset="0"/>
            <a:ea typeface="Liberation Serif" panose="02020603050405020304" pitchFamily="18" charset="0"/>
            <a:cs typeface="Liberation Serif" panose="02020603050405020304" pitchFamily="18" charset="0"/>
          </a:endParaRPr>
        </a:p>
      </dsp:txBody>
      <dsp:txXfrm rot="10800000">
        <a:off x="120738" y="2261872"/>
        <a:ext cx="3920216" cy="1377153"/>
      </dsp:txXfrm>
    </dsp:sp>
    <dsp:sp modelId="{4F1F4F35-2DA6-4F47-A961-49CAE4DD3335}">
      <dsp:nvSpPr>
        <dsp:cNvPr id="0" name=""/>
        <dsp:cNvSpPr/>
      </dsp:nvSpPr>
      <dsp:spPr>
        <a:xfrm rot="5400000">
          <a:off x="5063063" y="740367"/>
          <a:ext cx="1836204" cy="3987443"/>
        </a:xfrm>
        <a:prstGeom prst="round1Rect">
          <a:avLst/>
        </a:prstGeom>
        <a:solidFill>
          <a:srgbClr val="C0504D">
            <a:lumMod val="20000"/>
            <a:lumOff val="80000"/>
          </a:srgb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0" kern="1200" dirty="0" smtClean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Liberation Serif" panose="02020603050405020304" pitchFamily="18" charset="0"/>
              <a:ea typeface="Liberation Serif" panose="02020603050405020304" pitchFamily="18" charset="0"/>
              <a:cs typeface="Liberation Serif" panose="02020603050405020304" pitchFamily="18" charset="0"/>
            </a:rPr>
            <a:t>2</a:t>
          </a:r>
          <a:r>
            <a:rPr lang="en-US" sz="1800" b="0" kern="1200" dirty="0" smtClean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Liberation Serif" panose="02020603050405020304" pitchFamily="18" charset="0"/>
              <a:ea typeface="Liberation Serif" panose="02020603050405020304" pitchFamily="18" charset="0"/>
              <a:cs typeface="Liberation Serif" panose="02020603050405020304" pitchFamily="18" charset="0"/>
            </a:rPr>
            <a:t>1</a:t>
          </a:r>
          <a:r>
            <a:rPr lang="ru-RU" sz="1800" b="0" kern="1200" dirty="0" smtClean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Liberation Serif" panose="02020603050405020304" pitchFamily="18" charset="0"/>
              <a:ea typeface="Liberation Serif" panose="02020603050405020304" pitchFamily="18" charset="0"/>
              <a:cs typeface="Liberation Serif" panose="02020603050405020304" pitchFamily="18" charset="0"/>
            </a:rPr>
            <a:t> 468</a:t>
          </a:r>
          <a:r>
            <a:rPr lang="en-US" sz="1800" b="0" kern="1200" dirty="0" smtClean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Liberation Serif" panose="02020603050405020304" pitchFamily="18" charset="0"/>
              <a:ea typeface="Liberation Serif" panose="02020603050405020304" pitchFamily="18" charset="0"/>
              <a:cs typeface="Liberation Serif" panose="02020603050405020304" pitchFamily="18" charset="0"/>
            </a:rPr>
            <a:t> </a:t>
          </a:r>
          <a:r>
            <a:rPr lang="ru-RU" sz="1800" b="0" kern="1200" dirty="0" smtClean="0">
              <a:solidFill>
                <a:sysClr val="windowText" lastClr="000000"/>
              </a:solidFill>
              <a:latin typeface="Liberation Serif" panose="02020603050405020304" pitchFamily="18" charset="0"/>
              <a:ea typeface="Liberation Serif" panose="02020603050405020304" pitchFamily="18" charset="0"/>
              <a:cs typeface="Liberation Serif" panose="02020603050405020304" pitchFamily="18" charset="0"/>
            </a:rPr>
            <a:t>детей-инвалидов</a:t>
          </a:r>
          <a:r>
            <a:rPr lang="ru-RU" sz="1800" b="0" kern="1200" dirty="0" smtClean="0">
              <a:solidFill>
                <a:sysClr val="window" lastClr="FFFFFF"/>
              </a:solidFill>
              <a:latin typeface="Liberation Serif" panose="02020603050405020304" pitchFamily="18" charset="0"/>
              <a:ea typeface="Liberation Serif" panose="02020603050405020304" pitchFamily="18" charset="0"/>
              <a:cs typeface="Liberation Serif" panose="02020603050405020304" pitchFamily="18" charset="0"/>
            </a:rPr>
            <a:t>      </a:t>
          </a:r>
          <a:endParaRPr lang="en-US" sz="1800" b="0" kern="1200" dirty="0" smtClean="0">
            <a:solidFill>
              <a:sysClr val="window" lastClr="FFFFFF"/>
            </a:solidFill>
            <a:latin typeface="Liberation Serif" panose="02020603050405020304" pitchFamily="18" charset="0"/>
            <a:ea typeface="Liberation Serif" panose="02020603050405020304" pitchFamily="18" charset="0"/>
            <a:cs typeface="Liberation Serif" panose="02020603050405020304" pitchFamily="18" charset="0"/>
          </a:endParaRP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0" kern="1200" dirty="0" smtClean="0">
              <a:solidFill>
                <a:srgbClr val="C00000"/>
              </a:solidFill>
              <a:latin typeface="Liberation Serif" panose="02020603050405020304" pitchFamily="18" charset="0"/>
              <a:ea typeface="Liberation Serif" panose="02020603050405020304" pitchFamily="18" charset="0"/>
              <a:cs typeface="Liberation Serif" panose="02020603050405020304" pitchFamily="18" charset="0"/>
            </a:rPr>
            <a:t> </a:t>
          </a:r>
          <a:r>
            <a:rPr lang="ru-RU" sz="1800" b="0" kern="1200" dirty="0" smtClean="0">
              <a:solidFill>
                <a:srgbClr val="C00000"/>
              </a:solidFill>
              <a:effectLst/>
              <a:latin typeface="Liberation Serif" panose="02020603050405020304" pitchFamily="18" charset="0"/>
              <a:ea typeface="Liberation Serif" panose="02020603050405020304" pitchFamily="18" charset="0"/>
              <a:cs typeface="Liberation Serif" panose="02020603050405020304" pitchFamily="18" charset="0"/>
            </a:rPr>
            <a:t>(7,9%)</a:t>
          </a:r>
          <a:endParaRPr lang="ru-RU" sz="1800" b="0" kern="1200" dirty="0">
            <a:solidFill>
              <a:srgbClr val="C00000"/>
            </a:solidFill>
            <a:effectLst/>
            <a:latin typeface="Liberation Serif" panose="02020603050405020304" pitchFamily="18" charset="0"/>
            <a:ea typeface="Liberation Serif" panose="02020603050405020304" pitchFamily="18" charset="0"/>
            <a:cs typeface="Liberation Serif" panose="02020603050405020304" pitchFamily="18" charset="0"/>
          </a:endParaRPr>
        </a:p>
      </dsp:txBody>
      <dsp:txXfrm rot="-5400000">
        <a:off x="3987444" y="2275038"/>
        <a:ext cx="3987443" cy="1309926"/>
      </dsp:txXfrm>
    </dsp:sp>
    <dsp:sp modelId="{BFC724C0-5FF0-41AF-801C-5EC1EA3531E7}">
      <dsp:nvSpPr>
        <dsp:cNvPr id="0" name=""/>
        <dsp:cNvSpPr/>
      </dsp:nvSpPr>
      <dsp:spPr>
        <a:xfrm>
          <a:off x="2290323" y="1328837"/>
          <a:ext cx="3468884" cy="1001566"/>
        </a:xfrm>
        <a:prstGeom prst="roundRect">
          <a:avLst/>
        </a:prstGeom>
        <a:solidFill>
          <a:srgbClr val="4F81BD">
            <a:lumMod val="20000"/>
            <a:lumOff val="80000"/>
          </a:srgbClr>
        </a:solidFill>
        <a:ln>
          <a:solidFill>
            <a:sysClr val="window" lastClr="FFFFFF"/>
          </a:solidFill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ysClr val="window" lastClr="FFFFFF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0" kern="1200" dirty="0" smtClean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Liberation Serif" panose="02020603050405020304" pitchFamily="18" charset="0"/>
              <a:ea typeface="Liberation Serif" panose="02020603050405020304" pitchFamily="18" charset="0"/>
              <a:cs typeface="Liberation Serif" panose="02020603050405020304" pitchFamily="18" charset="0"/>
            </a:rPr>
            <a:t>270 240 </a:t>
          </a:r>
          <a:r>
            <a:rPr lang="ru-RU" sz="1800" b="0" kern="12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Liberation Serif" panose="02020603050405020304" pitchFamily="18" charset="0"/>
              <a:ea typeface="Liberation Serif" panose="02020603050405020304" pitchFamily="18" charset="0"/>
              <a:cs typeface="Liberation Serif" panose="02020603050405020304" pitchFamily="18" charset="0"/>
            </a:rPr>
            <a:t>инвалидов 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0" kern="1200" dirty="0" smtClean="0">
              <a:solidFill>
                <a:srgbClr val="C00000"/>
              </a:solidFill>
              <a:effectLst/>
              <a:latin typeface="Liberation Serif" panose="02020603050405020304" pitchFamily="18" charset="0"/>
              <a:ea typeface="Liberation Serif" panose="02020603050405020304" pitchFamily="18" charset="0"/>
              <a:cs typeface="Liberation Serif" panose="02020603050405020304" pitchFamily="18" charset="0"/>
            </a:rPr>
            <a:t>(6,4% населения)</a:t>
          </a:r>
          <a:endParaRPr lang="ru-RU" sz="1800" b="0" kern="1200" dirty="0">
            <a:solidFill>
              <a:srgbClr val="C00000"/>
            </a:solidFill>
            <a:effectLst/>
            <a:latin typeface="Liberation Serif" panose="02020603050405020304" pitchFamily="18" charset="0"/>
            <a:ea typeface="Liberation Serif" panose="02020603050405020304" pitchFamily="18" charset="0"/>
            <a:cs typeface="Liberation Serif" panose="02020603050405020304" pitchFamily="18" charset="0"/>
          </a:endParaRPr>
        </a:p>
      </dsp:txBody>
      <dsp:txXfrm>
        <a:off x="2339215" y="1377729"/>
        <a:ext cx="3371100" cy="903782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C85C7A3-AEF6-4990-B679-3B82DF98ED43}">
      <dsp:nvSpPr>
        <dsp:cNvPr id="0" name=""/>
        <dsp:cNvSpPr/>
      </dsp:nvSpPr>
      <dsp:spPr>
        <a:xfrm>
          <a:off x="79713" y="0"/>
          <a:ext cx="1695553" cy="106324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0" kern="1200" dirty="0" smtClean="0">
              <a:solidFill>
                <a:schemeClr val="tx1"/>
              </a:solidFill>
              <a:latin typeface="Liberation Serif" panose="02020603050405020304" pitchFamily="18" charset="0"/>
              <a:ea typeface="Liberation Serif" panose="02020603050405020304" pitchFamily="18" charset="0"/>
              <a:cs typeface="Liberation Serif" panose="02020603050405020304" pitchFamily="18" charset="0"/>
            </a:rPr>
            <a:t>Минтруд РФ</a:t>
          </a:r>
          <a:endParaRPr lang="ru-RU" sz="1600" b="0" kern="1200" dirty="0">
            <a:solidFill>
              <a:schemeClr val="tx1"/>
            </a:solidFill>
            <a:latin typeface="Liberation Serif" panose="02020603050405020304" pitchFamily="18" charset="0"/>
            <a:ea typeface="Liberation Serif" panose="02020603050405020304" pitchFamily="18" charset="0"/>
            <a:cs typeface="Liberation Serif" panose="02020603050405020304" pitchFamily="18" charset="0"/>
          </a:endParaRPr>
        </a:p>
      </dsp:txBody>
      <dsp:txXfrm>
        <a:off x="79713" y="0"/>
        <a:ext cx="1695553" cy="1063243"/>
      </dsp:txXfrm>
    </dsp:sp>
    <dsp:sp modelId="{00ACF0A3-B4C2-490D-A262-65C8804DC5F3}">
      <dsp:nvSpPr>
        <dsp:cNvPr id="0" name=""/>
        <dsp:cNvSpPr/>
      </dsp:nvSpPr>
      <dsp:spPr>
        <a:xfrm>
          <a:off x="1876169" y="2397"/>
          <a:ext cx="1772071" cy="106324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0" kern="1200" dirty="0" smtClean="0">
              <a:solidFill>
                <a:schemeClr val="tx1"/>
              </a:solidFill>
              <a:latin typeface="Liberation Serif" panose="02020603050405020304" pitchFamily="18" charset="0"/>
              <a:ea typeface="Liberation Serif" panose="02020603050405020304" pitchFamily="18" charset="0"/>
              <a:cs typeface="Liberation Serif" panose="02020603050405020304" pitchFamily="18" charset="0"/>
            </a:rPr>
            <a:t>Федеральное казначейство</a:t>
          </a:r>
          <a:endParaRPr lang="ru-RU" sz="1600" b="0" kern="1200" dirty="0">
            <a:solidFill>
              <a:schemeClr val="tx1"/>
            </a:solidFill>
            <a:latin typeface="Liberation Serif" panose="02020603050405020304" pitchFamily="18" charset="0"/>
            <a:ea typeface="Liberation Serif" panose="02020603050405020304" pitchFamily="18" charset="0"/>
            <a:cs typeface="Liberation Serif" panose="02020603050405020304" pitchFamily="18" charset="0"/>
          </a:endParaRPr>
        </a:p>
      </dsp:txBody>
      <dsp:txXfrm>
        <a:off x="1876169" y="2397"/>
        <a:ext cx="1772071" cy="1063243"/>
      </dsp:txXfrm>
    </dsp:sp>
    <dsp:sp modelId="{D579FDD0-A60A-4370-92E6-7C61C3F97723}">
      <dsp:nvSpPr>
        <dsp:cNvPr id="0" name=""/>
        <dsp:cNvSpPr/>
      </dsp:nvSpPr>
      <dsp:spPr>
        <a:xfrm>
          <a:off x="3816428" y="0"/>
          <a:ext cx="1772071" cy="106324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solidFill>
                <a:schemeClr val="tx1"/>
              </a:solidFill>
              <a:latin typeface="Liberation Serif" panose="02020603050405020304" pitchFamily="18" charset="0"/>
              <a:ea typeface="Liberation Serif" panose="02020603050405020304" pitchFamily="18" charset="0"/>
              <a:cs typeface="Liberation Serif" panose="02020603050405020304" pitchFamily="18" charset="0"/>
            </a:rPr>
            <a:t>Фонд пенсионного                     и социального страхования РФ (территориальные органы) </a:t>
          </a:r>
          <a:endParaRPr lang="ru-RU" sz="1400" b="0" kern="1200" dirty="0">
            <a:solidFill>
              <a:schemeClr val="tx1"/>
            </a:solidFill>
            <a:latin typeface="Liberation Serif" panose="02020603050405020304" pitchFamily="18" charset="0"/>
            <a:ea typeface="Liberation Serif" panose="02020603050405020304" pitchFamily="18" charset="0"/>
            <a:cs typeface="Liberation Serif" panose="02020603050405020304" pitchFamily="18" charset="0"/>
          </a:endParaRPr>
        </a:p>
      </dsp:txBody>
      <dsp:txXfrm>
        <a:off x="3816428" y="0"/>
        <a:ext cx="1772071" cy="1063243"/>
      </dsp:txXfrm>
    </dsp:sp>
    <dsp:sp modelId="{9435441E-5827-458B-B959-BEC1D92EEBCE}">
      <dsp:nvSpPr>
        <dsp:cNvPr id="0" name=""/>
        <dsp:cNvSpPr/>
      </dsp:nvSpPr>
      <dsp:spPr>
        <a:xfrm>
          <a:off x="5756528" y="2397"/>
          <a:ext cx="1772071" cy="106324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0" kern="1200" dirty="0" smtClean="0">
              <a:solidFill>
                <a:schemeClr val="tx1"/>
              </a:solidFill>
              <a:latin typeface="Liberation Serif" panose="02020603050405020304" pitchFamily="18" charset="0"/>
              <a:ea typeface="Liberation Serif" panose="02020603050405020304" pitchFamily="18" charset="0"/>
              <a:cs typeface="Liberation Serif" panose="02020603050405020304" pitchFamily="18" charset="0"/>
            </a:rPr>
            <a:t>Организации социального обслуживания </a:t>
          </a:r>
          <a:endParaRPr lang="ru-RU" sz="1600" b="0" kern="1200" dirty="0">
            <a:solidFill>
              <a:schemeClr val="tx1"/>
            </a:solidFill>
            <a:latin typeface="Liberation Serif" panose="02020603050405020304" pitchFamily="18" charset="0"/>
            <a:ea typeface="Liberation Serif" panose="02020603050405020304" pitchFamily="18" charset="0"/>
            <a:cs typeface="Liberation Serif" panose="02020603050405020304" pitchFamily="18" charset="0"/>
          </a:endParaRPr>
        </a:p>
      </dsp:txBody>
      <dsp:txXfrm>
        <a:off x="5756528" y="2397"/>
        <a:ext cx="1772071" cy="1063243"/>
      </dsp:txXfrm>
    </dsp:sp>
    <dsp:sp modelId="{6A0FB9CD-99C3-4C7C-A2B0-4AA44E73C9F4}">
      <dsp:nvSpPr>
        <dsp:cNvPr id="0" name=""/>
        <dsp:cNvSpPr/>
      </dsp:nvSpPr>
      <dsp:spPr>
        <a:xfrm>
          <a:off x="295295" y="1224740"/>
          <a:ext cx="2131642" cy="106324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0" kern="1200" dirty="0" smtClean="0">
              <a:solidFill>
                <a:schemeClr val="tx1"/>
              </a:solidFill>
              <a:latin typeface="Liberation Serif" panose="02020603050405020304" pitchFamily="18" charset="0"/>
              <a:ea typeface="Liberation Serif" panose="02020603050405020304" pitchFamily="18" charset="0"/>
              <a:cs typeface="Liberation Serif" panose="02020603050405020304" pitchFamily="18" charset="0"/>
            </a:rPr>
            <a:t>Федеральное бюро медико-социальной экспертизы Минтруда РФ</a:t>
          </a:r>
          <a:endParaRPr lang="ru-RU" sz="1600" b="0" kern="1200" dirty="0">
            <a:solidFill>
              <a:schemeClr val="tx1"/>
            </a:solidFill>
            <a:latin typeface="Liberation Serif" panose="02020603050405020304" pitchFamily="18" charset="0"/>
            <a:ea typeface="Liberation Serif" panose="02020603050405020304" pitchFamily="18" charset="0"/>
            <a:cs typeface="Liberation Serif" panose="02020603050405020304" pitchFamily="18" charset="0"/>
          </a:endParaRPr>
        </a:p>
      </dsp:txBody>
      <dsp:txXfrm>
        <a:off x="295295" y="1224740"/>
        <a:ext cx="2131642" cy="1063243"/>
      </dsp:txXfrm>
    </dsp:sp>
    <dsp:sp modelId="{9DFD23D6-FE41-40B4-B405-6D7D4775147B}">
      <dsp:nvSpPr>
        <dsp:cNvPr id="0" name=""/>
        <dsp:cNvSpPr/>
      </dsp:nvSpPr>
      <dsp:spPr>
        <a:xfrm>
          <a:off x="2656403" y="1224740"/>
          <a:ext cx="1936785" cy="106324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0" kern="1200" dirty="0" smtClean="0">
              <a:solidFill>
                <a:schemeClr val="tx1"/>
              </a:solidFill>
              <a:latin typeface="Liberation Serif" panose="02020603050405020304" pitchFamily="18" charset="0"/>
              <a:ea typeface="Liberation Serif" panose="02020603050405020304" pitchFamily="18" charset="0"/>
              <a:cs typeface="Liberation Serif" panose="02020603050405020304" pitchFamily="18" charset="0"/>
            </a:rPr>
            <a:t>Главные бюро медико-социальной экспертизы пилотных регионов</a:t>
          </a:r>
          <a:endParaRPr lang="ru-RU" sz="1600" b="0" kern="1200" dirty="0">
            <a:solidFill>
              <a:schemeClr val="tx1"/>
            </a:solidFill>
            <a:latin typeface="Liberation Serif" panose="02020603050405020304" pitchFamily="18" charset="0"/>
            <a:ea typeface="Liberation Serif" panose="02020603050405020304" pitchFamily="18" charset="0"/>
            <a:cs typeface="Liberation Serif" panose="02020603050405020304" pitchFamily="18" charset="0"/>
          </a:endParaRPr>
        </a:p>
      </dsp:txBody>
      <dsp:txXfrm>
        <a:off x="2656403" y="1224740"/>
        <a:ext cx="1936785" cy="1063243"/>
      </dsp:txXfrm>
    </dsp:sp>
    <dsp:sp modelId="{2C9F2E1C-97DA-4E16-9A92-D9D2E729BB2D}">
      <dsp:nvSpPr>
        <dsp:cNvPr id="0" name=""/>
        <dsp:cNvSpPr/>
      </dsp:nvSpPr>
      <dsp:spPr>
        <a:xfrm>
          <a:off x="4863359" y="1240731"/>
          <a:ext cx="2256963" cy="106324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0" kern="1200" dirty="0" smtClean="0">
              <a:solidFill>
                <a:schemeClr val="tx1"/>
              </a:solidFill>
              <a:latin typeface="Liberation Serif" panose="02020603050405020304" pitchFamily="18" charset="0"/>
              <a:ea typeface="Liberation Serif" panose="02020603050405020304" pitchFamily="18" charset="0"/>
              <a:cs typeface="Liberation Serif" panose="02020603050405020304" pitchFamily="18" charset="0"/>
            </a:rPr>
            <a:t>Высшие исполнительные органы государственной власти субъектов</a:t>
          </a:r>
          <a:endParaRPr lang="ru-RU" sz="1600" b="0" kern="1200" dirty="0">
            <a:solidFill>
              <a:schemeClr val="tx1"/>
            </a:solidFill>
            <a:latin typeface="Liberation Serif" panose="02020603050405020304" pitchFamily="18" charset="0"/>
            <a:ea typeface="Liberation Serif" panose="02020603050405020304" pitchFamily="18" charset="0"/>
            <a:cs typeface="Liberation Serif" panose="02020603050405020304" pitchFamily="18" charset="0"/>
          </a:endParaRPr>
        </a:p>
      </dsp:txBody>
      <dsp:txXfrm>
        <a:off x="4863359" y="1240731"/>
        <a:ext cx="2256963" cy="1063243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D38C4B6-EF76-4AB2-A182-2191987BE54B}">
      <dsp:nvSpPr>
        <dsp:cNvPr id="0" name=""/>
        <dsp:cNvSpPr/>
      </dsp:nvSpPr>
      <dsp:spPr>
        <a:xfrm>
          <a:off x="-4027076" y="-633521"/>
          <a:ext cx="4918913" cy="4918913"/>
        </a:xfrm>
        <a:prstGeom prst="blockArc">
          <a:avLst>
            <a:gd name="adj1" fmla="val 18900000"/>
            <a:gd name="adj2" fmla="val 2700000"/>
            <a:gd name="adj3" fmla="val 439"/>
          </a:avLst>
        </a:prstGeom>
        <a:noFill/>
        <a:ln w="1587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3FBA7D6-3075-45F1-8156-7C51E3E0EA1D}">
      <dsp:nvSpPr>
        <dsp:cNvPr id="0" name=""/>
        <dsp:cNvSpPr/>
      </dsp:nvSpPr>
      <dsp:spPr>
        <a:xfrm>
          <a:off x="928806" y="355042"/>
          <a:ext cx="7071336" cy="730374"/>
        </a:xfrm>
        <a:prstGeom prst="rect">
          <a:avLst/>
        </a:prstGeom>
        <a:solidFill>
          <a:schemeClr val="accent6">
            <a:lumMod val="20000"/>
            <a:lumOff val="8000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79734" tIns="45720" rIns="45720" bIns="4572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effectLst/>
              <a:latin typeface="Liberation Serif" panose="02020603050405020304" pitchFamily="18" charset="0"/>
              <a:ea typeface="Times New Roman" panose="02020603050405020304" pitchFamily="18" charset="0"/>
            </a:rPr>
            <a:t>в полустационарных условиях - 79,8 тыс. рублей</a:t>
          </a:r>
          <a:endParaRPr lang="ru-RU" sz="1800" b="0" i="0" kern="1200" dirty="0">
            <a:latin typeface="Liberation Serif" panose="02020603050405020304" pitchFamily="18" charset="0"/>
            <a:ea typeface="Liberation Serif" panose="02020603050405020304" pitchFamily="18" charset="0"/>
            <a:cs typeface="Liberation Serif" panose="02020603050405020304" pitchFamily="18" charset="0"/>
          </a:endParaRPr>
        </a:p>
      </dsp:txBody>
      <dsp:txXfrm>
        <a:off x="928806" y="355042"/>
        <a:ext cx="7071336" cy="730374"/>
      </dsp:txXfrm>
    </dsp:sp>
    <dsp:sp modelId="{0E5B5EDD-FD16-4403-AEFB-D2062DFA676B}">
      <dsp:nvSpPr>
        <dsp:cNvPr id="0" name=""/>
        <dsp:cNvSpPr/>
      </dsp:nvSpPr>
      <dsp:spPr>
        <a:xfrm>
          <a:off x="153096" y="273890"/>
          <a:ext cx="912967" cy="912967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0"/>
              </a:schemeClr>
            </a:gs>
            <a:gs pos="44000">
              <a:schemeClr val="lt1">
                <a:hueOff val="0"/>
                <a:satOff val="0"/>
                <a:lumOff val="0"/>
                <a:alphaOff val="0"/>
                <a:tint val="60000"/>
                <a:satMod val="12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90000"/>
                <a:alpha val="100000"/>
                <a:lumMod val="90000"/>
              </a:schemeClr>
            </a:gs>
          </a:gsLst>
          <a:lin ang="5400000" scaled="0"/>
        </a:gra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  <dsp:sp modelId="{827D3C83-172E-4C62-B911-47EE8B627A55}">
      <dsp:nvSpPr>
        <dsp:cNvPr id="0" name=""/>
        <dsp:cNvSpPr/>
      </dsp:nvSpPr>
      <dsp:spPr>
        <a:xfrm>
          <a:off x="1137759" y="1460747"/>
          <a:ext cx="6860769" cy="730374"/>
        </a:xfrm>
        <a:prstGeom prst="rect">
          <a:avLst/>
        </a:prstGeom>
        <a:solidFill>
          <a:schemeClr val="accent4">
            <a:lumMod val="20000"/>
            <a:lumOff val="8000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79734" tIns="45720" rIns="45720" bIns="4572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effectLst/>
              <a:latin typeface="Liberation Serif" panose="02020603050405020304" pitchFamily="18" charset="0"/>
              <a:ea typeface="Times New Roman" panose="02020603050405020304" pitchFamily="18" charset="0"/>
            </a:rPr>
            <a:t>в стационарных условиях без проживания сопровождающего ребенка-инвалида лица - 96,6 тыс. рублей </a:t>
          </a:r>
          <a:endParaRPr lang="ru-RU" sz="1800" b="0" i="0" kern="1200" dirty="0">
            <a:latin typeface="Liberation Serif" panose="02020603050405020304" pitchFamily="18" charset="0"/>
            <a:ea typeface="Liberation Serif" panose="02020603050405020304" pitchFamily="18" charset="0"/>
            <a:cs typeface="Liberation Serif" panose="02020603050405020304" pitchFamily="18" charset="0"/>
          </a:endParaRPr>
        </a:p>
      </dsp:txBody>
      <dsp:txXfrm>
        <a:off x="1137759" y="1460747"/>
        <a:ext cx="6860769" cy="730374"/>
      </dsp:txXfrm>
    </dsp:sp>
    <dsp:sp modelId="{E390E97B-0E17-40FC-A974-531726639199}">
      <dsp:nvSpPr>
        <dsp:cNvPr id="0" name=""/>
        <dsp:cNvSpPr/>
      </dsp:nvSpPr>
      <dsp:spPr>
        <a:xfrm>
          <a:off x="418587" y="1369451"/>
          <a:ext cx="912967" cy="912967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0"/>
              </a:schemeClr>
            </a:gs>
            <a:gs pos="44000">
              <a:schemeClr val="lt1">
                <a:hueOff val="0"/>
                <a:satOff val="0"/>
                <a:lumOff val="0"/>
                <a:alphaOff val="0"/>
                <a:tint val="60000"/>
                <a:satMod val="12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90000"/>
                <a:alpha val="100000"/>
                <a:lumMod val="90000"/>
              </a:schemeClr>
            </a:gs>
          </a:gsLst>
          <a:lin ang="5400000" scaled="0"/>
        </a:gradFill>
        <a:ln w="9525" cap="flat" cmpd="sng" algn="ctr">
          <a:solidFill>
            <a:schemeClr val="accent2">
              <a:hueOff val="-2355276"/>
              <a:satOff val="-3145"/>
              <a:lumOff val="1863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  <dsp:sp modelId="{874CE4C5-576C-4147-9D24-27B33CD12B21}">
      <dsp:nvSpPr>
        <dsp:cNvPr id="0" name=""/>
        <dsp:cNvSpPr/>
      </dsp:nvSpPr>
      <dsp:spPr>
        <a:xfrm>
          <a:off x="773363" y="2544455"/>
          <a:ext cx="7247706" cy="730374"/>
        </a:xfrm>
        <a:prstGeom prst="rect">
          <a:avLst/>
        </a:prstGeom>
        <a:solidFill>
          <a:schemeClr val="accent2">
            <a:lumMod val="40000"/>
            <a:lumOff val="6000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79734" tIns="45720" rIns="45720" bIns="4572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effectLst/>
              <a:latin typeface="Liberation Serif" panose="02020603050405020304" pitchFamily="18" charset="0"/>
              <a:ea typeface="Times New Roman" panose="02020603050405020304" pitchFamily="18" charset="0"/>
            </a:rPr>
            <a:t>в стационарных условиях с проживанием сопровождающего ребенка-инвалида лица - 102,9 тыс. рублей</a:t>
          </a:r>
          <a:r>
            <a:rPr lang="ru-RU" sz="1800" i="1" kern="1200" dirty="0" smtClean="0">
              <a:effectLst/>
              <a:latin typeface="Liberation Serif" panose="02020603050405020304" pitchFamily="18" charset="0"/>
              <a:ea typeface="Times New Roman" panose="02020603050405020304" pitchFamily="18" charset="0"/>
            </a:rPr>
            <a:t> </a:t>
          </a:r>
          <a:endParaRPr lang="ru-RU" sz="1800" b="0" i="0" kern="1200" dirty="0">
            <a:latin typeface="Liberation Serif" panose="02020603050405020304" pitchFamily="18" charset="0"/>
            <a:ea typeface="Liberation Serif" panose="02020603050405020304" pitchFamily="18" charset="0"/>
            <a:cs typeface="Liberation Serif" panose="02020603050405020304" pitchFamily="18" charset="0"/>
          </a:endParaRPr>
        </a:p>
      </dsp:txBody>
      <dsp:txXfrm>
        <a:off x="773363" y="2544455"/>
        <a:ext cx="7247706" cy="730374"/>
      </dsp:txXfrm>
    </dsp:sp>
    <dsp:sp modelId="{5016CD99-2511-4713-902F-945B75F03F5F}">
      <dsp:nvSpPr>
        <dsp:cNvPr id="0" name=""/>
        <dsp:cNvSpPr/>
      </dsp:nvSpPr>
      <dsp:spPr>
        <a:xfrm>
          <a:off x="153096" y="2465012"/>
          <a:ext cx="912967" cy="912967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0"/>
              </a:schemeClr>
            </a:gs>
            <a:gs pos="44000">
              <a:schemeClr val="lt1">
                <a:hueOff val="0"/>
                <a:satOff val="0"/>
                <a:lumOff val="0"/>
                <a:alphaOff val="0"/>
                <a:tint val="60000"/>
                <a:satMod val="12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90000"/>
                <a:alpha val="100000"/>
                <a:lumMod val="90000"/>
              </a:schemeClr>
            </a:gs>
          </a:gsLst>
          <a:lin ang="5400000" scaled="0"/>
        </a:gradFill>
        <a:ln w="9525" cap="flat" cmpd="sng" algn="ctr">
          <a:solidFill>
            <a:schemeClr val="accent2">
              <a:hueOff val="-4710551"/>
              <a:satOff val="-6290"/>
              <a:lumOff val="3726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775CC28-0C26-4085-B1B9-5155EF9F796C}">
      <dsp:nvSpPr>
        <dsp:cNvPr id="0" name=""/>
        <dsp:cNvSpPr/>
      </dsp:nvSpPr>
      <dsp:spPr>
        <a:xfrm>
          <a:off x="0" y="136910"/>
          <a:ext cx="4431638" cy="1607393"/>
        </a:xfrm>
        <a:prstGeom prst="rect">
          <a:avLst/>
        </a:prstGeom>
        <a:solidFill>
          <a:srgbClr val="B74919">
            <a:lumMod val="40000"/>
            <a:lumOff val="60000"/>
          </a:srgbClr>
        </a:solidFill>
        <a:ln>
          <a:solidFill>
            <a:srgbClr val="8BC145">
              <a:lumMod val="20000"/>
              <a:lumOff val="80000"/>
            </a:srgbClr>
          </a:solidFill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solidFill>
                <a:sysClr val="windowText" lastClr="000000"/>
              </a:solidFill>
              <a:latin typeface="Liberation Serif" panose="02020603050405020304" pitchFamily="18" charset="0"/>
              <a:ea typeface="Liberation Serif" panose="02020603050405020304" pitchFamily="18" charset="0"/>
              <a:cs typeface="Liberation Serif" panose="02020603050405020304" pitchFamily="18" charset="0"/>
            </a:rPr>
            <a:t>расходы на проезд детей-инвалидов                                   и сопровождающих детей-инвалидов лиц к месту приобретения услуг по комплексной реабилитации и </a:t>
          </a:r>
          <a:r>
            <a:rPr lang="ru-RU" sz="1600" kern="1200" dirty="0" err="1" smtClean="0">
              <a:solidFill>
                <a:sysClr val="windowText" lastClr="000000"/>
              </a:solidFill>
              <a:latin typeface="Liberation Serif" panose="02020603050405020304" pitchFamily="18" charset="0"/>
              <a:ea typeface="Liberation Serif" panose="02020603050405020304" pitchFamily="18" charset="0"/>
              <a:cs typeface="Liberation Serif" panose="02020603050405020304" pitchFamily="18" charset="0"/>
            </a:rPr>
            <a:t>абилитации</a:t>
          </a:r>
          <a:r>
            <a:rPr lang="ru-RU" sz="1600" kern="1200" dirty="0" smtClean="0">
              <a:solidFill>
                <a:sysClr val="windowText" lastClr="000000"/>
              </a:solidFill>
              <a:latin typeface="Liberation Serif" panose="02020603050405020304" pitchFamily="18" charset="0"/>
              <a:ea typeface="Liberation Serif" panose="02020603050405020304" pitchFamily="18" charset="0"/>
              <a:cs typeface="Liberation Serif" panose="02020603050405020304" pitchFamily="18" charset="0"/>
            </a:rPr>
            <a:t> и обратно железнодорожным транспортом в поездах дальнего следования</a:t>
          </a:r>
          <a:endParaRPr lang="ru-RU" sz="1600" kern="1200" dirty="0">
            <a:solidFill>
              <a:sysClr val="windowText" lastClr="000000"/>
            </a:solidFill>
            <a:latin typeface="Liberation Serif" panose="02020603050405020304" pitchFamily="18" charset="0"/>
            <a:ea typeface="Liberation Serif" panose="02020603050405020304" pitchFamily="18" charset="0"/>
            <a:cs typeface="Liberation Serif" panose="02020603050405020304" pitchFamily="18" charset="0"/>
          </a:endParaRPr>
        </a:p>
      </dsp:txBody>
      <dsp:txXfrm>
        <a:off x="0" y="136910"/>
        <a:ext cx="4431638" cy="1607393"/>
      </dsp:txXfrm>
    </dsp:sp>
    <dsp:sp modelId="{903C045E-2939-4919-8830-14905628C23E}">
      <dsp:nvSpPr>
        <dsp:cNvPr id="0" name=""/>
        <dsp:cNvSpPr/>
      </dsp:nvSpPr>
      <dsp:spPr>
        <a:xfrm>
          <a:off x="945853" y="1875880"/>
          <a:ext cx="4598762" cy="1600033"/>
        </a:xfrm>
        <a:prstGeom prst="rect">
          <a:avLst/>
        </a:prstGeom>
        <a:solidFill>
          <a:srgbClr val="FFC000"/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solidFill>
                <a:sysClr val="windowText" lastClr="000000"/>
              </a:solidFill>
              <a:latin typeface="Liberation Serif" panose="02020603050405020304" pitchFamily="18" charset="0"/>
              <a:ea typeface="Liberation Serif" panose="02020603050405020304" pitchFamily="18" charset="0"/>
              <a:cs typeface="Liberation Serif" panose="02020603050405020304" pitchFamily="18" charset="0"/>
            </a:rPr>
            <a:t>компенсация расходов на оплату стоимости проезда детей-инвалидов и сопровождающих детей-инвалидов лиц к месту приобретения услуг по комплексной реабилитации и </a:t>
          </a:r>
          <a:r>
            <a:rPr lang="ru-RU" sz="1600" kern="1200" dirty="0" err="1" smtClean="0">
              <a:solidFill>
                <a:sysClr val="windowText" lastClr="000000"/>
              </a:solidFill>
              <a:latin typeface="Liberation Serif" panose="02020603050405020304" pitchFamily="18" charset="0"/>
              <a:ea typeface="Liberation Serif" panose="02020603050405020304" pitchFamily="18" charset="0"/>
              <a:cs typeface="Liberation Serif" panose="02020603050405020304" pitchFamily="18" charset="0"/>
            </a:rPr>
            <a:t>абилитации</a:t>
          </a:r>
          <a:r>
            <a:rPr lang="ru-RU" sz="1600" kern="1200" dirty="0" smtClean="0">
              <a:solidFill>
                <a:sysClr val="windowText" lastClr="000000"/>
              </a:solidFill>
              <a:latin typeface="Liberation Serif" panose="02020603050405020304" pitchFamily="18" charset="0"/>
              <a:ea typeface="Liberation Serif" panose="02020603050405020304" pitchFamily="18" charset="0"/>
              <a:cs typeface="Liberation Serif" panose="02020603050405020304" pitchFamily="18" charset="0"/>
            </a:rPr>
            <a:t>                     и обратно личным автомобильным транспортом                  в размере фактически произведенных расходов              на оплату стоимости израсходованного топлива</a:t>
          </a:r>
          <a:endParaRPr lang="ru-RU" sz="1600" kern="1200" dirty="0">
            <a:solidFill>
              <a:sysClr val="windowText" lastClr="000000"/>
            </a:solidFill>
            <a:latin typeface="Liberation Serif" panose="02020603050405020304" pitchFamily="18" charset="0"/>
            <a:ea typeface="Liberation Serif" panose="02020603050405020304" pitchFamily="18" charset="0"/>
            <a:cs typeface="Liberation Serif" panose="02020603050405020304" pitchFamily="18" charset="0"/>
          </a:endParaRPr>
        </a:p>
      </dsp:txBody>
      <dsp:txXfrm>
        <a:off x="945853" y="1875880"/>
        <a:ext cx="4598762" cy="1600033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0E9A4DB-5E1C-400C-8146-35F0C50952BF}">
      <dsp:nvSpPr>
        <dsp:cNvPr id="0" name=""/>
        <dsp:cNvSpPr/>
      </dsp:nvSpPr>
      <dsp:spPr>
        <a:xfrm>
          <a:off x="1790537" y="1816859"/>
          <a:ext cx="2343491" cy="2182062"/>
        </a:xfrm>
        <a:prstGeom prst="gear9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err="1" smtClean="0"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rPr>
            <a:t>Реабилита</a:t>
          </a:r>
          <a:endParaRPr lang="en-US" sz="1600" kern="1200" dirty="0" smtClean="0">
            <a:latin typeface="Arial" panose="020B0604020202020204" pitchFamily="34" charset="0"/>
            <a:ea typeface="Verdana" panose="020B0604030504040204" pitchFamily="34" charset="0"/>
            <a:cs typeface="Arial" panose="020B0604020202020204" pitchFamily="34" charset="0"/>
          </a:endParaRP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err="1" smtClean="0"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rPr>
            <a:t>ционная</a:t>
          </a:r>
          <a:r>
            <a:rPr lang="ru-RU" sz="1600" kern="1200" dirty="0" smtClean="0"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rPr>
            <a:t> организация</a:t>
          </a:r>
          <a:endParaRPr lang="ru-RU" sz="1600" kern="1200" dirty="0">
            <a:latin typeface="Arial" panose="020B0604020202020204" pitchFamily="34" charset="0"/>
            <a:ea typeface="Verdana" panose="020B0604030504040204" pitchFamily="34" charset="0"/>
            <a:cs typeface="Arial" panose="020B0604020202020204" pitchFamily="34" charset="0"/>
          </a:endParaRPr>
        </a:p>
      </dsp:txBody>
      <dsp:txXfrm>
        <a:off x="2249618" y="2327997"/>
        <a:ext cx="1425329" cy="1121625"/>
      </dsp:txXfrm>
    </dsp:sp>
    <dsp:sp modelId="{144D4641-08F1-4E88-8965-8CCA356FB23E}">
      <dsp:nvSpPr>
        <dsp:cNvPr id="0" name=""/>
        <dsp:cNvSpPr/>
      </dsp:nvSpPr>
      <dsp:spPr>
        <a:xfrm>
          <a:off x="281340" y="1095366"/>
          <a:ext cx="2141721" cy="1998419"/>
        </a:xfrm>
        <a:prstGeom prst="gear6">
          <a:avLst/>
        </a:prstGeom>
        <a:solidFill>
          <a:schemeClr val="accent5">
            <a:hueOff val="4085978"/>
            <a:satOff val="2788"/>
            <a:lumOff val="-7843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rPr>
            <a:t>Семья ребенка-инвалида</a:t>
          </a:r>
          <a:endParaRPr lang="ru-RU" sz="1600" kern="1200" dirty="0">
            <a:latin typeface="Arial" panose="020B0604020202020204" pitchFamily="34" charset="0"/>
            <a:ea typeface="Verdana" panose="020B0604030504040204" pitchFamily="34" charset="0"/>
            <a:cs typeface="Arial" panose="020B0604020202020204" pitchFamily="34" charset="0"/>
          </a:endParaRPr>
        </a:p>
      </dsp:txBody>
      <dsp:txXfrm>
        <a:off x="805279" y="1601515"/>
        <a:ext cx="1093843" cy="986121"/>
      </dsp:txXfrm>
    </dsp:sp>
    <dsp:sp modelId="{CB15E01A-9FC0-4E3D-89C4-5F184038D7B5}">
      <dsp:nvSpPr>
        <dsp:cNvPr id="0" name=""/>
        <dsp:cNvSpPr/>
      </dsp:nvSpPr>
      <dsp:spPr>
        <a:xfrm rot="20700000">
          <a:off x="1468040" y="167243"/>
          <a:ext cx="1751025" cy="1632931"/>
        </a:xfrm>
        <a:prstGeom prst="gear6">
          <a:avLst/>
        </a:prstGeom>
        <a:solidFill>
          <a:schemeClr val="accent5">
            <a:hueOff val="8171956"/>
            <a:satOff val="5577"/>
            <a:lumOff val="-15685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err="1" smtClean="0"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rPr>
            <a:t>Коорди-натор</a:t>
          </a:r>
          <a:endParaRPr lang="ru-RU" sz="1600" b="1" kern="1200" dirty="0">
            <a:latin typeface="Arial" panose="020B0604020202020204" pitchFamily="34" charset="0"/>
            <a:ea typeface="Verdana" panose="020B0604030504040204" pitchFamily="34" charset="0"/>
            <a:cs typeface="Arial" panose="020B0604020202020204" pitchFamily="34" charset="0"/>
          </a:endParaRPr>
        </a:p>
      </dsp:txBody>
      <dsp:txXfrm rot="-20700000">
        <a:off x="1859095" y="518388"/>
        <a:ext cx="968914" cy="930640"/>
      </dsp:txXfrm>
    </dsp:sp>
    <dsp:sp modelId="{A0BFBF80-8287-445B-89F9-756403C3A7C0}">
      <dsp:nvSpPr>
        <dsp:cNvPr id="0" name=""/>
        <dsp:cNvSpPr/>
      </dsp:nvSpPr>
      <dsp:spPr>
        <a:xfrm>
          <a:off x="1658030" y="1488993"/>
          <a:ext cx="2793039" cy="2793039"/>
        </a:xfrm>
        <a:prstGeom prst="circularArrow">
          <a:avLst>
            <a:gd name="adj1" fmla="val 4687"/>
            <a:gd name="adj2" fmla="val 299029"/>
            <a:gd name="adj3" fmla="val 2510622"/>
            <a:gd name="adj4" fmla="val 15873270"/>
            <a:gd name="adj5" fmla="val 5469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E5F1686-DD65-47E0-BE94-C3D4C07D5F50}">
      <dsp:nvSpPr>
        <dsp:cNvPr id="0" name=""/>
        <dsp:cNvSpPr/>
      </dsp:nvSpPr>
      <dsp:spPr>
        <a:xfrm>
          <a:off x="264345" y="957576"/>
          <a:ext cx="2029317" cy="2029317"/>
        </a:xfrm>
        <a:prstGeom prst="leftCircularArrow">
          <a:avLst>
            <a:gd name="adj1" fmla="val 6452"/>
            <a:gd name="adj2" fmla="val 429999"/>
            <a:gd name="adj3" fmla="val 10489124"/>
            <a:gd name="adj4" fmla="val 14837806"/>
            <a:gd name="adj5" fmla="val 7527"/>
          </a:avLst>
        </a:prstGeom>
        <a:solidFill>
          <a:schemeClr val="accent5">
            <a:hueOff val="4085978"/>
            <a:satOff val="2788"/>
            <a:lumOff val="-7843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7B6B759-9042-4016-ADCF-A897B002FCB5}">
      <dsp:nvSpPr>
        <dsp:cNvPr id="0" name=""/>
        <dsp:cNvSpPr/>
      </dsp:nvSpPr>
      <dsp:spPr>
        <a:xfrm>
          <a:off x="1164827" y="-171808"/>
          <a:ext cx="2188013" cy="2188013"/>
        </a:xfrm>
        <a:prstGeom prst="circularArrow">
          <a:avLst>
            <a:gd name="adj1" fmla="val 5984"/>
            <a:gd name="adj2" fmla="val 394124"/>
            <a:gd name="adj3" fmla="val 13313824"/>
            <a:gd name="adj4" fmla="val 10508221"/>
            <a:gd name="adj5" fmla="val 6981"/>
          </a:avLst>
        </a:prstGeom>
        <a:solidFill>
          <a:schemeClr val="accent5">
            <a:hueOff val="8171956"/>
            <a:satOff val="5577"/>
            <a:lumOff val="-15685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FDED3E6-0D3A-4390-A3C7-7CA95F995D24}">
      <dsp:nvSpPr>
        <dsp:cNvPr id="0" name=""/>
        <dsp:cNvSpPr/>
      </dsp:nvSpPr>
      <dsp:spPr>
        <a:xfrm>
          <a:off x="0" y="302589"/>
          <a:ext cx="6480844" cy="226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A4B4D59-B4BF-41A3-88B5-D8086B361880}">
      <dsp:nvSpPr>
        <dsp:cNvPr id="0" name=""/>
        <dsp:cNvSpPr/>
      </dsp:nvSpPr>
      <dsp:spPr>
        <a:xfrm>
          <a:off x="324042" y="169749"/>
          <a:ext cx="4536590" cy="26568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1472" tIns="0" rIns="171472" bIns="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solidFill>
                <a:schemeClr val="tx1"/>
              </a:solidFill>
              <a:latin typeface="Liberation Serif" panose="02020603050405020304" pitchFamily="18" charset="0"/>
              <a:ea typeface="Liberation Serif" panose="02020603050405020304" pitchFamily="18" charset="0"/>
              <a:cs typeface="Liberation Serif" panose="02020603050405020304" pitchFamily="18" charset="0"/>
            </a:rPr>
            <a:t>социально-бытовая адаптация</a:t>
          </a:r>
          <a:endParaRPr lang="ru-RU" sz="1600" kern="1200" dirty="0">
            <a:solidFill>
              <a:schemeClr val="tx1"/>
            </a:solidFill>
            <a:latin typeface="Liberation Serif" panose="02020603050405020304" pitchFamily="18" charset="0"/>
            <a:ea typeface="Liberation Serif" panose="02020603050405020304" pitchFamily="18" charset="0"/>
            <a:cs typeface="Liberation Serif" panose="02020603050405020304" pitchFamily="18" charset="0"/>
          </a:endParaRPr>
        </a:p>
      </dsp:txBody>
      <dsp:txXfrm>
        <a:off x="337011" y="182718"/>
        <a:ext cx="4510652" cy="239742"/>
      </dsp:txXfrm>
    </dsp:sp>
    <dsp:sp modelId="{14B63682-1863-46F0-B240-E8881E1ADA96}">
      <dsp:nvSpPr>
        <dsp:cNvPr id="0" name=""/>
        <dsp:cNvSpPr/>
      </dsp:nvSpPr>
      <dsp:spPr>
        <a:xfrm>
          <a:off x="0" y="836995"/>
          <a:ext cx="6480844" cy="226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AE27347-D48D-4C8B-8112-8C674D6D696C}">
      <dsp:nvSpPr>
        <dsp:cNvPr id="0" name=""/>
        <dsp:cNvSpPr/>
      </dsp:nvSpPr>
      <dsp:spPr>
        <a:xfrm>
          <a:off x="324042" y="577989"/>
          <a:ext cx="4536590" cy="39184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1472" tIns="0" rIns="171472" bIns="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solidFill>
                <a:schemeClr val="tx1"/>
              </a:solidFill>
              <a:latin typeface="Liberation Serif" panose="02020603050405020304" pitchFamily="18" charset="0"/>
              <a:ea typeface="Liberation Serif" panose="02020603050405020304" pitchFamily="18" charset="0"/>
              <a:cs typeface="Liberation Serif" panose="02020603050405020304" pitchFamily="18" charset="0"/>
            </a:rPr>
            <a:t>социально-средовая реабилитация и и </a:t>
          </a:r>
          <a:r>
            <a:rPr lang="ru-RU" sz="1600" kern="1200" dirty="0" err="1" smtClean="0">
              <a:solidFill>
                <a:schemeClr val="tx1"/>
              </a:solidFill>
              <a:latin typeface="Liberation Serif" panose="02020603050405020304" pitchFamily="18" charset="0"/>
              <a:ea typeface="Liberation Serif" panose="02020603050405020304" pitchFamily="18" charset="0"/>
              <a:cs typeface="Liberation Serif" panose="02020603050405020304" pitchFamily="18" charset="0"/>
            </a:rPr>
            <a:t>абилитация</a:t>
          </a:r>
          <a:r>
            <a:rPr lang="ru-RU" sz="1600" kern="1200" dirty="0" smtClean="0">
              <a:solidFill>
                <a:schemeClr val="tx1"/>
              </a:solidFill>
              <a:latin typeface="Liberation Serif" panose="02020603050405020304" pitchFamily="18" charset="0"/>
              <a:ea typeface="Liberation Serif" panose="02020603050405020304" pitchFamily="18" charset="0"/>
              <a:cs typeface="Liberation Serif" panose="02020603050405020304" pitchFamily="18" charset="0"/>
            </a:rPr>
            <a:t> </a:t>
          </a:r>
          <a:endParaRPr lang="ru-RU" sz="1600" kern="1200" dirty="0">
            <a:solidFill>
              <a:schemeClr val="tx1"/>
            </a:solidFill>
            <a:latin typeface="Liberation Serif" panose="02020603050405020304" pitchFamily="18" charset="0"/>
            <a:ea typeface="Liberation Serif" panose="02020603050405020304" pitchFamily="18" charset="0"/>
            <a:cs typeface="Liberation Serif" panose="02020603050405020304" pitchFamily="18" charset="0"/>
          </a:endParaRPr>
        </a:p>
      </dsp:txBody>
      <dsp:txXfrm>
        <a:off x="343170" y="597117"/>
        <a:ext cx="4498334" cy="353590"/>
      </dsp:txXfrm>
    </dsp:sp>
    <dsp:sp modelId="{00BA17F5-EA94-4D82-9FA4-5ACCA2B70EF8}">
      <dsp:nvSpPr>
        <dsp:cNvPr id="0" name=""/>
        <dsp:cNvSpPr/>
      </dsp:nvSpPr>
      <dsp:spPr>
        <a:xfrm>
          <a:off x="0" y="1371406"/>
          <a:ext cx="6480844" cy="226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B5CC615-DA99-479B-B06D-8C471AF1DE61}">
      <dsp:nvSpPr>
        <dsp:cNvPr id="0" name=""/>
        <dsp:cNvSpPr/>
      </dsp:nvSpPr>
      <dsp:spPr>
        <a:xfrm>
          <a:off x="324042" y="1112395"/>
          <a:ext cx="4536590" cy="39185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1472" tIns="0" rIns="171472" bIns="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solidFill>
                <a:schemeClr val="tx1"/>
              </a:solidFill>
              <a:latin typeface="Liberation Serif" panose="02020603050405020304" pitchFamily="18" charset="0"/>
              <a:ea typeface="Liberation Serif" panose="02020603050405020304" pitchFamily="18" charset="0"/>
              <a:cs typeface="Liberation Serif" panose="02020603050405020304" pitchFamily="18" charset="0"/>
            </a:rPr>
            <a:t>социально-педагогическая реабилитация и </a:t>
          </a:r>
          <a:r>
            <a:rPr lang="ru-RU" sz="1600" kern="1200" dirty="0" err="1" smtClean="0">
              <a:solidFill>
                <a:schemeClr val="tx1"/>
              </a:solidFill>
              <a:latin typeface="Liberation Serif" panose="02020603050405020304" pitchFamily="18" charset="0"/>
              <a:ea typeface="Liberation Serif" panose="02020603050405020304" pitchFamily="18" charset="0"/>
              <a:cs typeface="Liberation Serif" panose="02020603050405020304" pitchFamily="18" charset="0"/>
            </a:rPr>
            <a:t>абилитация</a:t>
          </a:r>
          <a:endParaRPr lang="ru-RU" sz="1600" kern="1200" dirty="0">
            <a:solidFill>
              <a:schemeClr val="tx1"/>
            </a:solidFill>
            <a:latin typeface="Liberation Serif" panose="02020603050405020304" pitchFamily="18" charset="0"/>
            <a:ea typeface="Liberation Serif" panose="02020603050405020304" pitchFamily="18" charset="0"/>
            <a:cs typeface="Liberation Serif" panose="02020603050405020304" pitchFamily="18" charset="0"/>
          </a:endParaRPr>
        </a:p>
      </dsp:txBody>
      <dsp:txXfrm>
        <a:off x="343171" y="1131524"/>
        <a:ext cx="4498332" cy="353593"/>
      </dsp:txXfrm>
    </dsp:sp>
    <dsp:sp modelId="{512FD081-427D-4C3E-8B15-BE24B08BC2CD}">
      <dsp:nvSpPr>
        <dsp:cNvPr id="0" name=""/>
        <dsp:cNvSpPr/>
      </dsp:nvSpPr>
      <dsp:spPr>
        <a:xfrm>
          <a:off x="0" y="1920202"/>
          <a:ext cx="6480844" cy="226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7B34DD0-B0C7-480A-8992-B4332E907EF0}">
      <dsp:nvSpPr>
        <dsp:cNvPr id="0" name=""/>
        <dsp:cNvSpPr/>
      </dsp:nvSpPr>
      <dsp:spPr>
        <a:xfrm>
          <a:off x="324042" y="1646806"/>
          <a:ext cx="4536590" cy="40623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1472" tIns="0" rIns="171472" bIns="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solidFill>
                <a:schemeClr val="tx1"/>
              </a:solidFill>
              <a:latin typeface="Liberation Serif" panose="02020603050405020304" pitchFamily="18" charset="0"/>
              <a:ea typeface="Liberation Serif" panose="02020603050405020304" pitchFamily="18" charset="0"/>
              <a:cs typeface="Liberation Serif" panose="02020603050405020304" pitchFamily="18" charset="0"/>
            </a:rPr>
            <a:t>социально-психологическая реабилитация и </a:t>
          </a:r>
          <a:r>
            <a:rPr lang="ru-RU" sz="1600" kern="1200" dirty="0" err="1" smtClean="0">
              <a:solidFill>
                <a:schemeClr val="tx1"/>
              </a:solidFill>
              <a:latin typeface="Liberation Serif" panose="02020603050405020304" pitchFamily="18" charset="0"/>
              <a:ea typeface="Liberation Serif" panose="02020603050405020304" pitchFamily="18" charset="0"/>
              <a:cs typeface="Liberation Serif" panose="02020603050405020304" pitchFamily="18" charset="0"/>
            </a:rPr>
            <a:t>абилитация</a:t>
          </a:r>
          <a:endParaRPr lang="ru-RU" sz="1600" kern="1200" dirty="0">
            <a:solidFill>
              <a:schemeClr val="tx1"/>
            </a:solidFill>
            <a:latin typeface="Liberation Serif" panose="02020603050405020304" pitchFamily="18" charset="0"/>
            <a:ea typeface="Liberation Serif" panose="02020603050405020304" pitchFamily="18" charset="0"/>
            <a:cs typeface="Liberation Serif" panose="02020603050405020304" pitchFamily="18" charset="0"/>
          </a:endParaRPr>
        </a:p>
      </dsp:txBody>
      <dsp:txXfrm>
        <a:off x="343873" y="1666637"/>
        <a:ext cx="4496928" cy="366573"/>
      </dsp:txXfrm>
    </dsp:sp>
    <dsp:sp modelId="{50A26C69-AF8E-4BBC-A32C-D3BE94197726}">
      <dsp:nvSpPr>
        <dsp:cNvPr id="0" name=""/>
        <dsp:cNvSpPr/>
      </dsp:nvSpPr>
      <dsp:spPr>
        <a:xfrm>
          <a:off x="0" y="2328442"/>
          <a:ext cx="6480844" cy="226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EE38F0F-1DBC-447B-9B72-5E81010BE2DC}">
      <dsp:nvSpPr>
        <dsp:cNvPr id="0" name=""/>
        <dsp:cNvSpPr/>
      </dsp:nvSpPr>
      <dsp:spPr>
        <a:xfrm>
          <a:off x="324042" y="2195602"/>
          <a:ext cx="4536590" cy="26568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1472" tIns="0" rIns="171472" bIns="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solidFill>
                <a:schemeClr val="tx1"/>
              </a:solidFill>
              <a:latin typeface="Liberation Serif" panose="02020603050405020304" pitchFamily="18" charset="0"/>
              <a:ea typeface="Liberation Serif" panose="02020603050405020304" pitchFamily="18" charset="0"/>
              <a:cs typeface="Liberation Serif" panose="02020603050405020304" pitchFamily="18" charset="0"/>
            </a:rPr>
            <a:t>социокультурная реабилитация и </a:t>
          </a:r>
          <a:r>
            <a:rPr lang="ru-RU" sz="1600" kern="1200" dirty="0" err="1" smtClean="0">
              <a:solidFill>
                <a:schemeClr val="tx1"/>
              </a:solidFill>
              <a:latin typeface="Liberation Serif" panose="02020603050405020304" pitchFamily="18" charset="0"/>
              <a:ea typeface="Liberation Serif" panose="02020603050405020304" pitchFamily="18" charset="0"/>
              <a:cs typeface="Liberation Serif" panose="02020603050405020304" pitchFamily="18" charset="0"/>
            </a:rPr>
            <a:t>абилитация</a:t>
          </a:r>
          <a:endParaRPr lang="ru-RU" sz="1600" kern="1200" dirty="0">
            <a:solidFill>
              <a:schemeClr val="tx1"/>
            </a:solidFill>
            <a:latin typeface="Liberation Serif" panose="02020603050405020304" pitchFamily="18" charset="0"/>
            <a:ea typeface="Liberation Serif" panose="02020603050405020304" pitchFamily="18" charset="0"/>
            <a:cs typeface="Liberation Serif" panose="02020603050405020304" pitchFamily="18" charset="0"/>
          </a:endParaRPr>
        </a:p>
      </dsp:txBody>
      <dsp:txXfrm>
        <a:off x="337011" y="2208571"/>
        <a:ext cx="4510652" cy="239742"/>
      </dsp:txXfrm>
    </dsp:sp>
    <dsp:sp modelId="{FB8517AF-6E67-4658-B06B-E14ADAC77A6C}">
      <dsp:nvSpPr>
        <dsp:cNvPr id="0" name=""/>
        <dsp:cNvSpPr/>
      </dsp:nvSpPr>
      <dsp:spPr>
        <a:xfrm>
          <a:off x="0" y="2736682"/>
          <a:ext cx="6480844" cy="226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DCE5300-60CD-4CF3-8D54-94DA2422CAF8}">
      <dsp:nvSpPr>
        <dsp:cNvPr id="0" name=""/>
        <dsp:cNvSpPr/>
      </dsp:nvSpPr>
      <dsp:spPr>
        <a:xfrm>
          <a:off x="324042" y="2603842"/>
          <a:ext cx="4536590" cy="26568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1472" tIns="0" rIns="171472" bIns="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solidFill>
                <a:schemeClr val="tx1"/>
              </a:solidFill>
              <a:latin typeface="Liberation Serif" panose="02020603050405020304" pitchFamily="18" charset="0"/>
              <a:ea typeface="Liberation Serif" panose="02020603050405020304" pitchFamily="18" charset="0"/>
              <a:cs typeface="Liberation Serif" panose="02020603050405020304" pitchFamily="18" charset="0"/>
            </a:rPr>
            <a:t>профессиональная ориентация</a:t>
          </a:r>
          <a:endParaRPr lang="ru-RU" sz="1600" kern="1200" dirty="0">
            <a:solidFill>
              <a:schemeClr val="tx1"/>
            </a:solidFill>
            <a:latin typeface="Liberation Serif" panose="02020603050405020304" pitchFamily="18" charset="0"/>
            <a:ea typeface="Liberation Serif" panose="02020603050405020304" pitchFamily="18" charset="0"/>
            <a:cs typeface="Liberation Serif" panose="02020603050405020304" pitchFamily="18" charset="0"/>
          </a:endParaRPr>
        </a:p>
      </dsp:txBody>
      <dsp:txXfrm>
        <a:off x="337011" y="2616811"/>
        <a:ext cx="4510652" cy="239742"/>
      </dsp:txXfrm>
    </dsp:sp>
    <dsp:sp modelId="{27C077BD-DCA6-4E90-9629-2615AB912E7A}">
      <dsp:nvSpPr>
        <dsp:cNvPr id="0" name=""/>
        <dsp:cNvSpPr/>
      </dsp:nvSpPr>
      <dsp:spPr>
        <a:xfrm>
          <a:off x="0" y="3581516"/>
          <a:ext cx="6480844" cy="226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D67E589-4A5A-4DA3-BCC3-DA080EA65A0E}">
      <dsp:nvSpPr>
        <dsp:cNvPr id="0" name=""/>
        <dsp:cNvSpPr/>
      </dsp:nvSpPr>
      <dsp:spPr>
        <a:xfrm>
          <a:off x="323725" y="3012082"/>
          <a:ext cx="4532160" cy="70227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1472" tIns="0" rIns="171472" bIns="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solidFill>
                <a:schemeClr val="tx1"/>
              </a:solidFill>
              <a:latin typeface="Liberation Serif" panose="02020603050405020304" pitchFamily="18" charset="0"/>
              <a:ea typeface="Liberation Serif" panose="02020603050405020304" pitchFamily="18" charset="0"/>
              <a:cs typeface="Liberation Serif" panose="02020603050405020304" pitchFamily="18" charset="0"/>
            </a:rPr>
            <a:t>формирование мотивации к ведению здорового образа жизни, занятиям адаптивной физической культурой</a:t>
          </a:r>
          <a:endParaRPr lang="ru-RU" sz="1600" kern="1200" dirty="0">
            <a:solidFill>
              <a:schemeClr val="tx1"/>
            </a:solidFill>
            <a:latin typeface="Liberation Serif" panose="02020603050405020304" pitchFamily="18" charset="0"/>
            <a:ea typeface="Liberation Serif" panose="02020603050405020304" pitchFamily="18" charset="0"/>
            <a:cs typeface="Liberation Serif" panose="02020603050405020304" pitchFamily="18" charset="0"/>
          </a:endParaRPr>
        </a:p>
      </dsp:txBody>
      <dsp:txXfrm>
        <a:off x="358007" y="3046364"/>
        <a:ext cx="4463596" cy="633710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C62F29B-3B78-42DA-A035-BB63BB5DCDF8}">
      <dsp:nvSpPr>
        <dsp:cNvPr id="0" name=""/>
        <dsp:cNvSpPr/>
      </dsp:nvSpPr>
      <dsp:spPr>
        <a:xfrm>
          <a:off x="3700" y="0"/>
          <a:ext cx="1871168" cy="864097"/>
        </a:xfrm>
        <a:prstGeom prst="roundRect">
          <a:avLst>
            <a:gd name="adj" fmla="val 10000"/>
          </a:avLst>
        </a:prstGeom>
        <a:solidFill>
          <a:schemeClr val="bg2">
            <a:lumMod val="90000"/>
          </a:schemeClr>
        </a:solidFill>
        <a:ln w="15875" cap="flat" cmpd="sng" algn="ctr">
          <a:solidFill>
            <a:schemeClr val="bg2">
              <a:lumMod val="7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kern="1200" dirty="0" smtClean="0">
              <a:solidFill>
                <a:schemeClr val="tx1"/>
              </a:solidFill>
              <a:latin typeface="Liberation Serif" panose="02020603050405020304" pitchFamily="18" charset="0"/>
              <a:ea typeface="Liberation Serif" panose="02020603050405020304" pitchFamily="18" charset="0"/>
              <a:cs typeface="Liberation Serif" panose="02020603050405020304" pitchFamily="18" charset="0"/>
            </a:rPr>
            <a:t>не умеет одеваться, застегивать пуговицы, завязывать шнурки           (</a:t>
          </a:r>
          <a:r>
            <a:rPr lang="ru-RU" sz="1100" i="1" kern="1200" dirty="0" smtClean="0">
              <a:solidFill>
                <a:schemeClr val="tx1"/>
              </a:solidFill>
              <a:latin typeface="Liberation Serif" panose="02020603050405020304" pitchFamily="18" charset="0"/>
              <a:ea typeface="Liberation Serif" panose="02020603050405020304" pitchFamily="18" charset="0"/>
              <a:cs typeface="Liberation Serif" panose="02020603050405020304" pitchFamily="18" charset="0"/>
            </a:rPr>
            <a:t>7 лет, нарушение зрения</a:t>
          </a:r>
          <a:r>
            <a:rPr lang="ru-RU" sz="1300" kern="1200" dirty="0" smtClean="0">
              <a:solidFill>
                <a:schemeClr val="tx1"/>
              </a:solidFill>
              <a:latin typeface="Liberation Serif" panose="02020603050405020304" pitchFamily="18" charset="0"/>
              <a:ea typeface="Liberation Serif" panose="02020603050405020304" pitchFamily="18" charset="0"/>
              <a:cs typeface="Liberation Serif" panose="02020603050405020304" pitchFamily="18" charset="0"/>
            </a:rPr>
            <a:t>)</a:t>
          </a:r>
          <a:endParaRPr lang="ru-RU" sz="1300" kern="1200" dirty="0">
            <a:solidFill>
              <a:schemeClr val="tx1"/>
            </a:solidFill>
            <a:latin typeface="Liberation Serif" panose="02020603050405020304" pitchFamily="18" charset="0"/>
            <a:ea typeface="Liberation Serif" panose="02020603050405020304" pitchFamily="18" charset="0"/>
            <a:cs typeface="Liberation Serif" panose="02020603050405020304" pitchFamily="18" charset="0"/>
          </a:endParaRPr>
        </a:p>
      </dsp:txBody>
      <dsp:txXfrm>
        <a:off x="29009" y="25309"/>
        <a:ext cx="1820550" cy="813479"/>
      </dsp:txXfrm>
    </dsp:sp>
    <dsp:sp modelId="{346B3816-17A1-4AC3-AF9C-F19AB82D70E5}">
      <dsp:nvSpPr>
        <dsp:cNvPr id="0" name=""/>
        <dsp:cNvSpPr/>
      </dsp:nvSpPr>
      <dsp:spPr>
        <a:xfrm>
          <a:off x="1947031" y="309690"/>
          <a:ext cx="536190" cy="244716"/>
        </a:xfrm>
        <a:prstGeom prst="rightArrow">
          <a:avLst>
            <a:gd name="adj1" fmla="val 60000"/>
            <a:gd name="adj2" fmla="val 50000"/>
          </a:avLst>
        </a:prstGeom>
        <a:solidFill>
          <a:srgbClr val="C0000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000" kern="1200"/>
        </a:p>
      </dsp:txBody>
      <dsp:txXfrm>
        <a:off x="1947031" y="358633"/>
        <a:ext cx="462775" cy="146830"/>
      </dsp:txXfrm>
    </dsp:sp>
    <dsp:sp modelId="{B4719BBB-8487-401F-9125-7B6CE86E3C96}">
      <dsp:nvSpPr>
        <dsp:cNvPr id="0" name=""/>
        <dsp:cNvSpPr/>
      </dsp:nvSpPr>
      <dsp:spPr>
        <a:xfrm>
          <a:off x="2516378" y="0"/>
          <a:ext cx="1492473" cy="864097"/>
        </a:xfrm>
        <a:prstGeom prst="roundRect">
          <a:avLst>
            <a:gd name="adj" fmla="val 10000"/>
          </a:avLst>
        </a:prstGeom>
        <a:solidFill>
          <a:schemeClr val="bg2">
            <a:lumMod val="90000"/>
          </a:schemeClr>
        </a:solidFill>
        <a:ln w="15875" cap="flat" cmpd="sng" algn="ctr">
          <a:solidFill>
            <a:schemeClr val="bg2">
              <a:lumMod val="7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solidFill>
                <a:schemeClr val="tx1"/>
              </a:solidFill>
              <a:latin typeface="Liberation Serif" panose="02020603050405020304" pitchFamily="18" charset="0"/>
              <a:ea typeface="Liberation Serif" panose="02020603050405020304" pitchFamily="18" charset="0"/>
              <a:cs typeface="Liberation Serif" panose="02020603050405020304" pitchFamily="18" charset="0"/>
            </a:rPr>
            <a:t>самостоятельно надевает                         и зашнуровывает кроссовки </a:t>
          </a:r>
          <a:endParaRPr lang="ru-RU" sz="1400" kern="1200" dirty="0">
            <a:solidFill>
              <a:schemeClr val="tx1"/>
            </a:solidFill>
            <a:latin typeface="Liberation Serif" panose="02020603050405020304" pitchFamily="18" charset="0"/>
            <a:ea typeface="Liberation Serif" panose="02020603050405020304" pitchFamily="18" charset="0"/>
            <a:cs typeface="Liberation Serif" panose="02020603050405020304" pitchFamily="18" charset="0"/>
          </a:endParaRPr>
        </a:p>
      </dsp:txBody>
      <dsp:txXfrm>
        <a:off x="2541687" y="25309"/>
        <a:ext cx="1441855" cy="813479"/>
      </dsp:txXfrm>
    </dsp:sp>
    <dsp:sp modelId="{64B4568B-B698-4402-ABCF-0034D7C8C1D9}">
      <dsp:nvSpPr>
        <dsp:cNvPr id="0" name=""/>
        <dsp:cNvSpPr/>
      </dsp:nvSpPr>
      <dsp:spPr>
        <a:xfrm>
          <a:off x="4126538" y="237265"/>
          <a:ext cx="402045" cy="389565"/>
        </a:xfrm>
        <a:prstGeom prst="mathPlus">
          <a:avLst/>
        </a:prstGeom>
        <a:solidFill>
          <a:schemeClr val="bg1">
            <a:lumMod val="75000"/>
          </a:schemeClr>
        </a:solidFill>
        <a:ln>
          <a:solidFill>
            <a:schemeClr val="bg1">
              <a:lumMod val="50000"/>
            </a:schemeClr>
          </a:solidFill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100" kern="1200"/>
        </a:p>
      </dsp:txBody>
      <dsp:txXfrm>
        <a:off x="4126538" y="315178"/>
        <a:ext cx="285176" cy="233739"/>
      </dsp:txXfrm>
    </dsp:sp>
    <dsp:sp modelId="{07BF6B56-B0B8-421F-8550-EC0BF8CE0EF5}">
      <dsp:nvSpPr>
        <dsp:cNvPr id="0" name=""/>
        <dsp:cNvSpPr/>
      </dsp:nvSpPr>
      <dsp:spPr>
        <a:xfrm>
          <a:off x="4627704" y="0"/>
          <a:ext cx="1564983" cy="864097"/>
        </a:xfrm>
        <a:prstGeom prst="roundRect">
          <a:avLst>
            <a:gd name="adj" fmla="val 10000"/>
          </a:avLst>
        </a:prstGeom>
        <a:solidFill>
          <a:schemeClr val="bg2">
            <a:lumMod val="90000"/>
          </a:schemeClr>
        </a:solidFill>
        <a:ln w="15875" cap="flat" cmpd="sng" algn="ctr">
          <a:solidFill>
            <a:schemeClr val="bg2">
              <a:lumMod val="7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solidFill>
                <a:schemeClr val="tx1"/>
              </a:solidFill>
              <a:latin typeface="Liberation Serif" panose="02020603050405020304" pitchFamily="18" charset="0"/>
              <a:ea typeface="Liberation Serif" panose="02020603050405020304" pitchFamily="18" charset="0"/>
              <a:cs typeface="Liberation Serif" panose="02020603050405020304" pitchFamily="18" charset="0"/>
            </a:rPr>
            <a:t>надевает рубашку             и застегивает пуговицы</a:t>
          </a:r>
          <a:endParaRPr lang="ru-RU" sz="1400" kern="1200" dirty="0">
            <a:solidFill>
              <a:schemeClr val="tx1"/>
            </a:solidFill>
            <a:latin typeface="Liberation Serif" panose="02020603050405020304" pitchFamily="18" charset="0"/>
            <a:ea typeface="Liberation Serif" panose="02020603050405020304" pitchFamily="18" charset="0"/>
            <a:cs typeface="Liberation Serif" panose="02020603050405020304" pitchFamily="18" charset="0"/>
          </a:endParaRPr>
        </a:p>
      </dsp:txBody>
      <dsp:txXfrm>
        <a:off x="4653013" y="25309"/>
        <a:ext cx="1514365" cy="813479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95CE800-7943-4EEF-BC13-070257D6802C}">
      <dsp:nvSpPr>
        <dsp:cNvPr id="0" name=""/>
        <dsp:cNvSpPr/>
      </dsp:nvSpPr>
      <dsp:spPr>
        <a:xfrm>
          <a:off x="4168" y="0"/>
          <a:ext cx="2422411" cy="864097"/>
        </a:xfrm>
        <a:prstGeom prst="roundRect">
          <a:avLst>
            <a:gd name="adj" fmla="val 10000"/>
          </a:avLst>
        </a:prstGeom>
        <a:solidFill>
          <a:schemeClr val="accent1">
            <a:lumMod val="40000"/>
            <a:lumOff val="60000"/>
          </a:schemeClr>
        </a:solidFill>
        <a:ln w="15875" cap="flat" cmpd="sng" algn="ctr">
          <a:solidFill>
            <a:schemeClr val="bg2">
              <a:lumMod val="7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0007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50" kern="1200" dirty="0" smtClean="0">
              <a:solidFill>
                <a:schemeClr val="tx1"/>
              </a:solidFill>
              <a:latin typeface="Liberation Serif" panose="02020603050405020304" pitchFamily="18" charset="0"/>
              <a:ea typeface="Liberation Serif" panose="02020603050405020304" pitchFamily="18" charset="0"/>
              <a:cs typeface="Liberation Serif" panose="02020603050405020304" pitchFamily="18" charset="0"/>
            </a:rPr>
            <a:t>невнятное звукопроизношение (мычание), отсутствие контроля поведения                  (</a:t>
          </a:r>
          <a:r>
            <a:rPr lang="ru-RU" sz="1200" i="1" kern="1200" dirty="0" smtClean="0">
              <a:solidFill>
                <a:schemeClr val="tx1"/>
              </a:solidFill>
              <a:latin typeface="Liberation Serif" panose="02020603050405020304" pitchFamily="18" charset="0"/>
              <a:ea typeface="Liberation Serif" panose="02020603050405020304" pitchFamily="18" charset="0"/>
              <a:cs typeface="Liberation Serif" panose="02020603050405020304" pitchFamily="18" charset="0"/>
            </a:rPr>
            <a:t>5 лет, нарушение психических функций</a:t>
          </a:r>
          <a:r>
            <a:rPr lang="ru-RU" sz="1350" kern="1200" dirty="0" smtClean="0">
              <a:solidFill>
                <a:schemeClr val="tx1"/>
              </a:solidFill>
              <a:latin typeface="Liberation Serif" panose="02020603050405020304" pitchFamily="18" charset="0"/>
              <a:ea typeface="Liberation Serif" panose="02020603050405020304" pitchFamily="18" charset="0"/>
              <a:cs typeface="Liberation Serif" panose="02020603050405020304" pitchFamily="18" charset="0"/>
            </a:rPr>
            <a:t>)</a:t>
          </a:r>
          <a:endParaRPr lang="ru-RU" sz="1350" kern="1200" dirty="0">
            <a:solidFill>
              <a:schemeClr val="tx1"/>
            </a:solidFill>
            <a:latin typeface="Liberation Serif" panose="02020603050405020304" pitchFamily="18" charset="0"/>
            <a:ea typeface="Liberation Serif" panose="02020603050405020304" pitchFamily="18" charset="0"/>
            <a:cs typeface="Liberation Serif" panose="02020603050405020304" pitchFamily="18" charset="0"/>
          </a:endParaRPr>
        </a:p>
      </dsp:txBody>
      <dsp:txXfrm>
        <a:off x="29477" y="25309"/>
        <a:ext cx="2371793" cy="813479"/>
      </dsp:txXfrm>
    </dsp:sp>
    <dsp:sp modelId="{5C6BBCBD-3BDB-4EC5-8271-B45FBB01A12B}">
      <dsp:nvSpPr>
        <dsp:cNvPr id="0" name=""/>
        <dsp:cNvSpPr/>
      </dsp:nvSpPr>
      <dsp:spPr>
        <a:xfrm>
          <a:off x="2448272" y="288034"/>
          <a:ext cx="643744" cy="272091"/>
        </a:xfrm>
        <a:prstGeom prst="rightArrow">
          <a:avLst>
            <a:gd name="adj1" fmla="val 60000"/>
            <a:gd name="adj2" fmla="val 50000"/>
          </a:avLst>
        </a:prstGeom>
        <a:solidFill>
          <a:srgbClr val="C0000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100" kern="1200"/>
        </a:p>
      </dsp:txBody>
      <dsp:txXfrm>
        <a:off x="2448272" y="342452"/>
        <a:ext cx="562117" cy="163255"/>
      </dsp:txXfrm>
    </dsp:sp>
    <dsp:sp modelId="{DAA9FDB1-0128-4981-8150-4A843C698955}">
      <dsp:nvSpPr>
        <dsp:cNvPr id="0" name=""/>
        <dsp:cNvSpPr/>
      </dsp:nvSpPr>
      <dsp:spPr>
        <a:xfrm>
          <a:off x="3097729" y="0"/>
          <a:ext cx="1677872" cy="864097"/>
        </a:xfrm>
        <a:prstGeom prst="roundRect">
          <a:avLst>
            <a:gd name="adj" fmla="val 10000"/>
          </a:avLst>
        </a:prstGeom>
        <a:solidFill>
          <a:schemeClr val="accent1">
            <a:lumMod val="40000"/>
            <a:lumOff val="60000"/>
          </a:schemeClr>
        </a:solidFill>
        <a:ln w="15875" cap="flat" cmpd="sng" algn="ctr">
          <a:solidFill>
            <a:schemeClr val="bg2">
              <a:lumMod val="7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solidFill>
                <a:schemeClr val="tx1"/>
              </a:solidFill>
              <a:latin typeface="Liberation Serif" panose="02020603050405020304" pitchFamily="18" charset="0"/>
              <a:ea typeface="Liberation Serif" panose="02020603050405020304" pitchFamily="18" charset="0"/>
              <a:cs typeface="Liberation Serif" panose="02020603050405020304" pitchFamily="18" charset="0"/>
            </a:rPr>
            <a:t>произношение слогов, коротких слов –                    «давай играть»</a:t>
          </a:r>
          <a:endParaRPr lang="ru-RU" sz="1400" kern="1200" dirty="0">
            <a:solidFill>
              <a:schemeClr val="tx1"/>
            </a:solidFill>
            <a:latin typeface="Liberation Serif" panose="02020603050405020304" pitchFamily="18" charset="0"/>
            <a:ea typeface="Liberation Serif" panose="02020603050405020304" pitchFamily="18" charset="0"/>
            <a:cs typeface="Liberation Serif" panose="02020603050405020304" pitchFamily="18" charset="0"/>
          </a:endParaRPr>
        </a:p>
      </dsp:txBody>
      <dsp:txXfrm>
        <a:off x="3123038" y="25309"/>
        <a:ext cx="1627254" cy="813479"/>
      </dsp:txXfrm>
    </dsp:sp>
    <dsp:sp modelId="{4A2B0AC2-DBDA-4D2F-8669-44FB24ED0F27}">
      <dsp:nvSpPr>
        <dsp:cNvPr id="0" name=""/>
        <dsp:cNvSpPr/>
      </dsp:nvSpPr>
      <dsp:spPr>
        <a:xfrm>
          <a:off x="4943389" y="223992"/>
          <a:ext cx="355708" cy="416112"/>
        </a:xfrm>
        <a:prstGeom prst="mathPlus">
          <a:avLst/>
        </a:prstGeom>
        <a:solidFill>
          <a:schemeClr val="bg1">
            <a:lumMod val="75000"/>
          </a:schemeClr>
        </a:solidFill>
        <a:ln>
          <a:solidFill>
            <a:schemeClr val="bg1">
              <a:lumMod val="50000"/>
            </a:schemeClr>
          </a:solidFill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700" kern="1200"/>
        </a:p>
      </dsp:txBody>
      <dsp:txXfrm>
        <a:off x="4943389" y="307214"/>
        <a:ext cx="248996" cy="249668"/>
      </dsp:txXfrm>
    </dsp:sp>
    <dsp:sp modelId="{761FBBDE-209D-47AF-92F6-243C693FF7E1}">
      <dsp:nvSpPr>
        <dsp:cNvPr id="0" name=""/>
        <dsp:cNvSpPr/>
      </dsp:nvSpPr>
      <dsp:spPr>
        <a:xfrm>
          <a:off x="5446750" y="0"/>
          <a:ext cx="1677872" cy="864097"/>
        </a:xfrm>
        <a:prstGeom prst="roundRect">
          <a:avLst>
            <a:gd name="adj" fmla="val 10000"/>
          </a:avLst>
        </a:prstGeom>
        <a:solidFill>
          <a:schemeClr val="accent1">
            <a:lumMod val="40000"/>
            <a:lumOff val="60000"/>
          </a:schemeClr>
        </a:solidFill>
        <a:ln w="15875" cap="flat" cmpd="sng" algn="ctr">
          <a:solidFill>
            <a:schemeClr val="bg2">
              <a:lumMod val="7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solidFill>
                <a:schemeClr val="tx1"/>
              </a:solidFill>
              <a:latin typeface="Liberation Serif" panose="02020603050405020304" pitchFamily="18" charset="0"/>
              <a:ea typeface="Liberation Serif" panose="02020603050405020304" pitchFamily="18" charset="0"/>
              <a:cs typeface="Liberation Serif" panose="02020603050405020304" pitchFamily="18" charset="0"/>
            </a:rPr>
            <a:t>сформировался контроль поведения, усидчивость </a:t>
          </a:r>
          <a:endParaRPr lang="ru-RU" sz="1400" kern="1200" dirty="0">
            <a:solidFill>
              <a:schemeClr val="tx1"/>
            </a:solidFill>
            <a:latin typeface="Liberation Serif" panose="02020603050405020304" pitchFamily="18" charset="0"/>
            <a:ea typeface="Liberation Serif" panose="02020603050405020304" pitchFamily="18" charset="0"/>
            <a:cs typeface="Liberation Serif" panose="02020603050405020304" pitchFamily="18" charset="0"/>
          </a:endParaRPr>
        </a:p>
      </dsp:txBody>
      <dsp:txXfrm>
        <a:off x="5472059" y="25309"/>
        <a:ext cx="1627254" cy="81347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StepDownProcess">
  <dgm:title val=""/>
  <dgm:desc val=""/>
  <dgm:catLst>
    <dgm:cat type="process" pri="16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  <dgm:cxn modelId="8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t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t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hoose name="Name3">
      <dgm:if name="Name4" func="var" arg="dir" op="equ" val="norm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if>
      <dgm:else name="Name5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else>
    </dgm:choose>
    <dgm:forEach name="nodesForEach" axis="ch" ptType="node">
      <dgm:layoutNode name="composite">
        <dgm:alg type="composite">
          <dgm:param type="ar" val="1.2439"/>
        </dgm:alg>
        <dgm:shape xmlns:r="http://schemas.openxmlformats.org/officeDocument/2006/relationships" r:blip="">
          <dgm:adjLst/>
        </dgm:shape>
        <dgm:choose name="Name6">
          <dgm:if name="Name7" func="var" arg="dir" op="equ" val="norm">
            <dgm:constrLst>
              <dgm:constr type="l" for="ch" forName="bentUpArrow1" refType="w" fact="0.0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refFor="ch" refForName="ParentText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refFor="ch" refForName="ParentText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if>
          <dgm:else name="Name8">
            <dgm:constrLst>
              <dgm:constr type="r" for="ch" forName="bentUpArrow1" refType="w" fact="0.9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.4316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fact="0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fact="0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else>
        </dgm:choose>
        <dgm:choose name="Name9">
          <dgm:if name="Name10" axis="followSib" ptType="node" func="cnt" op="gte" val="1">
            <dgm:layoutNode name="bentUpArrow1" styleLbl="alignImgPlace1">
              <dgm:alg type="sp"/>
              <dgm:choose name="Name11">
                <dgm:if name="Name12" func="var" arg="dir" op="equ" val="norm">
                  <dgm:shape xmlns:r="http://schemas.openxmlformats.org/officeDocument/2006/relationships" rot="90" type="bentUpArrow" r:blip="">
                    <dgm:adjLst>
                      <dgm:adj idx="1" val="0.3284"/>
                      <dgm:adj idx="2" val="0.25"/>
                      <dgm:adj idx="3" val="0.3578"/>
                    </dgm:adjLst>
                  </dgm:shape>
                </dgm:if>
                <dgm:else name="Name13">
                  <dgm:shape xmlns:r="http://schemas.openxmlformats.org/officeDocument/2006/relationships" rot="180" type="bentArrow" r:blip="">
                    <dgm:adjLst>
                      <dgm:adj idx="1" val="0.3284"/>
                      <dgm:adj idx="2" val="0.25"/>
                      <dgm:adj idx="3" val="0.3578"/>
                      <dgm:adj idx="4" val="0"/>
                    </dgm:adjLst>
                  </dgm:shape>
                </dgm:else>
              </dgm:choose>
              <dgm:presOf/>
            </dgm:layoutNode>
          </dgm:if>
          <dgm:else name="Name14"/>
        </dgm:choose>
        <dgm:layoutNode name="ParentText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66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15">
          <dgm:if name="Name16" axis="followSib" ptType="node" func="cnt" op="equ" val="0">
            <dgm:choose name="Name17">
              <dgm:if name="Name18" axis="ch" ptType="node" func="cnt" op="gte" val="1">
                <dgm:layoutNode name="FinalChildText" styleLbl="revTx">
                  <dgm:varLst>
                    <dgm:chMax val="0"/>
                    <dgm:chPref val="0"/>
                    <dgm:bulletEnabled val="1"/>
                  </dgm:varLst>
                  <dgm:alg type="tx">
                    <dgm:param type="stBulletLvl" val="1"/>
                    <dgm:param type="txAnchorVertCh" val="mid"/>
                    <dgm:param type="parTxLTRAlign" val="l"/>
                  </dgm:alg>
                  <dgm:shape xmlns:r="http://schemas.openxmlformats.org/officeDocument/2006/relationships" type="rect" r:blip="">
                    <dgm:adjLst/>
                  </dgm:shape>
                  <dgm:presOf axis="des" ptType="node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9"/>
            </dgm:choose>
          </dgm:if>
          <dgm:else name="Name20">
            <dgm:layoutNode name="ChildText" styleLbl="revTx">
              <dgm:varLst>
                <dgm:chMax val="0"/>
                <dgm:chPref val="0"/>
                <dgm:bulletEnabled val="1"/>
              </dgm:varLst>
              <dgm:alg type="tx">
                <dgm:param type="stBulletLvl" val="1"/>
                <dgm:param type="txAnchorVertCh" val="mid"/>
                <dgm:param type="parTxLTRAlign" val="l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else>
        </dgm:choos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gear1">
  <dgm:title val=""/>
  <dgm:desc val=""/>
  <dgm:catLst>
    <dgm:cat type="relationship" pri="3000"/>
    <dgm:cat type="process" pri="28000"/>
    <dgm:cat type="cycle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composite">
    <dgm:varLst>
      <dgm:chMax val="3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lte" val="1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05"/>
          <dgm:constr type="t" for="ch" forName="gear1" refType="w" fact="0.05"/>
          <dgm:constr type="w" for="ch" forName="gear1srcNode" val="1"/>
          <dgm:constr type="h" for="ch" forName="gear1srcNode" val="1"/>
          <dgm:constr type="l" for="ch" forName="gear1srcNode" refType="w" fact="0.32"/>
          <dgm:constr type="t" for="ch" forName="gear1srcNode"/>
          <dgm:constr type="w" for="ch" forName="gear1dstNode" val="1"/>
          <dgm:constr type="h" for="ch" forName="gear1dstNode" val="1"/>
          <dgm:constr type="r" for="ch" forName="gear1dstNode" refType="w" fact="0.58"/>
          <dgm:constr type="t" for="ch" forName="gear1dstNode" refType="h" fact="0.5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/>
          <dgm:constr type="b" for="ch" forName="gear1ch" refType="h" fact="0.6"/>
        </dgm:constrLst>
      </dgm:if>
      <dgm:if name="Name2" axis="ch" ptType="node" func="cnt" op="equ" val="2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2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2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7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w" fact="0.8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1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0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3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 refType="w" fact="0.34"/>
          <dgm:constr type="t" for="ch" forName="gear2ch" refType="w" fact="0.04"/>
        </dgm:constrLst>
      </dgm:if>
      <dgm:else name="Name3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4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4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95"/>
          <dgm:constr type="diam" for="des" forName="connector1" refType="w" refFor="ch" refForName="gear1" op="equ" fact="1.15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h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3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2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5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/>
          <dgm:constr type="t" for="ch" forName="gear2ch" refType="w" fact="0.58"/>
          <dgm:constr type="w" for="ch" forName="gear3" refType="w" fact="0.48"/>
          <dgm:constr type="h" for="ch" forName="gear3" refType="w" fact="0.48"/>
          <dgm:constr type="l" for="ch" forName="gear3" refType="w" fact="0.31"/>
          <dgm:constr type="t" for="ch" forName="gear3"/>
          <dgm:constr type="w" for="ch" forName="gear3tx" refType="w" fact="0.22"/>
          <dgm:constr type="h" for="ch" forName="gear3tx" refType="w" fact="0.22"/>
          <dgm:constr type="ctrX" for="ch" forName="gear3tx" refType="ctrX" refFor="ch" refForName="gear3"/>
          <dgm:constr type="ctrY" for="ch" forName="gear3tx" refType="ctrY" refFor="ch" refForName="gear3"/>
          <dgm:constr type="w" for="ch" forName="gear3srcNode" val="1"/>
          <dgm:constr type="h" for="ch" forName="gear3srcNode" val="1"/>
          <dgm:constr type="l" for="ch" forName="gear3srcNode" refType="w" fact="0.3"/>
          <dgm:constr type="t" for="ch" forName="gear3srcNode" refType="w" fact="0.25"/>
          <dgm:constr type="w" for="ch" forName="gear3dstNode" val="1"/>
          <dgm:constr type="h" for="ch" forName="gear3dstNode" val="1"/>
          <dgm:constr type="l" for="ch" forName="gear3dstNode" refType="w" fact="0.38"/>
          <dgm:constr type="t" for="ch" forName="gear3dstNode" refType="h" fact="0.05"/>
          <dgm:constr type="diam" for="des" forName="connector3" refType="w" refFor="ch" refForName="gear3" op="equ"/>
          <dgm:constr type="h" for="des" forName="connector3" refType="w" refFor="ch" refForName="gear1" op="equ" fact="0.1"/>
          <dgm:constr type="w" for="ch" forName="gear3ch" refType="w" fact="0.35"/>
          <dgm:constr type="h" for="ch" forName="gear3ch" refType="w" refFor="ch" refForName="gear3ch" fact="0.6"/>
          <dgm:constr type="l" for="ch" forName="gear3ch" refType="w" fact="0.65"/>
          <dgm:constr type="t" for="ch" forName="gear3ch" refType="h" fact="0.13"/>
        </dgm:constrLst>
      </dgm:else>
    </dgm:choose>
    <dgm:ruleLst/>
    <dgm:forEach name="Name4" axis="ch" ptType="node" cnt="1">
      <dgm:layoutNode name="gear1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9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1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1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5">
        <dgm:if name="Name6" axis="ch" ptType="node" func="cnt" op="gte" val="1">
          <dgm:layoutNode name="gear1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7"/>
      </dgm:choose>
    </dgm:forEach>
    <dgm:forEach name="Name8" axis="ch" ptType="node" st="2" cnt="1">
      <dgm:layoutNode name="gear2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6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2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2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9">
        <dgm:if name="Name10" axis="ch" ptType="node" func="cnt" op="gte" val="1">
          <dgm:layoutNode name="gear2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1"/>
      </dgm:choose>
    </dgm:forEach>
    <dgm:forEach name="Name12" axis="ch" ptType="node" st="3" cnt="1">
      <dgm:layoutNode name="gear3" styleLbl="node1">
        <dgm:alg type="sp"/>
        <dgm:shape xmlns:r="http://schemas.openxmlformats.org/officeDocument/2006/relationships" rot="-15" type="gear6" r:blip="">
          <dgm:adjLst/>
        </dgm:shape>
        <dgm:presOf axis="self"/>
        <dgm:constrLst/>
        <dgm:ruleLst/>
      </dgm:layoutNode>
      <dgm:layoutNode name="gear3tx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3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3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13">
        <dgm:if name="Name14" axis="ch" ptType="node" func="cnt" op="gte" val="1">
          <dgm:layoutNode name="gear3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5"/>
      </dgm:choose>
    </dgm:forEach>
    <dgm:forEach name="Name16" axis="ch" ptType="sibTrans" hideLastTrans="0" cnt="1">
      <dgm:layoutNode name="connector1" styleLbl="sibTrans2D1">
        <dgm:alg type="conn">
          <dgm:param type="connRout" val="curve"/>
          <dgm:param type="srcNode" val="gear1srcNode"/>
          <dgm:param type="dstNode" val="gear1dstNode"/>
          <dgm:param type="begPts" val="midR"/>
          <dgm:param type="endPts" val="tCtr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7" axis="ch" ptType="sibTrans" hideLastTrans="0" st="2" cnt="1">
      <dgm:layoutNode name="connector2" styleLbl="sibTrans2D1">
        <dgm:alg type="conn">
          <dgm:param type="connRout" val="curve"/>
          <dgm:param type="srcNode" val="gear2srcNode"/>
          <dgm:param type="dstNode" val="gear2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8" axis="ch" ptType="sibTrans" hideLastTrans="0" st="3" cnt="1">
      <dgm:layoutNode name="connector3" styleLbl="sibTrans2D1">
        <dgm:alg type="conn">
          <dgm:param type="connRout" val="curve"/>
          <dgm:param type="srcNode" val="gear3srcNode"/>
          <dgm:param type="dstNode" val="gear3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matrix1">
  <dgm:title val=""/>
  <dgm:desc val=""/>
  <dgm:catLst>
    <dgm:cat type="matrix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clrData>
  <dgm:layoutNode name="diagram">
    <dgm:varLst>
      <dgm:chMax val="1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ctrX" for="ch" forName="matrix" refType="w" fact="0.5"/>
      <dgm:constr type="ctrY" for="ch" forName="matrix" refType="h" fact="0.5"/>
      <dgm:constr type="w" for="ch" forName="matrix" refType="w"/>
      <dgm:constr type="h" for="ch" forName="matrix" refType="h"/>
      <dgm:constr type="ctrX" for="ch" forName="centerTile" refType="w" fact="0.5"/>
      <dgm:constr type="ctrY" for="ch" forName="centerTile" refType="h" fact="0.5"/>
      <dgm:constr type="w" for="ch" forName="centerTile" refType="w" fact="0.3"/>
      <dgm:constr type="h" for="ch" forName="centerTile" refType="h" fact="0.25"/>
      <dgm:constr type="primFontSz" for="des" ptType="node" op="equ" val="65"/>
    </dgm:constrLst>
    <dgm:ruleLst/>
    <dgm:choose name="Name0">
      <dgm:if name="Name1" axis="ch" ptType="node" func="cnt" op="gte" val="1">
        <dgm:layoutNode name="matrix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l" for="ch" forName="tile1"/>
            <dgm:constr type="t" for="ch" forName="tile1"/>
            <dgm:constr type="r" for="ch" forName="tile1" refType="w" fact="0.5"/>
            <dgm:constr type="b" for="ch" forName="tile1" refType="h" fact="0.5"/>
            <dgm:constr type="l" for="ch" forName="tile1text" refType="l" refFor="ch" refForName="tile1"/>
            <dgm:constr type="t" for="ch" forName="tile1text" refType="t" refFor="ch" refForName="tile1"/>
            <dgm:constr type="w" for="ch" forName="tile1text" refType="w" refFor="ch" refForName="tile1"/>
            <dgm:constr type="h" for="ch" forName="tile1text" refType="h" refFor="ch" refForName="tile1" fact="0.75"/>
            <dgm:constr type="r" for="ch" forName="tile2" refType="w"/>
            <dgm:constr type="t" for="ch" forName="tile2"/>
            <dgm:constr type="l" for="ch" forName="tile2" refType="w" fact="0.5"/>
            <dgm:constr type="b" for="ch" forName="tile2" refType="h" fact="0.5"/>
            <dgm:constr type="r" for="ch" forName="tile2text" refType="r" refFor="ch" refForName="tile2"/>
            <dgm:constr type="t" for="ch" forName="tile2text" refType="t" refFor="ch" refForName="tile2"/>
            <dgm:constr type="w" for="ch" forName="tile2text" refType="w" refFor="ch" refForName="tile2"/>
            <dgm:constr type="h" for="ch" forName="tile2text" refType="h" refFor="ch" refForName="tile2" fact="0.75"/>
            <dgm:constr type="l" for="ch" forName="tile3"/>
            <dgm:constr type="b" for="ch" forName="tile3" refType="h"/>
            <dgm:constr type="r" for="ch" forName="tile3" refType="w" fact="0.5"/>
            <dgm:constr type="t" for="ch" forName="tile3" refType="h" fact="0.5"/>
            <dgm:constr type="l" for="ch" forName="tile3text" refType="l" refFor="ch" refForName="tile3"/>
            <dgm:constr type="b" for="ch" forName="tile3text" refType="b" refFor="ch" refForName="tile3"/>
            <dgm:constr type="w" for="ch" forName="tile3text" refType="w" refFor="ch" refForName="tile3"/>
            <dgm:constr type="h" for="ch" forName="tile3text" refType="h" refFor="ch" refForName="tile3" fact="0.75"/>
            <dgm:constr type="r" for="ch" forName="tile4" refType="w"/>
            <dgm:constr type="b" for="ch" forName="tile4" refType="h"/>
            <dgm:constr type="l" for="ch" forName="tile4" refType="w" fact="0.5"/>
            <dgm:constr type="t" for="ch" forName="tile4" refType="h" fact="0.5"/>
            <dgm:constr type="r" for="ch" forName="tile4text" refType="r" refFor="ch" refForName="tile4"/>
            <dgm:constr type="b" for="ch" forName="tile4text" refType="b" refFor="ch" refForName="tile4"/>
            <dgm:constr type="w" for="ch" forName="tile4text" refType="w" refFor="ch" refForName="tile4"/>
            <dgm:constr type="h" for="ch" forName="tile4text" refType="h" refFor="ch" refForName="tile4" fact="0.75"/>
          </dgm:constrLst>
          <dgm:ruleLst/>
          <dgm:layoutNode name="tile1" styleLbl="node1">
            <dgm:alg type="sp"/>
            <dgm:shape xmlns:r="http://schemas.openxmlformats.org/officeDocument/2006/relationships" rot="270" type="round1Rect" r:blip="">
              <dgm:adjLst/>
            </dgm:shape>
            <dgm:choose name="Name2">
              <dgm:if name="Name3" func="var" arg="dir" op="equ" val="norm">
                <dgm:presOf axis="ch ch desOrSelf" ptType="node node node" st="1 1 1" cnt="1 1 0"/>
              </dgm:if>
              <dgm:else name="Name4">
                <dgm:presOf axis="ch ch desOrSelf" ptType="node node node" st="1 2 1" cnt="1 1 0"/>
              </dgm:else>
            </dgm:choose>
            <dgm:constrLst/>
            <dgm:ruleLst/>
          </dgm:layoutNode>
          <dgm:layoutNode name="tile1text" styleLbl="node1">
            <dgm:varLst>
              <dgm:chMax val="0"/>
              <dgm:chPref val="0"/>
              <dgm:bulletEnabled val="1"/>
            </dgm:varLst>
            <dgm:choose name="Name5">
              <dgm:if name="Name6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7">
                <dgm:alg type="tx"/>
              </dgm:else>
            </dgm:choose>
            <dgm:shape xmlns:r="http://schemas.openxmlformats.org/officeDocument/2006/relationships" rot="270" type="rect" r:blip="" hideGeom="1">
              <dgm:adjLst>
                <dgm:adj idx="1" val="0.2"/>
              </dgm:adjLst>
            </dgm:shape>
            <dgm:choose name="Name8">
              <dgm:if name="Name9" func="var" arg="dir" op="equ" val="norm">
                <dgm:presOf axis="ch ch desOrSelf" ptType="node node node" st="1 1 1" cnt="1 1 0"/>
              </dgm:if>
              <dgm:else name="Name10">
                <dgm:presOf axis="ch ch desOrSelf" ptType="node node node" st="1 2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2" styleLbl="node1">
            <dgm:alg type="sp"/>
            <dgm:shape xmlns:r="http://schemas.openxmlformats.org/officeDocument/2006/relationships" type="round1Rect" r:blip="">
              <dgm:adjLst/>
            </dgm:shape>
            <dgm:choose name="Name11">
              <dgm:if name="Name12" func="var" arg="dir" op="equ" val="norm">
                <dgm:presOf axis="ch ch desOrSelf" ptType="node node node" st="1 2 1" cnt="1 1 0"/>
              </dgm:if>
              <dgm:else name="Name13">
                <dgm:presOf axis="ch ch desOrSelf" ptType="node node node" st="1 1 1" cnt="1 1 0"/>
              </dgm:else>
            </dgm:choose>
            <dgm:constrLst/>
            <dgm:ruleLst/>
          </dgm:layoutNode>
          <dgm:layoutNode name="tile2text" styleLbl="node1">
            <dgm:varLst>
              <dgm:chMax val="0"/>
              <dgm:chPref val="0"/>
              <dgm:bulletEnabled val="1"/>
            </dgm:varLst>
            <dgm:choose name="Name14">
              <dgm:if name="Name15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16">
                <dgm:alg type="tx"/>
              </dgm:else>
            </dgm:choose>
            <dgm:shape xmlns:r="http://schemas.openxmlformats.org/officeDocument/2006/relationships" type="rect" r:blip="" hideGeom="1">
              <dgm:adjLst/>
            </dgm:shape>
            <dgm:choose name="Name17">
              <dgm:if name="Name18" func="var" arg="dir" op="equ" val="norm">
                <dgm:presOf axis="ch ch desOrSelf" ptType="node node node" st="1 2 1" cnt="1 1 0"/>
              </dgm:if>
              <dgm:else name="Name19">
                <dgm:presOf axis="ch ch desOrSelf" ptType="node node node" st="1 1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3" styleLbl="node1">
            <dgm:alg type="sp"/>
            <dgm:shape xmlns:r="http://schemas.openxmlformats.org/officeDocument/2006/relationships" rot="180" type="round1Rect" r:blip="">
              <dgm:adjLst/>
            </dgm:shape>
            <dgm:choose name="Name20">
              <dgm:if name="Name21" func="var" arg="dir" op="equ" val="norm">
                <dgm:presOf axis="ch ch desOrSelf" ptType="node node node" st="1 3 1" cnt="1 1 0"/>
              </dgm:if>
              <dgm:else name="Name22">
                <dgm:presOf axis="ch ch desOrSelf" ptType="node node node" st="1 4 1" cnt="1 1 0"/>
              </dgm:else>
            </dgm:choose>
            <dgm:constrLst/>
            <dgm:ruleLst/>
          </dgm:layoutNode>
          <dgm:layoutNode name="tile3text" styleLbl="node1">
            <dgm:varLst>
              <dgm:chMax val="0"/>
              <dgm:chPref val="0"/>
              <dgm:bulletEnabled val="1"/>
            </dgm:varLst>
            <dgm:choose name="Name23">
              <dgm:if name="Name24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25">
                <dgm:alg type="tx"/>
              </dgm:else>
            </dgm:choose>
            <dgm:shape xmlns:r="http://schemas.openxmlformats.org/officeDocument/2006/relationships" rot="180" type="rect" r:blip="" hideGeom="1">
              <dgm:adjLst/>
            </dgm:shape>
            <dgm:choose name="Name26">
              <dgm:if name="Name27" func="var" arg="dir" op="equ" val="norm">
                <dgm:presOf axis="ch ch desOrSelf" ptType="node node node" st="1 3 1" cnt="1 1 0"/>
              </dgm:if>
              <dgm:else name="Name28">
                <dgm:presOf axis="ch ch desOrSelf" ptType="node node node" st="1 4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4" styleLbl="node1">
            <dgm:alg type="sp"/>
            <dgm:shape xmlns:r="http://schemas.openxmlformats.org/officeDocument/2006/relationships" rot="90" type="round1Rect" r:blip="">
              <dgm:adjLst/>
            </dgm:shape>
            <dgm:choose name="Name29">
              <dgm:if name="Name30" func="var" arg="dir" op="equ" val="norm">
                <dgm:presOf axis="ch ch desOrSelf" ptType="node node node" st="1 4 1" cnt="1 1 0"/>
              </dgm:if>
              <dgm:else name="Name31">
                <dgm:presOf axis="ch ch desOrSelf" ptType="node node node" st="1 3 1" cnt="1 1 0"/>
              </dgm:else>
            </dgm:choose>
            <dgm:constrLst/>
            <dgm:ruleLst/>
          </dgm:layoutNode>
          <dgm:layoutNode name="tile4text" styleLbl="node1">
            <dgm:varLst>
              <dgm:chMax val="0"/>
              <dgm:chPref val="0"/>
              <dgm:bulletEnabled val="1"/>
            </dgm:varLst>
            <dgm:choose name="Name32">
              <dgm:if name="Name33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34">
                <dgm:alg type="tx"/>
              </dgm:else>
            </dgm:choose>
            <dgm:shape xmlns:r="http://schemas.openxmlformats.org/officeDocument/2006/relationships" rot="90" type="rect" r:blip="" hideGeom="1">
              <dgm:adjLst/>
            </dgm:shape>
            <dgm:choose name="Name35">
              <dgm:if name="Name36" func="var" arg="dir" op="equ" val="norm">
                <dgm:presOf axis="ch ch desOrSelf" ptType="node node node" st="1 4 1" cnt="1 1 0"/>
              </dgm:if>
              <dgm:else name="Name37">
                <dgm:presOf axis="ch ch desOrSelf" ptType="node node node" st="1 3 1" cnt="1 1 0"/>
              </dgm:else>
            </dgm:choose>
            <dgm:constrLst/>
            <dgm:ruleLst>
              <dgm:rule type="primFontSz" val="5" fact="NaN" max="NaN"/>
            </dgm:ruleLst>
          </dgm:layoutNode>
        </dgm:layoutNode>
        <dgm:layoutNode name="centerTile" styleLbl="fgShp">
          <dgm:varLst>
            <dgm:chMax val="0"/>
            <dgm:chPref val="0"/>
          </dgm:varLst>
          <dgm:alg type="tx"/>
          <dgm:shape xmlns:r="http://schemas.openxmlformats.org/officeDocument/2006/relationships" type="roundRect" r:blip="">
            <dgm:adjLst/>
          </dgm:shape>
          <dgm:presOf axis="ch" ptType="node" cnt="1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38"/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gear1">
  <dgm:title val=""/>
  <dgm:desc val=""/>
  <dgm:catLst>
    <dgm:cat type="relationship" pri="3000"/>
    <dgm:cat type="process" pri="28000"/>
    <dgm:cat type="cycle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composite">
    <dgm:varLst>
      <dgm:chMax val="3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lte" val="1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05"/>
          <dgm:constr type="t" for="ch" forName="gear1" refType="w" fact="0.05"/>
          <dgm:constr type="w" for="ch" forName="gear1srcNode" val="1"/>
          <dgm:constr type="h" for="ch" forName="gear1srcNode" val="1"/>
          <dgm:constr type="l" for="ch" forName="gear1srcNode" refType="w" fact="0.32"/>
          <dgm:constr type="t" for="ch" forName="gear1srcNode"/>
          <dgm:constr type="w" for="ch" forName="gear1dstNode" val="1"/>
          <dgm:constr type="h" for="ch" forName="gear1dstNode" val="1"/>
          <dgm:constr type="r" for="ch" forName="gear1dstNode" refType="w" fact="0.58"/>
          <dgm:constr type="t" for="ch" forName="gear1dstNode" refType="h" fact="0.5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/>
          <dgm:constr type="b" for="ch" forName="gear1ch" refType="h" fact="0.6"/>
        </dgm:constrLst>
      </dgm:if>
      <dgm:if name="Name2" axis="ch" ptType="node" func="cnt" op="equ" val="2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2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2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7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w" fact="0.8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1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0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3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 refType="w" fact="0.34"/>
          <dgm:constr type="t" for="ch" forName="gear2ch" refType="w" fact="0.04"/>
        </dgm:constrLst>
      </dgm:if>
      <dgm:else name="Name3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4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4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95"/>
          <dgm:constr type="diam" for="des" forName="connector1" refType="w" refFor="ch" refForName="gear1" op="equ" fact="1.15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h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3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2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5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/>
          <dgm:constr type="t" for="ch" forName="gear2ch" refType="w" fact="0.58"/>
          <dgm:constr type="w" for="ch" forName="gear3" refType="w" fact="0.48"/>
          <dgm:constr type="h" for="ch" forName="gear3" refType="w" fact="0.48"/>
          <dgm:constr type="l" for="ch" forName="gear3" refType="w" fact="0.31"/>
          <dgm:constr type="t" for="ch" forName="gear3"/>
          <dgm:constr type="w" for="ch" forName="gear3tx" refType="w" fact="0.22"/>
          <dgm:constr type="h" for="ch" forName="gear3tx" refType="w" fact="0.22"/>
          <dgm:constr type="ctrX" for="ch" forName="gear3tx" refType="ctrX" refFor="ch" refForName="gear3"/>
          <dgm:constr type="ctrY" for="ch" forName="gear3tx" refType="ctrY" refFor="ch" refForName="gear3"/>
          <dgm:constr type="w" for="ch" forName="gear3srcNode" val="1"/>
          <dgm:constr type="h" for="ch" forName="gear3srcNode" val="1"/>
          <dgm:constr type="l" for="ch" forName="gear3srcNode" refType="w" fact="0.3"/>
          <dgm:constr type="t" for="ch" forName="gear3srcNode" refType="w" fact="0.25"/>
          <dgm:constr type="w" for="ch" forName="gear3dstNode" val="1"/>
          <dgm:constr type="h" for="ch" forName="gear3dstNode" val="1"/>
          <dgm:constr type="l" for="ch" forName="gear3dstNode" refType="w" fact="0.38"/>
          <dgm:constr type="t" for="ch" forName="gear3dstNode" refType="h" fact="0.05"/>
          <dgm:constr type="diam" for="des" forName="connector3" refType="w" refFor="ch" refForName="gear3" op="equ"/>
          <dgm:constr type="h" for="des" forName="connector3" refType="w" refFor="ch" refForName="gear1" op="equ" fact="0.1"/>
          <dgm:constr type="w" for="ch" forName="gear3ch" refType="w" fact="0.35"/>
          <dgm:constr type="h" for="ch" forName="gear3ch" refType="w" refFor="ch" refForName="gear3ch" fact="0.6"/>
          <dgm:constr type="l" for="ch" forName="gear3ch" refType="w" fact="0.65"/>
          <dgm:constr type="t" for="ch" forName="gear3ch" refType="h" fact="0.13"/>
        </dgm:constrLst>
      </dgm:else>
    </dgm:choose>
    <dgm:ruleLst/>
    <dgm:forEach name="Name4" axis="ch" ptType="node" cnt="1">
      <dgm:layoutNode name="gear1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9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1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1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5">
        <dgm:if name="Name6" axis="ch" ptType="node" func="cnt" op="gte" val="1">
          <dgm:layoutNode name="gear1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7"/>
      </dgm:choose>
    </dgm:forEach>
    <dgm:forEach name="Name8" axis="ch" ptType="node" st="2" cnt="1">
      <dgm:layoutNode name="gear2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6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2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2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9">
        <dgm:if name="Name10" axis="ch" ptType="node" func="cnt" op="gte" val="1">
          <dgm:layoutNode name="gear2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1"/>
      </dgm:choose>
    </dgm:forEach>
    <dgm:forEach name="Name12" axis="ch" ptType="node" st="3" cnt="1">
      <dgm:layoutNode name="gear3" styleLbl="node1">
        <dgm:alg type="sp"/>
        <dgm:shape xmlns:r="http://schemas.openxmlformats.org/officeDocument/2006/relationships" rot="-15" type="gear6" r:blip="">
          <dgm:adjLst/>
        </dgm:shape>
        <dgm:presOf axis="self"/>
        <dgm:constrLst/>
        <dgm:ruleLst/>
      </dgm:layoutNode>
      <dgm:layoutNode name="gear3tx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3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3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13">
        <dgm:if name="Name14" axis="ch" ptType="node" func="cnt" op="gte" val="1">
          <dgm:layoutNode name="gear3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5"/>
      </dgm:choose>
    </dgm:forEach>
    <dgm:forEach name="Name16" axis="ch" ptType="sibTrans" hideLastTrans="0" cnt="1">
      <dgm:layoutNode name="connector1" styleLbl="sibTrans2D1">
        <dgm:alg type="conn">
          <dgm:param type="connRout" val="curve"/>
          <dgm:param type="srcNode" val="gear1srcNode"/>
          <dgm:param type="dstNode" val="gear1dstNode"/>
          <dgm:param type="begPts" val="midR"/>
          <dgm:param type="endPts" val="tCtr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7" axis="ch" ptType="sibTrans" hideLastTrans="0" st="2" cnt="1">
      <dgm:layoutNode name="connector2" styleLbl="sibTrans2D1">
        <dgm:alg type="conn">
          <dgm:param type="connRout" val="curve"/>
          <dgm:param type="srcNode" val="gear2srcNode"/>
          <dgm:param type="dstNode" val="gear2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8" axis="ch" ptType="sibTrans" hideLastTrans="0" st="3" cnt="1">
      <dgm:layoutNode name="connector3" styleLbl="sibTrans2D1">
        <dgm:alg type="conn">
          <dgm:param type="connRout" val="curve"/>
          <dgm:param type="srcNode" val="gear3srcNode"/>
          <dgm:param type="dstNode" val="gear3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emf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0.44402</cdr:x>
      <cdr:y>0.14682</cdr:y>
    </cdr:from>
    <cdr:to>
      <cdr:x>0.63497</cdr:x>
      <cdr:y>0.21989</cdr:y>
    </cdr:to>
    <cdr:sp macro="" textlink="">
      <cdr:nvSpPr>
        <cdr:cNvPr id="2" name="TextBox 11"/>
        <cdr:cNvSpPr txBox="1"/>
      </cdr:nvSpPr>
      <cdr:spPr>
        <a:xfrm xmlns:a="http://schemas.openxmlformats.org/drawingml/2006/main">
          <a:off x="1695277" y="615805"/>
          <a:ext cx="729051" cy="306467"/>
        </a:xfrm>
        <a:prstGeom xmlns:a="http://schemas.openxmlformats.org/drawingml/2006/main" prst="roundRect">
          <a:avLst/>
        </a:prstGeom>
        <a:ln xmlns:a="http://schemas.openxmlformats.org/drawingml/2006/main">
          <a:solidFill>
            <a:srgbClr val="7030A0"/>
          </a:solidFill>
        </a:ln>
      </cdr:spPr>
      <cdr:style>
        <a:lnRef xmlns:a="http://schemas.openxmlformats.org/drawingml/2006/main" idx="2">
          <a:schemeClr val="accent5"/>
        </a:lnRef>
        <a:fillRef xmlns:a="http://schemas.openxmlformats.org/drawingml/2006/main" idx="1">
          <a:schemeClr val="lt1"/>
        </a:fillRef>
        <a:effectRef xmlns:a="http://schemas.openxmlformats.org/drawingml/2006/main" idx="0">
          <a:schemeClr val="accent5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en-US"/>
          </a:defPPr>
          <a:lvl1pPr marL="0" algn="l" defTabSz="457200" rtl="0" eaLnBrk="1" latinLnBrk="0" hangingPunct="1">
            <a:defRPr sz="1800" kern="1200">
              <a:solidFill>
                <a:schemeClr val="dk1"/>
              </a:solidFill>
              <a:latin typeface="+mn-lt"/>
              <a:ea typeface="+mn-ea"/>
              <a:cs typeface="+mn-cs"/>
            </a:defRPr>
          </a:lvl1pPr>
          <a:lvl2pPr marL="457200" algn="l" defTabSz="457200" rtl="0" eaLnBrk="1" latinLnBrk="0" hangingPunct="1">
            <a:defRPr sz="1800" kern="1200">
              <a:solidFill>
                <a:schemeClr val="dk1"/>
              </a:solidFill>
              <a:latin typeface="+mn-lt"/>
              <a:ea typeface="+mn-ea"/>
              <a:cs typeface="+mn-cs"/>
            </a:defRPr>
          </a:lvl2pPr>
          <a:lvl3pPr marL="914400" algn="l" defTabSz="457200" rtl="0" eaLnBrk="1" latinLnBrk="0" hangingPunct="1">
            <a:defRPr sz="1800" kern="1200">
              <a:solidFill>
                <a:schemeClr val="dk1"/>
              </a:solidFill>
              <a:latin typeface="+mn-lt"/>
              <a:ea typeface="+mn-ea"/>
              <a:cs typeface="+mn-cs"/>
            </a:defRPr>
          </a:lvl3pPr>
          <a:lvl4pPr marL="1371600" algn="l" defTabSz="457200" rtl="0" eaLnBrk="1" latinLnBrk="0" hangingPunct="1">
            <a:defRPr sz="1800" kern="1200">
              <a:solidFill>
                <a:schemeClr val="dk1"/>
              </a:solidFill>
              <a:latin typeface="+mn-lt"/>
              <a:ea typeface="+mn-ea"/>
              <a:cs typeface="+mn-cs"/>
            </a:defRPr>
          </a:lvl4pPr>
          <a:lvl5pPr marL="1828800" algn="l" defTabSz="457200" rtl="0" eaLnBrk="1" latinLnBrk="0" hangingPunct="1">
            <a:defRPr sz="1800" kern="1200">
              <a:solidFill>
                <a:schemeClr val="dk1"/>
              </a:solidFill>
              <a:latin typeface="+mn-lt"/>
              <a:ea typeface="+mn-ea"/>
              <a:cs typeface="+mn-cs"/>
            </a:defRPr>
          </a:lvl5pPr>
          <a:lvl6pPr marL="2286000" algn="l" defTabSz="457200" rtl="0" eaLnBrk="1" latinLnBrk="0" hangingPunct="1">
            <a:defRPr sz="1800" kern="1200">
              <a:solidFill>
                <a:schemeClr val="dk1"/>
              </a:solidFill>
              <a:latin typeface="+mn-lt"/>
              <a:ea typeface="+mn-ea"/>
              <a:cs typeface="+mn-cs"/>
            </a:defRPr>
          </a:lvl6pPr>
          <a:lvl7pPr marL="2743200" algn="l" defTabSz="457200" rtl="0" eaLnBrk="1" latinLnBrk="0" hangingPunct="1">
            <a:defRPr sz="1800" kern="1200">
              <a:solidFill>
                <a:schemeClr val="dk1"/>
              </a:solidFill>
              <a:latin typeface="+mn-lt"/>
              <a:ea typeface="+mn-ea"/>
              <a:cs typeface="+mn-cs"/>
            </a:defRPr>
          </a:lvl7pPr>
          <a:lvl8pPr marL="3200400" algn="l" defTabSz="457200" rtl="0" eaLnBrk="1" latinLnBrk="0" hangingPunct="1">
            <a:defRPr sz="1800" kern="1200">
              <a:solidFill>
                <a:schemeClr val="dk1"/>
              </a:solidFill>
              <a:latin typeface="+mn-lt"/>
              <a:ea typeface="+mn-ea"/>
              <a:cs typeface="+mn-cs"/>
            </a:defRPr>
          </a:lvl8pPr>
          <a:lvl9pPr marL="3657600" algn="l" defTabSz="457200" rtl="0" eaLnBrk="1" latinLnBrk="0" hangingPunct="1">
            <a:defRPr sz="1800" kern="1200">
              <a:solidFill>
                <a:schemeClr val="dk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ru-RU" sz="1200" dirty="0" smtClean="0">
              <a:solidFill>
                <a:srgbClr val="7030A0"/>
              </a:solidFill>
              <a:latin typeface="Liberation Serif" panose="02020603050405020304" pitchFamily="18" charset="0"/>
              <a:ea typeface="Liberation Serif" panose="02020603050405020304" pitchFamily="18" charset="0"/>
              <a:cs typeface="Liberation Serif" panose="02020603050405020304" pitchFamily="18" charset="0"/>
            </a:rPr>
            <a:t>993</a:t>
          </a:r>
          <a:endParaRPr lang="ru-RU" sz="1200" dirty="0">
            <a:solidFill>
              <a:srgbClr val="7030A0"/>
            </a:solidFill>
            <a:latin typeface="Liberation Serif" panose="02020603050405020304" pitchFamily="18" charset="0"/>
            <a:ea typeface="Liberation Serif" panose="02020603050405020304" pitchFamily="18" charset="0"/>
            <a:cs typeface="Liberation Serif" panose="02020603050405020304" pitchFamily="18" charset="0"/>
          </a:endParaRP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2" y="0"/>
            <a:ext cx="2945659" cy="49813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5" y="0"/>
            <a:ext cx="2945659" cy="49813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C0CD100-4ADB-4337-A044-0F8BE8530D84}" type="datetimeFigureOut">
              <a:rPr lang="ru-RU" smtClean="0"/>
              <a:pPr/>
              <a:t>24.11.2023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77959"/>
            <a:ext cx="5438140" cy="3909239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2" y="9430093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5" y="9430093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AE99D19-2511-4E93-A282-E6D624236CA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680479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E99D19-2511-4E93-A282-E6D624236CAD}" type="slidenum">
              <a:rPr lang="ru-RU" smtClean="0"/>
              <a:pPr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5294296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404813" y="1247775"/>
            <a:ext cx="5988050" cy="336867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E6890B9-2D3A-4899-91C7-95BACEF66DDC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6079506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E99D19-2511-4E93-A282-E6D624236CAD}" type="slidenum">
              <a:rPr lang="ru-RU" smtClean="0"/>
              <a:pPr/>
              <a:t>24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4837321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404813" y="1247775"/>
            <a:ext cx="5988050" cy="336867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E6890B9-2D3A-4899-91C7-95BACEF66DDC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27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0086104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E99D19-2511-4E93-A282-E6D624236CAD}" type="slidenum">
              <a:rPr lang="ru-RU" smtClean="0"/>
              <a:pPr/>
              <a:t>28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1123656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9FB54F-EBBB-4B20-B5C0-B4E615CF7174}" type="slidenum">
              <a:rPr lang="ru-RU" smtClean="0"/>
              <a:pPr/>
              <a:t>29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3677945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E99D19-2511-4E93-A282-E6D624236CAD}" type="slidenum">
              <a:rPr lang="ru-RU" smtClean="0"/>
              <a:pPr/>
              <a:t>30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1909504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9FB54F-EBBB-4B20-B5C0-B4E615CF7174}" type="slidenum">
              <a:rPr lang="ru-RU" smtClean="0"/>
              <a:pPr/>
              <a:t>31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8787490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701E56A-9D01-47EB-BC4E-568440C89097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970217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AE99D19-2511-4E93-A282-E6D624236CAD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4977476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E99D19-2511-4E93-A282-E6D624236CAD}" type="slidenum">
              <a:rPr lang="ru-RU" smtClean="0"/>
              <a:pPr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2734957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E99D19-2511-4E93-A282-E6D624236CAD}" type="slidenum">
              <a:rPr lang="ru-RU" smtClean="0"/>
              <a:pPr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2051195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E99D19-2511-4E93-A282-E6D624236CAD}" type="slidenum">
              <a:rPr lang="ru-RU" smtClean="0"/>
              <a:pPr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5516469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E99D19-2511-4E93-A282-E6D624236CAD}" type="slidenum">
              <a:rPr lang="ru-RU" smtClean="0"/>
              <a:pPr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7428906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AE99D19-2511-4E93-A282-E6D624236CAD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0822494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E99D19-2511-4E93-A282-E6D624236CAD}" type="slidenum">
              <a:rPr lang="ru-RU" smtClean="0"/>
              <a:pPr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503792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06813" y="1491631"/>
            <a:ext cx="7772400" cy="1335081"/>
          </a:xfrm>
        </p:spPr>
        <p:txBody>
          <a:bodyPr anchor="b">
            <a:normAutofit/>
          </a:bodyPr>
          <a:lstStyle>
            <a:lvl1pPr>
              <a:defRPr sz="33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92613" y="2895786"/>
            <a:ext cx="6400800" cy="1104900"/>
          </a:xfrm>
        </p:spPr>
        <p:txBody>
          <a:bodyPr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grpSp>
        <p:nvGrpSpPr>
          <p:cNvPr id="4" name="Группа 3"/>
          <p:cNvGrpSpPr/>
          <p:nvPr userDrawn="1"/>
        </p:nvGrpSpPr>
        <p:grpSpPr>
          <a:xfrm>
            <a:off x="0" y="5008770"/>
            <a:ext cx="9144000" cy="66345"/>
            <a:chOff x="135060" y="6381328"/>
            <a:chExt cx="8849966" cy="88460"/>
          </a:xfrm>
        </p:grpSpPr>
        <p:sp>
          <p:nvSpPr>
            <p:cNvPr id="29" name="Скругленный прямоугольник 28"/>
            <p:cNvSpPr/>
            <p:nvPr userDrawn="1"/>
          </p:nvSpPr>
          <p:spPr>
            <a:xfrm flipV="1">
              <a:off x="135060" y="6411328"/>
              <a:ext cx="8846775" cy="58460"/>
            </a:xfrm>
            <a:prstGeom prst="roundRect">
              <a:avLst/>
            </a:prstGeom>
            <a:solidFill>
              <a:srgbClr val="F3943B"/>
            </a:solidFill>
            <a:ln>
              <a:noFill/>
            </a:ln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400" dirty="0">
                <a:solidFill>
                  <a:prstClr val="white"/>
                </a:solidFill>
              </a:endParaRPr>
            </a:p>
          </p:txBody>
        </p:sp>
        <p:sp>
          <p:nvSpPr>
            <p:cNvPr id="20" name="Скругленный прямоугольник 19"/>
            <p:cNvSpPr/>
            <p:nvPr userDrawn="1"/>
          </p:nvSpPr>
          <p:spPr>
            <a:xfrm flipV="1">
              <a:off x="138251" y="6381328"/>
              <a:ext cx="8846775" cy="18000"/>
            </a:xfrm>
            <a:prstGeom prst="roundRect">
              <a:avLst/>
            </a:prstGeom>
            <a:solidFill>
              <a:srgbClr val="F3943B"/>
            </a:solidFill>
            <a:ln>
              <a:noFill/>
            </a:ln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400" dirty="0">
                <a:solidFill>
                  <a:prstClr val="white"/>
                </a:solidFill>
              </a:endParaRPr>
            </a:p>
          </p:txBody>
        </p:sp>
      </p:grpSp>
      <p:sp>
        <p:nvSpPr>
          <p:cNvPr id="38" name="Rounded Rectangle 13"/>
          <p:cNvSpPr/>
          <p:nvPr userDrawn="1"/>
        </p:nvSpPr>
        <p:spPr>
          <a:xfrm>
            <a:off x="0" y="2"/>
            <a:ext cx="9141162" cy="616814"/>
          </a:xfrm>
          <a:prstGeom prst="roundRect">
            <a:avLst>
              <a:gd name="adj" fmla="val 3362"/>
            </a:avLst>
          </a:prstGeom>
          <a:gradFill>
            <a:gsLst>
              <a:gs pos="100000">
                <a:srgbClr val="F5A540">
                  <a:lumMod val="100000"/>
                </a:srgb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en-US" sz="1400" dirty="0">
              <a:solidFill>
                <a:prstClr val="white"/>
              </a:solidFill>
            </a:endParaRPr>
          </a:p>
        </p:txBody>
      </p:sp>
      <p:grpSp>
        <p:nvGrpSpPr>
          <p:cNvPr id="5" name="Group 15"/>
          <p:cNvGrpSpPr>
            <a:grpSpLocks noChangeAspect="1"/>
          </p:cNvGrpSpPr>
          <p:nvPr userDrawn="1"/>
        </p:nvGrpSpPr>
        <p:grpSpPr bwMode="hidden">
          <a:xfrm>
            <a:off x="-362" y="142300"/>
            <a:ext cx="9141524" cy="539240"/>
            <a:chOff x="-3905251" y="4219078"/>
            <a:chExt cx="13027839" cy="1892300"/>
          </a:xfrm>
          <a:scene3d>
            <a:camera prst="orthographicFront">
              <a:rot lat="0" lon="10800000" rev="0"/>
            </a:camera>
            <a:lightRig rig="threePt" dir="t"/>
          </a:scene3d>
        </p:grpSpPr>
        <p:sp>
          <p:nvSpPr>
            <p:cNvPr id="40" name="Freeform 14"/>
            <p:cNvSpPr>
              <a:spLocks/>
            </p:cNvSpPr>
            <p:nvPr/>
          </p:nvSpPr>
          <p:spPr bwMode="hidden">
            <a:xfrm>
              <a:off x="4800598" y="4421188"/>
              <a:ext cx="4295776" cy="81915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  <a:sp3d prstMaterial="flat"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 dirty="0">
                <a:solidFill>
                  <a:prstClr val="black"/>
                </a:solidFill>
              </a:endParaRPr>
            </a:p>
          </p:txBody>
        </p:sp>
        <p:sp>
          <p:nvSpPr>
            <p:cNvPr id="43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  <a:sp3d prstMaterial="flat"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 dirty="0">
                <a:solidFill>
                  <a:prstClr val="black"/>
                </a:solidFill>
              </a:endParaRPr>
            </a:p>
          </p:txBody>
        </p:sp>
        <p:sp>
          <p:nvSpPr>
            <p:cNvPr id="44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  <a:sp3d prstMaterial="flat"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 dirty="0">
                <a:solidFill>
                  <a:prstClr val="black"/>
                </a:solidFill>
              </a:endParaRPr>
            </a:p>
          </p:txBody>
        </p:sp>
        <p:sp>
          <p:nvSpPr>
            <p:cNvPr id="45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  <a:sp3d prstMaterial="flat"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 dirty="0">
                <a:solidFill>
                  <a:prstClr val="black"/>
                </a:solidFill>
              </a:endParaRPr>
            </a:p>
          </p:txBody>
        </p:sp>
        <p:sp useBgFill="1">
          <p:nvSpPr>
            <p:cNvPr id="46" name="Freeform 10"/>
            <p:cNvSpPr>
              <a:spLocks/>
            </p:cNvSpPr>
            <p:nvPr/>
          </p:nvSpPr>
          <p:spPr bwMode="hidden">
            <a:xfrm>
              <a:off x="-3905251" y="421907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  <a:sp3d prstMaterial="flat"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 dirty="0">
                <a:solidFill>
                  <a:prstClr val="black"/>
                </a:solidFill>
              </a:endParaRPr>
            </a:p>
          </p:txBody>
        </p:sp>
      </p:grpSp>
      <p:sp>
        <p:nvSpPr>
          <p:cNvPr id="47" name="Прямоугольник 46"/>
          <p:cNvSpPr/>
          <p:nvPr userDrawn="1"/>
        </p:nvSpPr>
        <p:spPr>
          <a:xfrm>
            <a:off x="1132189" y="-38326"/>
            <a:ext cx="7200800" cy="361253"/>
          </a:xfrm>
          <a:prstGeom prst="rect">
            <a:avLst/>
          </a:prstGeom>
          <a:effectLst/>
          <a:scene3d>
            <a:camera prst="orthographicFront"/>
            <a:lightRig rig="threePt" dir="t"/>
          </a:scene3d>
          <a:sp3d>
            <a:contourClr>
              <a:schemeClr val="bg1"/>
            </a:contourClr>
          </a:sp3d>
        </p:spPr>
        <p:txBody>
          <a:bodyPr wrap="square" lIns="68580" tIns="34290" rIns="68580" bIns="34290">
            <a:noAutofit/>
          </a:bodyPr>
          <a:lstStyle/>
          <a:p>
            <a:pPr algn="ctr">
              <a:lnSpc>
                <a:spcPct val="115000"/>
              </a:lnSpc>
              <a:spcAft>
                <a:spcPts val="750"/>
              </a:spcAft>
            </a:pPr>
            <a:r>
              <a:rPr lang="ru-RU" sz="800" kern="1100" dirty="0" smtClean="0">
                <a:ln w="10160">
                  <a:noFill/>
                  <a:prstDash val="solid"/>
                </a:ln>
                <a:solidFill>
                  <a:srgbClr val="0070C0"/>
                </a:solidFill>
                <a:latin typeface="Arial Black" pitchFamily="34" charset="0"/>
                <a:ea typeface="Calibri"/>
                <a:cs typeface="Times New Roman"/>
              </a:rPr>
              <a:t>Правительство Свердловской области                                                                Министерство социальной политики Свердловской области</a:t>
            </a:r>
            <a:endParaRPr lang="ru-RU" sz="800" kern="1100" dirty="0">
              <a:ln w="10160">
                <a:noFill/>
                <a:prstDash val="solid"/>
              </a:ln>
              <a:solidFill>
                <a:srgbClr val="0070C0"/>
              </a:solidFill>
              <a:latin typeface="Arial Black" pitchFamily="34" charset="0"/>
              <a:ea typeface="Calibri"/>
              <a:cs typeface="Times New Roman"/>
            </a:endParaRPr>
          </a:p>
        </p:txBody>
      </p:sp>
      <p:pic>
        <p:nvPicPr>
          <p:cNvPr id="48" name="Picture 2" descr="C:\Users\korkin\Pictures\птичка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8520" y="-121791"/>
            <a:ext cx="1312717" cy="8620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72070" y="1329614"/>
            <a:ext cx="7408333" cy="356439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1043608" y="573528"/>
            <a:ext cx="7653536" cy="702078"/>
          </a:xfrm>
        </p:spPr>
        <p:txBody>
          <a:bodyPr/>
          <a:lstStyle>
            <a:lvl1pPr>
              <a:defRPr baseline="0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552" y="735546"/>
            <a:ext cx="8229600" cy="702078"/>
          </a:xfrm>
        </p:spPr>
        <p:txBody>
          <a:bodyPr/>
          <a:lstStyle>
            <a:lvl1pPr>
              <a:defRPr baseline="0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1491630"/>
            <a:ext cx="3822192" cy="340237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1491630"/>
            <a:ext cx="3822192" cy="340237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grpSp>
        <p:nvGrpSpPr>
          <p:cNvPr id="3" name="Group 15"/>
          <p:cNvGrpSpPr>
            <a:grpSpLocks noChangeAspect="1"/>
          </p:cNvGrpSpPr>
          <p:nvPr userDrawn="1"/>
        </p:nvGrpSpPr>
        <p:grpSpPr bwMode="hidden">
          <a:xfrm>
            <a:off x="-362" y="130471"/>
            <a:ext cx="9141524" cy="384912"/>
            <a:chOff x="-3905251" y="4219078"/>
            <a:chExt cx="13027839" cy="1892300"/>
          </a:xfrm>
          <a:scene3d>
            <a:camera prst="orthographicFront">
              <a:rot lat="0" lon="10800000" rev="0"/>
            </a:camera>
            <a:lightRig rig="threePt" dir="t"/>
          </a:scene3d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00598" y="4421188"/>
              <a:ext cx="4295776" cy="81915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  <a:sp3d prstMaterial="flat"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 dirty="0">
                <a:solidFill>
                  <a:prstClr val="black"/>
                </a:solidFill>
              </a:endParaRPr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  <a:sp3d prstMaterial="flat"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 dirty="0">
                <a:solidFill>
                  <a:prstClr val="black"/>
                </a:solidFill>
              </a:endParaRPr>
            </a:p>
          </p:txBody>
        </p:sp>
        <p:sp>
          <p:nvSpPr>
            <p:cNvPr id="10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  <a:sp3d prstMaterial="flat"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 dirty="0">
                <a:solidFill>
                  <a:prstClr val="black"/>
                </a:solidFill>
              </a:endParaRPr>
            </a:p>
          </p:txBody>
        </p:sp>
        <p:sp>
          <p:nvSpPr>
            <p:cNvPr id="12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  <a:sp3d prstMaterial="flat"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 dirty="0">
                <a:solidFill>
                  <a:prstClr val="black"/>
                </a:solidFill>
              </a:endParaRPr>
            </a:p>
          </p:txBody>
        </p:sp>
        <p:sp useBgFill="1">
          <p:nvSpPr>
            <p:cNvPr id="13" name="Freeform 10"/>
            <p:cNvSpPr>
              <a:spLocks/>
            </p:cNvSpPr>
            <p:nvPr/>
          </p:nvSpPr>
          <p:spPr bwMode="hidden">
            <a:xfrm>
              <a:off x="-3905251" y="421907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  <a:sp3d prstMaterial="flat"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 dirty="0">
                <a:solidFill>
                  <a:prstClr val="black"/>
                </a:solidFill>
              </a:endParaRPr>
            </a:p>
          </p:txBody>
        </p:sp>
      </p:grpSp>
      <p:pic>
        <p:nvPicPr>
          <p:cNvPr id="14" name="Picture 4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" y="-4270"/>
            <a:ext cx="539551" cy="3638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005576"/>
            <a:ext cx="8229600" cy="939546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008586"/>
            <a:ext cx="3822192" cy="479822"/>
          </a:xfrm>
        </p:spPr>
        <p:txBody>
          <a:bodyPr anchor="ctr"/>
          <a:lstStyle>
            <a:lvl1pPr marL="0" indent="0" algn="ctr">
              <a:buNone/>
              <a:defRPr sz="1800" b="0">
                <a:solidFill>
                  <a:schemeClr val="tx2"/>
                </a:solidFill>
                <a:latin typeface="+mj-lt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40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5" y="2571752"/>
            <a:ext cx="3820055" cy="2022872"/>
          </a:xfrm>
        </p:spPr>
        <p:txBody>
          <a:bodyPr/>
          <a:lstStyle>
            <a:lvl1pPr>
              <a:defRPr sz="1500"/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008586"/>
            <a:ext cx="3822192" cy="479822"/>
          </a:xfrm>
        </p:spPr>
        <p:txBody>
          <a:bodyPr anchor="ctr"/>
          <a:lstStyle>
            <a:lvl1pPr marL="0" indent="0" algn="ctr">
              <a:buNone/>
              <a:defRPr sz="1800" b="0" i="0">
                <a:solidFill>
                  <a:schemeClr val="tx2"/>
                </a:solidFill>
                <a:latin typeface="+mj-lt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40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71752"/>
            <a:ext cx="3822192" cy="2022872"/>
          </a:xfrm>
        </p:spPr>
        <p:txBody>
          <a:bodyPr/>
          <a:lstStyle>
            <a:lvl1pPr>
              <a:defRPr sz="1500"/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5163672" y="4687624"/>
            <a:ext cx="3786690" cy="273844"/>
          </a:xfrm>
          <a:prstGeom prst="rect">
            <a:avLst/>
          </a:prstGeom>
        </p:spPr>
        <p:txBody>
          <a:bodyPr lIns="68580" tIns="34290" rIns="68580" bIns="34290"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193641" y="4687624"/>
            <a:ext cx="3786691" cy="273844"/>
          </a:xfrm>
          <a:prstGeom prst="rect">
            <a:avLst/>
          </a:prstGeom>
        </p:spPr>
        <p:txBody>
          <a:bodyPr lIns="68580" tIns="34290" rIns="68580" bIns="34290"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3991089" y="4687624"/>
            <a:ext cx="1161826" cy="273844"/>
          </a:xfrm>
          <a:prstGeom prst="rect">
            <a:avLst/>
          </a:prstGeom>
        </p:spPr>
        <p:txBody>
          <a:bodyPr lIns="68580" tIns="34290" rIns="68580" bIns="34290"/>
          <a:lstStyle/>
          <a:p>
            <a:fld id="{52A6A2ED-C77A-46D0-9BDA-59A15A90B5E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552" y="1923678"/>
            <a:ext cx="8229600" cy="939546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1" y="1005578"/>
            <a:ext cx="4114800" cy="1070875"/>
          </a:xfrm>
        </p:spPr>
        <p:txBody>
          <a:bodyPr anchor="b">
            <a:normAutofit/>
          </a:bodyPr>
          <a:lstStyle>
            <a:lvl1pPr algn="l">
              <a:defRPr sz="21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1" y="2089151"/>
            <a:ext cx="4114800" cy="2534828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342900" indent="0">
              <a:buNone/>
              <a:defRPr sz="900"/>
            </a:lvl2pPr>
            <a:lvl3pPr marL="685800" indent="0">
              <a:buNone/>
              <a:defRPr sz="800"/>
            </a:lvl3pPr>
            <a:lvl4pPr marL="1028700" indent="0">
              <a:buNone/>
              <a:defRPr sz="700"/>
            </a:lvl4pPr>
            <a:lvl5pPr marL="1371600" indent="0">
              <a:buNone/>
              <a:defRPr sz="700"/>
            </a:lvl5pPr>
            <a:lvl6pPr marL="1714500" indent="0">
              <a:buNone/>
              <a:defRPr sz="700"/>
            </a:lvl6pPr>
            <a:lvl7pPr marL="2057400" indent="0">
              <a:buNone/>
              <a:defRPr sz="700"/>
            </a:lvl7pPr>
            <a:lvl8pPr marL="2400300" indent="0">
              <a:buNone/>
              <a:defRPr sz="700"/>
            </a:lvl8pPr>
            <a:lvl9pPr marL="2743200" indent="0">
              <a:buNone/>
              <a:defRPr sz="7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95536" y="1028700"/>
            <a:ext cx="4104456" cy="316323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6" name="Rounded Rectangle 13"/>
          <p:cNvSpPr/>
          <p:nvPr userDrawn="1"/>
        </p:nvSpPr>
        <p:spPr>
          <a:xfrm>
            <a:off x="0" y="2"/>
            <a:ext cx="9141162" cy="616814"/>
          </a:xfrm>
          <a:prstGeom prst="roundRect">
            <a:avLst>
              <a:gd name="adj" fmla="val 3362"/>
            </a:avLst>
          </a:prstGeom>
          <a:gradFill>
            <a:gsLst>
              <a:gs pos="100000">
                <a:srgbClr val="F5A540">
                  <a:lumMod val="100000"/>
                </a:srgb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en-US" sz="1400" dirty="0">
              <a:solidFill>
                <a:prstClr val="white"/>
              </a:solidFill>
            </a:endParaRPr>
          </a:p>
        </p:txBody>
      </p:sp>
      <p:grpSp>
        <p:nvGrpSpPr>
          <p:cNvPr id="5" name="Group 15"/>
          <p:cNvGrpSpPr>
            <a:grpSpLocks noChangeAspect="1"/>
          </p:cNvGrpSpPr>
          <p:nvPr userDrawn="1"/>
        </p:nvGrpSpPr>
        <p:grpSpPr bwMode="hidden">
          <a:xfrm>
            <a:off x="-362" y="142300"/>
            <a:ext cx="9141524" cy="539240"/>
            <a:chOff x="-3905251" y="4219078"/>
            <a:chExt cx="13027839" cy="1892300"/>
          </a:xfrm>
          <a:scene3d>
            <a:camera prst="orthographicFront">
              <a:rot lat="0" lon="10800000" rev="0"/>
            </a:camera>
            <a:lightRig rig="threePt" dir="t"/>
          </a:scene3d>
        </p:grpSpPr>
        <p:sp>
          <p:nvSpPr>
            <p:cNvPr id="28" name="Freeform 14"/>
            <p:cNvSpPr>
              <a:spLocks/>
            </p:cNvSpPr>
            <p:nvPr/>
          </p:nvSpPr>
          <p:spPr bwMode="hidden">
            <a:xfrm>
              <a:off x="4800598" y="4421188"/>
              <a:ext cx="4295776" cy="81915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  <a:sp3d prstMaterial="flat"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 dirty="0">
                <a:solidFill>
                  <a:prstClr val="black"/>
                </a:solidFill>
              </a:endParaRPr>
            </a:p>
          </p:txBody>
        </p:sp>
        <p:sp>
          <p:nvSpPr>
            <p:cNvPr id="29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  <a:sp3d prstMaterial="flat"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 dirty="0">
                <a:solidFill>
                  <a:prstClr val="black"/>
                </a:solidFill>
              </a:endParaRPr>
            </a:p>
          </p:txBody>
        </p:sp>
        <p:sp>
          <p:nvSpPr>
            <p:cNvPr id="30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  <a:sp3d prstMaterial="flat"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 dirty="0">
                <a:solidFill>
                  <a:prstClr val="black"/>
                </a:solidFill>
              </a:endParaRPr>
            </a:p>
          </p:txBody>
        </p:sp>
        <p:sp>
          <p:nvSpPr>
            <p:cNvPr id="31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  <a:sp3d prstMaterial="flat"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 dirty="0">
                <a:solidFill>
                  <a:prstClr val="black"/>
                </a:solidFill>
              </a:endParaRPr>
            </a:p>
          </p:txBody>
        </p:sp>
        <p:sp useBgFill="1">
          <p:nvSpPr>
            <p:cNvPr id="32" name="Freeform 10"/>
            <p:cNvSpPr>
              <a:spLocks/>
            </p:cNvSpPr>
            <p:nvPr/>
          </p:nvSpPr>
          <p:spPr bwMode="hidden">
            <a:xfrm>
              <a:off x="-3905251" y="421907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  <a:sp3d prstMaterial="flat"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 dirty="0">
                <a:solidFill>
                  <a:prstClr val="black"/>
                </a:solidFill>
              </a:endParaRPr>
            </a:p>
          </p:txBody>
        </p:sp>
      </p:grpSp>
      <p:sp>
        <p:nvSpPr>
          <p:cNvPr id="33" name="Прямоугольник 32"/>
          <p:cNvSpPr/>
          <p:nvPr userDrawn="1"/>
        </p:nvSpPr>
        <p:spPr>
          <a:xfrm>
            <a:off x="1132189" y="-38326"/>
            <a:ext cx="7200800" cy="361253"/>
          </a:xfrm>
          <a:prstGeom prst="rect">
            <a:avLst/>
          </a:prstGeom>
          <a:effectLst/>
          <a:scene3d>
            <a:camera prst="orthographicFront"/>
            <a:lightRig rig="threePt" dir="t"/>
          </a:scene3d>
          <a:sp3d>
            <a:contourClr>
              <a:schemeClr val="bg1"/>
            </a:contourClr>
          </a:sp3d>
        </p:spPr>
        <p:txBody>
          <a:bodyPr wrap="square" lIns="68580" tIns="34290" rIns="68580" bIns="34290">
            <a:noAutofit/>
          </a:bodyPr>
          <a:lstStyle/>
          <a:p>
            <a:pPr algn="ctr">
              <a:lnSpc>
                <a:spcPct val="115000"/>
              </a:lnSpc>
              <a:spcAft>
                <a:spcPts val="750"/>
              </a:spcAft>
            </a:pPr>
            <a:r>
              <a:rPr lang="ru-RU" sz="800" kern="1100" dirty="0" smtClean="0">
                <a:ln w="10160">
                  <a:noFill/>
                  <a:prstDash val="solid"/>
                </a:ln>
                <a:solidFill>
                  <a:srgbClr val="0070C0"/>
                </a:solidFill>
                <a:latin typeface="Arial Black" pitchFamily="34" charset="0"/>
                <a:ea typeface="Calibri"/>
                <a:cs typeface="Times New Roman"/>
              </a:rPr>
              <a:t>Правительство Свердловской области                                                                Министерство социальной политики Свердловской области</a:t>
            </a:r>
            <a:endParaRPr lang="ru-RU" sz="800" kern="1100" dirty="0">
              <a:ln w="10160">
                <a:noFill/>
                <a:prstDash val="solid"/>
              </a:ln>
              <a:solidFill>
                <a:srgbClr val="0070C0"/>
              </a:solidFill>
              <a:latin typeface="Arial Black" pitchFamily="34" charset="0"/>
              <a:ea typeface="Calibri"/>
              <a:cs typeface="Times New Roman"/>
            </a:endParaRPr>
          </a:p>
        </p:txBody>
      </p:sp>
      <p:pic>
        <p:nvPicPr>
          <p:cNvPr id="34" name="Picture 2" descr="C:\Users\korkin\Pictures\птичка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8520" y="-121791"/>
            <a:ext cx="1312717" cy="8620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6" name="Группа 16"/>
          <p:cNvGrpSpPr/>
          <p:nvPr userDrawn="1"/>
        </p:nvGrpSpPr>
        <p:grpSpPr>
          <a:xfrm>
            <a:off x="0" y="5008770"/>
            <a:ext cx="9144000" cy="66345"/>
            <a:chOff x="135060" y="6381328"/>
            <a:chExt cx="8849966" cy="88460"/>
          </a:xfrm>
        </p:grpSpPr>
        <p:sp>
          <p:nvSpPr>
            <p:cNvPr id="18" name="Скругленный прямоугольник 17"/>
            <p:cNvSpPr/>
            <p:nvPr userDrawn="1"/>
          </p:nvSpPr>
          <p:spPr>
            <a:xfrm flipV="1">
              <a:off x="135060" y="6411328"/>
              <a:ext cx="8846775" cy="58460"/>
            </a:xfrm>
            <a:prstGeom prst="roundRect">
              <a:avLst/>
            </a:prstGeom>
            <a:solidFill>
              <a:srgbClr val="F3943B"/>
            </a:solidFill>
            <a:ln>
              <a:noFill/>
            </a:ln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400" dirty="0">
                <a:solidFill>
                  <a:prstClr val="white"/>
                </a:solidFill>
              </a:endParaRPr>
            </a:p>
          </p:txBody>
        </p:sp>
        <p:sp>
          <p:nvSpPr>
            <p:cNvPr id="19" name="Скругленный прямоугольник 18"/>
            <p:cNvSpPr/>
            <p:nvPr userDrawn="1"/>
          </p:nvSpPr>
          <p:spPr>
            <a:xfrm flipV="1">
              <a:off x="138251" y="6381328"/>
              <a:ext cx="8846775" cy="18000"/>
            </a:xfrm>
            <a:prstGeom prst="roundRect">
              <a:avLst/>
            </a:prstGeom>
            <a:solidFill>
              <a:srgbClr val="F3943B"/>
            </a:solidFill>
            <a:ln>
              <a:noFill/>
            </a:ln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400" dirty="0">
                <a:solidFill>
                  <a:prstClr val="white"/>
                </a:solidFill>
              </a:endParaRP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552" y="681540"/>
            <a:ext cx="8229600" cy="702078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72070" y="1491633"/>
            <a:ext cx="7408333" cy="3402377"/>
          </a:xfrm>
        </p:spPr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7430246" y="4629153"/>
            <a:ext cx="1200463" cy="273844"/>
          </a:xfrm>
          <a:prstGeom prst="rect">
            <a:avLst/>
          </a:prstGeom>
        </p:spPr>
        <p:txBody>
          <a:bodyPr lIns="68580" tIns="34290" rIns="68580" bIns="34290"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533400" y="4629151"/>
            <a:ext cx="5811724" cy="273844"/>
          </a:xfrm>
          <a:prstGeom prst="rect">
            <a:avLst/>
          </a:prstGeom>
        </p:spPr>
        <p:txBody>
          <a:bodyPr lIns="68580" tIns="34290" rIns="68580" bIns="34290"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774427" y="4183860"/>
            <a:ext cx="856907" cy="502444"/>
          </a:xfrm>
          <a:prstGeom prst="rect">
            <a:avLst/>
          </a:prstGeom>
        </p:spPr>
        <p:txBody>
          <a:bodyPr lIns="68580" tIns="34290" rIns="68580" bIns="34290"/>
          <a:lstStyle/>
          <a:p>
            <a:fld id="{882A2416-E2B6-4A27-A9F7-366FB0CE345F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9206118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70" y="1275609"/>
            <a:ext cx="7408333" cy="3618401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en-US" dirty="0"/>
          </a:p>
        </p:txBody>
      </p:sp>
      <p:sp>
        <p:nvSpPr>
          <p:cNvPr id="22" name="Rounded Rectangle 13"/>
          <p:cNvSpPr/>
          <p:nvPr/>
        </p:nvSpPr>
        <p:spPr>
          <a:xfrm>
            <a:off x="0" y="2"/>
            <a:ext cx="9141162" cy="616814"/>
          </a:xfrm>
          <a:prstGeom prst="roundRect">
            <a:avLst>
              <a:gd name="adj" fmla="val 3362"/>
            </a:avLst>
          </a:prstGeom>
          <a:gradFill>
            <a:gsLst>
              <a:gs pos="100000">
                <a:srgbClr val="F5A540">
                  <a:lumMod val="100000"/>
                </a:srgb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en-US" sz="1400" dirty="0">
              <a:solidFill>
                <a:prstClr val="white"/>
              </a:solidFill>
            </a:endParaRPr>
          </a:p>
        </p:txBody>
      </p:sp>
      <p:grpSp>
        <p:nvGrpSpPr>
          <p:cNvPr id="4" name="Group 15"/>
          <p:cNvGrpSpPr>
            <a:grpSpLocks noChangeAspect="1"/>
          </p:cNvGrpSpPr>
          <p:nvPr/>
        </p:nvGrpSpPr>
        <p:grpSpPr bwMode="hidden">
          <a:xfrm>
            <a:off x="-362" y="142300"/>
            <a:ext cx="9141524" cy="539240"/>
            <a:chOff x="-3905251" y="4219078"/>
            <a:chExt cx="13027839" cy="1892300"/>
          </a:xfrm>
          <a:scene3d>
            <a:camera prst="orthographicFront">
              <a:rot lat="0" lon="10800000" rev="0"/>
            </a:camera>
            <a:lightRig rig="threePt" dir="t"/>
          </a:scene3d>
        </p:grpSpPr>
        <p:sp>
          <p:nvSpPr>
            <p:cNvPr id="24" name="Freeform 14"/>
            <p:cNvSpPr>
              <a:spLocks/>
            </p:cNvSpPr>
            <p:nvPr/>
          </p:nvSpPr>
          <p:spPr bwMode="hidden">
            <a:xfrm>
              <a:off x="4800598" y="4421188"/>
              <a:ext cx="4295776" cy="81915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  <a:sp3d prstMaterial="flat"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 dirty="0">
                <a:solidFill>
                  <a:prstClr val="black"/>
                </a:solidFill>
              </a:endParaRPr>
            </a:p>
          </p:txBody>
        </p:sp>
        <p:sp>
          <p:nvSpPr>
            <p:cNvPr id="25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  <a:sp3d prstMaterial="flat"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 dirty="0">
                <a:solidFill>
                  <a:prstClr val="black"/>
                </a:solidFill>
              </a:endParaRPr>
            </a:p>
          </p:txBody>
        </p:sp>
        <p:sp>
          <p:nvSpPr>
            <p:cNvPr id="26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  <a:sp3d prstMaterial="flat"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 dirty="0">
                <a:solidFill>
                  <a:prstClr val="black"/>
                </a:solidFill>
              </a:endParaRPr>
            </a:p>
          </p:txBody>
        </p:sp>
        <p:sp>
          <p:nvSpPr>
            <p:cNvPr id="27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  <a:sp3d prstMaterial="flat"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 dirty="0">
                <a:solidFill>
                  <a:prstClr val="black"/>
                </a:solidFill>
              </a:endParaRPr>
            </a:p>
          </p:txBody>
        </p:sp>
        <p:sp useBgFill="1">
          <p:nvSpPr>
            <p:cNvPr id="34" name="Freeform 10"/>
            <p:cNvSpPr>
              <a:spLocks/>
            </p:cNvSpPr>
            <p:nvPr/>
          </p:nvSpPr>
          <p:spPr bwMode="hidden">
            <a:xfrm>
              <a:off x="-3905251" y="421907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  <a:sp3d prstMaterial="flat"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 dirty="0">
                <a:solidFill>
                  <a:prstClr val="black"/>
                </a:solidFill>
              </a:endParaRPr>
            </a:p>
          </p:txBody>
        </p:sp>
      </p:grpSp>
      <p:sp>
        <p:nvSpPr>
          <p:cNvPr id="43" name="Прямоугольник 42"/>
          <p:cNvSpPr/>
          <p:nvPr/>
        </p:nvSpPr>
        <p:spPr>
          <a:xfrm>
            <a:off x="1132189" y="-38326"/>
            <a:ext cx="7200800" cy="361253"/>
          </a:xfrm>
          <a:prstGeom prst="rect">
            <a:avLst/>
          </a:prstGeom>
          <a:effectLst/>
          <a:scene3d>
            <a:camera prst="orthographicFront"/>
            <a:lightRig rig="threePt" dir="t"/>
          </a:scene3d>
          <a:sp3d>
            <a:contourClr>
              <a:schemeClr val="bg1"/>
            </a:contourClr>
          </a:sp3d>
        </p:spPr>
        <p:txBody>
          <a:bodyPr wrap="square" lIns="68580" tIns="34290" rIns="68580" bIns="34290">
            <a:noAutofit/>
          </a:bodyPr>
          <a:lstStyle/>
          <a:p>
            <a:pPr algn="ctr">
              <a:lnSpc>
                <a:spcPct val="115000"/>
              </a:lnSpc>
              <a:spcAft>
                <a:spcPts val="750"/>
              </a:spcAft>
            </a:pPr>
            <a:r>
              <a:rPr lang="ru-RU" sz="800" kern="1100" dirty="0" smtClean="0">
                <a:ln w="10160">
                  <a:noFill/>
                  <a:prstDash val="solid"/>
                </a:ln>
                <a:solidFill>
                  <a:srgbClr val="0070C0"/>
                </a:solidFill>
                <a:latin typeface="Arial Black" pitchFamily="34" charset="0"/>
                <a:ea typeface="Calibri"/>
                <a:cs typeface="Times New Roman"/>
              </a:rPr>
              <a:t>Правительство Свердловской области                                                                Министерство социальной политики Свердловской области</a:t>
            </a:r>
            <a:endParaRPr lang="ru-RU" sz="800" kern="1100" dirty="0">
              <a:ln w="10160">
                <a:noFill/>
                <a:prstDash val="solid"/>
              </a:ln>
              <a:solidFill>
                <a:srgbClr val="0070C0"/>
              </a:solidFill>
              <a:latin typeface="Arial Black" pitchFamily="34" charset="0"/>
              <a:ea typeface="Calibri"/>
              <a:cs typeface="Times New Roman"/>
            </a:endParaRPr>
          </a:p>
        </p:txBody>
      </p:sp>
      <p:pic>
        <p:nvPicPr>
          <p:cNvPr id="1026" name="Picture 2" descr="C:\Users\korkin\Pictures\птичка.pn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8520" y="-121791"/>
            <a:ext cx="1312717" cy="8620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47837" y="515206"/>
            <a:ext cx="8147985" cy="706396"/>
          </a:xfrm>
          <a:prstGeom prst="rect">
            <a:avLst/>
          </a:prstGeom>
        </p:spPr>
        <p:txBody>
          <a:bodyPr vert="horz" lIns="68580" tIns="34290" rIns="68580" bIns="34290" rtlCol="0" anchor="ctr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en-US" dirty="0"/>
          </a:p>
        </p:txBody>
      </p:sp>
      <p:grpSp>
        <p:nvGrpSpPr>
          <p:cNvPr id="5" name="Группа 15"/>
          <p:cNvGrpSpPr/>
          <p:nvPr/>
        </p:nvGrpSpPr>
        <p:grpSpPr>
          <a:xfrm>
            <a:off x="0" y="5008770"/>
            <a:ext cx="9144000" cy="66345"/>
            <a:chOff x="135060" y="6381328"/>
            <a:chExt cx="8849966" cy="88460"/>
          </a:xfrm>
        </p:grpSpPr>
        <p:sp>
          <p:nvSpPr>
            <p:cNvPr id="17" name="Скругленный прямоугольник 16"/>
            <p:cNvSpPr/>
            <p:nvPr userDrawn="1"/>
          </p:nvSpPr>
          <p:spPr>
            <a:xfrm flipV="1">
              <a:off x="135060" y="6411328"/>
              <a:ext cx="8846775" cy="58460"/>
            </a:xfrm>
            <a:prstGeom prst="roundRect">
              <a:avLst/>
            </a:prstGeom>
            <a:solidFill>
              <a:srgbClr val="F3943B"/>
            </a:solidFill>
            <a:ln>
              <a:noFill/>
            </a:ln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400" dirty="0">
                <a:solidFill>
                  <a:prstClr val="white"/>
                </a:solidFill>
              </a:endParaRPr>
            </a:p>
          </p:txBody>
        </p:sp>
        <p:sp>
          <p:nvSpPr>
            <p:cNvPr id="18" name="Скругленный прямоугольник 17"/>
            <p:cNvSpPr/>
            <p:nvPr userDrawn="1"/>
          </p:nvSpPr>
          <p:spPr>
            <a:xfrm flipV="1">
              <a:off x="138251" y="6381328"/>
              <a:ext cx="8846775" cy="18000"/>
            </a:xfrm>
            <a:prstGeom prst="roundRect">
              <a:avLst/>
            </a:prstGeom>
            <a:solidFill>
              <a:srgbClr val="F3943B"/>
            </a:solidFill>
            <a:ln>
              <a:noFill/>
            </a:ln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400" dirty="0">
                <a:solidFill>
                  <a:prstClr val="white"/>
                </a:solidFill>
              </a:endParaRP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</p:sldLayoutIdLst>
  <p:transition/>
  <p:timing>
    <p:tnLst>
      <p:par>
        <p:cTn id="1" dur="indefinite" restart="never" nodeType="tmRoot"/>
      </p:par>
    </p:tnLst>
  </p:timing>
  <p:hf hdr="0" ftr="0" dt="0"/>
  <p:txStyles>
    <p:titleStyle>
      <a:lvl1pPr algn="ctr" defTabSz="685800" rtl="0" eaLnBrk="1" latinLnBrk="0" hangingPunct="1"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05740" indent="-205740" algn="l" defTabSz="6858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1pPr>
      <a:lvl2pPr marL="432197" indent="-205740" algn="l" defTabSz="6858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700" kern="1200">
          <a:solidFill>
            <a:schemeClr val="tx2"/>
          </a:solidFill>
          <a:latin typeface="+mn-lt"/>
          <a:ea typeface="+mn-ea"/>
          <a:cs typeface="+mn-cs"/>
        </a:defRPr>
      </a:lvl2pPr>
      <a:lvl3pPr marL="641747" indent="-171450" algn="l" defTabSz="6858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500" kern="1200">
          <a:solidFill>
            <a:schemeClr val="tx2"/>
          </a:solidFill>
          <a:latin typeface="+mn-lt"/>
          <a:ea typeface="+mn-ea"/>
          <a:cs typeface="+mn-cs"/>
        </a:defRPr>
      </a:lvl3pPr>
      <a:lvl4pPr marL="857250" indent="-171450" algn="l" defTabSz="6858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400" kern="1200">
          <a:solidFill>
            <a:schemeClr val="tx2"/>
          </a:solidFill>
          <a:latin typeface="+mn-lt"/>
          <a:ea typeface="+mn-ea"/>
          <a:cs typeface="+mn-cs"/>
        </a:defRPr>
      </a:lvl4pPr>
      <a:lvl5pPr marL="1097280" indent="-171450" algn="l" defTabSz="6858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200" kern="1200">
          <a:solidFill>
            <a:schemeClr val="tx2"/>
          </a:solidFill>
          <a:latin typeface="+mn-lt"/>
          <a:ea typeface="+mn-ea"/>
          <a:cs typeface="+mn-cs"/>
        </a:defRPr>
      </a:lvl5pPr>
      <a:lvl6pPr marL="1337310" indent="-171450" algn="l" defTabSz="685800" rtl="0" eaLnBrk="1" latinLnBrk="0" hangingPunct="1">
        <a:spcBef>
          <a:spcPts val="288"/>
        </a:spcBef>
        <a:buClr>
          <a:schemeClr val="accent1"/>
        </a:buClr>
        <a:buFont typeface="Symbol" pitchFamily="18" charset="2"/>
        <a:buChar char="*"/>
        <a:defRPr sz="1100" kern="1200">
          <a:solidFill>
            <a:schemeClr val="tx2"/>
          </a:solidFill>
          <a:latin typeface="+mn-lt"/>
          <a:ea typeface="+mn-ea"/>
          <a:cs typeface="+mn-cs"/>
        </a:defRPr>
      </a:lvl6pPr>
      <a:lvl7pPr marL="1577340" indent="-171450" algn="l" defTabSz="685800" rtl="0" eaLnBrk="1" latinLnBrk="0" hangingPunct="1">
        <a:spcBef>
          <a:spcPts val="288"/>
        </a:spcBef>
        <a:buClr>
          <a:schemeClr val="accent1"/>
        </a:buClr>
        <a:buFont typeface="Symbol" pitchFamily="18" charset="2"/>
        <a:buChar char="*"/>
        <a:defRPr sz="1100" kern="1200">
          <a:solidFill>
            <a:schemeClr val="tx2"/>
          </a:solidFill>
          <a:latin typeface="+mn-lt"/>
          <a:ea typeface="+mn-ea"/>
          <a:cs typeface="+mn-cs"/>
        </a:defRPr>
      </a:lvl7pPr>
      <a:lvl8pPr marL="1817370" indent="-171450" algn="l" defTabSz="685800" rtl="0" eaLnBrk="1" latinLnBrk="0" hangingPunct="1">
        <a:spcBef>
          <a:spcPts val="288"/>
        </a:spcBef>
        <a:buClr>
          <a:schemeClr val="accent1"/>
        </a:buClr>
        <a:buFont typeface="Symbol" pitchFamily="18" charset="2"/>
        <a:buChar char="*"/>
        <a:defRPr sz="1100" kern="1200">
          <a:solidFill>
            <a:schemeClr val="tx2"/>
          </a:solidFill>
          <a:latin typeface="+mn-lt"/>
          <a:ea typeface="+mn-ea"/>
          <a:cs typeface="+mn-cs"/>
        </a:defRPr>
      </a:lvl8pPr>
      <a:lvl9pPr marL="2057400" indent="-171450" algn="l" defTabSz="685800" rtl="0" eaLnBrk="1" latinLnBrk="0" hangingPunct="1">
        <a:spcBef>
          <a:spcPts val="288"/>
        </a:spcBef>
        <a:buClr>
          <a:schemeClr val="accent1"/>
        </a:buClr>
        <a:buFont typeface="Symbol" pitchFamily="18" charset="2"/>
        <a:buChar char="*"/>
        <a:defRPr sz="11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8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8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10" Type="http://schemas.openxmlformats.org/officeDocument/2006/relationships/image" Target="../media/image7.png"/><Relationship Id="rId4" Type="http://schemas.openxmlformats.org/officeDocument/2006/relationships/diagramLayout" Target="../diagrams/layout5.xml"/><Relationship Id="rId9" Type="http://schemas.microsoft.com/office/2007/relationships/hdphoto" Target="../media/hdphoto1.wdp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5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diagramLayout" Target="../diagrams/layout7.xml"/><Relationship Id="rId7" Type="http://schemas.openxmlformats.org/officeDocument/2006/relationships/image" Target="../media/image13.png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10" Type="http://schemas.openxmlformats.org/officeDocument/2006/relationships/image" Target="../media/image16.png"/><Relationship Id="rId4" Type="http://schemas.openxmlformats.org/officeDocument/2006/relationships/diagramQuickStyle" Target="../diagrams/quickStyle7.xml"/><Relationship Id="rId9" Type="http://schemas.openxmlformats.org/officeDocument/2006/relationships/image" Target="../media/image15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8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8" Type="http://schemas.microsoft.com/office/2007/relationships/diagramDrawing" Target="../diagrams/drawing8.xml"/><Relationship Id="rId13" Type="http://schemas.microsoft.com/office/2007/relationships/diagramDrawing" Target="../diagrams/drawing9.xml"/><Relationship Id="rId18" Type="http://schemas.microsoft.com/office/2007/relationships/diagramDrawing" Target="../diagrams/drawing10.xml"/><Relationship Id="rId3" Type="http://schemas.openxmlformats.org/officeDocument/2006/relationships/image" Target="../media/image20.png"/><Relationship Id="rId21" Type="http://schemas.openxmlformats.org/officeDocument/2006/relationships/diagramQuickStyle" Target="../diagrams/quickStyle11.xml"/><Relationship Id="rId7" Type="http://schemas.openxmlformats.org/officeDocument/2006/relationships/diagramColors" Target="../diagrams/colors8.xml"/><Relationship Id="rId12" Type="http://schemas.openxmlformats.org/officeDocument/2006/relationships/diagramColors" Target="../diagrams/colors9.xml"/><Relationship Id="rId17" Type="http://schemas.openxmlformats.org/officeDocument/2006/relationships/diagramColors" Target="../diagrams/colors10.xml"/><Relationship Id="rId2" Type="http://schemas.openxmlformats.org/officeDocument/2006/relationships/image" Target="../media/image19.png"/><Relationship Id="rId16" Type="http://schemas.openxmlformats.org/officeDocument/2006/relationships/diagramQuickStyle" Target="../diagrams/quickStyle10.xml"/><Relationship Id="rId20" Type="http://schemas.openxmlformats.org/officeDocument/2006/relationships/diagramLayout" Target="../diagrams/layout11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8.xml"/><Relationship Id="rId11" Type="http://schemas.openxmlformats.org/officeDocument/2006/relationships/diagramQuickStyle" Target="../diagrams/quickStyle9.xml"/><Relationship Id="rId5" Type="http://schemas.openxmlformats.org/officeDocument/2006/relationships/diagramLayout" Target="../diagrams/layout8.xml"/><Relationship Id="rId15" Type="http://schemas.openxmlformats.org/officeDocument/2006/relationships/diagramLayout" Target="../diagrams/layout10.xml"/><Relationship Id="rId23" Type="http://schemas.microsoft.com/office/2007/relationships/diagramDrawing" Target="../diagrams/drawing11.xml"/><Relationship Id="rId10" Type="http://schemas.openxmlformats.org/officeDocument/2006/relationships/diagramLayout" Target="../diagrams/layout9.xml"/><Relationship Id="rId19" Type="http://schemas.openxmlformats.org/officeDocument/2006/relationships/diagramData" Target="../diagrams/data11.xml"/><Relationship Id="rId4" Type="http://schemas.openxmlformats.org/officeDocument/2006/relationships/diagramData" Target="../diagrams/data8.xml"/><Relationship Id="rId9" Type="http://schemas.openxmlformats.org/officeDocument/2006/relationships/diagramData" Target="../diagrams/data9.xml"/><Relationship Id="rId14" Type="http://schemas.openxmlformats.org/officeDocument/2006/relationships/diagramData" Target="../diagrams/data10.xml"/><Relationship Id="rId22" Type="http://schemas.openxmlformats.org/officeDocument/2006/relationships/diagramColors" Target="../diagrams/colors1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jpeg"/><Relationship Id="rId3" Type="http://schemas.openxmlformats.org/officeDocument/2006/relationships/image" Target="../media/image22.jpeg"/><Relationship Id="rId7" Type="http://schemas.openxmlformats.org/officeDocument/2006/relationships/image" Target="../media/image24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23.jpeg"/><Relationship Id="rId5" Type="http://schemas.openxmlformats.org/officeDocument/2006/relationships/image" Target="../media/image21.emf"/><Relationship Id="rId10" Type="http://schemas.openxmlformats.org/officeDocument/2006/relationships/image" Target="../media/image27.jpeg"/><Relationship Id="rId4" Type="http://schemas.openxmlformats.org/officeDocument/2006/relationships/oleObject" Target="../embeddings/oleObject1.bin"/><Relationship Id="rId9" Type="http://schemas.openxmlformats.org/officeDocument/2006/relationships/image" Target="../media/image26.jpe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8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8.xml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diagramData" Target="../diagrams/data12.xml"/><Relationship Id="rId7" Type="http://schemas.microsoft.com/office/2007/relationships/diagramDrawing" Target="../diagrams/drawing12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2.xml"/><Relationship Id="rId5" Type="http://schemas.openxmlformats.org/officeDocument/2006/relationships/diagramQuickStyle" Target="../diagrams/quickStyle12.xml"/><Relationship Id="rId4" Type="http://schemas.openxmlformats.org/officeDocument/2006/relationships/diagramLayout" Target="../diagrams/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5.xml"/><Relationship Id="rId4" Type="http://schemas.microsoft.com/office/2007/relationships/hdphoto" Target="../media/hdphoto2.wdp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5.xml"/><Relationship Id="rId4" Type="http://schemas.openxmlformats.org/officeDocument/2006/relationships/chart" Target="../charts/chart8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Relationship Id="rId4" Type="http://schemas.openxmlformats.org/officeDocument/2006/relationships/chart" Target="../charts/char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1185863" y="1434704"/>
            <a:ext cx="6858000" cy="1265634"/>
          </a:xfrm>
        </p:spPr>
        <p:txBody>
          <a:bodyPr>
            <a:normAutofit/>
          </a:bodyPr>
          <a:lstStyle/>
          <a:p>
            <a:r>
              <a:rPr lang="ru-RU" sz="2100" b="1" dirty="0">
                <a:solidFill>
                  <a:srgbClr val="C00000"/>
                </a:solidFill>
                <a:latin typeface="Arial" panose="020B0604020202020204" pitchFamily="34" charset="0"/>
                <a:ea typeface="Liberation Serif" panose="02020603050405020304" pitchFamily="18" charset="0"/>
                <a:cs typeface="Arial" panose="020B0604020202020204" pitchFamily="34" charset="0"/>
              </a:rPr>
              <a:t>О реализации пилотного проекта по комплексной реабилитации и </a:t>
            </a:r>
            <a:r>
              <a:rPr lang="ru-RU" sz="2100" b="1" dirty="0" err="1">
                <a:solidFill>
                  <a:srgbClr val="C00000"/>
                </a:solidFill>
                <a:latin typeface="Arial" panose="020B0604020202020204" pitchFamily="34" charset="0"/>
                <a:ea typeface="Liberation Serif" panose="02020603050405020304" pitchFamily="18" charset="0"/>
                <a:cs typeface="Arial" panose="020B0604020202020204" pitchFamily="34" charset="0"/>
              </a:rPr>
              <a:t>абилитации</a:t>
            </a:r>
            <a:r>
              <a:rPr lang="ru-RU" sz="2100" b="1" dirty="0">
                <a:solidFill>
                  <a:srgbClr val="C00000"/>
                </a:solidFill>
                <a:latin typeface="Arial" panose="020B0604020202020204" pitchFamily="34" charset="0"/>
                <a:ea typeface="Liberation Serif" panose="02020603050405020304" pitchFamily="18" charset="0"/>
                <a:cs typeface="Arial" panose="020B0604020202020204" pitchFamily="34" charset="0"/>
              </a:rPr>
              <a:t> детей-инвалидов                          в Свердловской области</a:t>
            </a:r>
            <a:endParaRPr lang="ru-RU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32903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1"/>
          <p:cNvSpPr txBox="1">
            <a:spLocks/>
          </p:cNvSpPr>
          <p:nvPr/>
        </p:nvSpPr>
        <p:spPr>
          <a:xfrm>
            <a:off x="553955" y="1988485"/>
            <a:ext cx="7971285" cy="259229"/>
          </a:xfrm>
          <a:prstGeom prst="rect">
            <a:avLst/>
          </a:prstGeom>
        </p:spPr>
        <p:txBody>
          <a:bodyPr vert="horz" lIns="61722" tIns="30861" rIns="61722" bIns="30861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defTabSz="822960" fontAlgn="base">
              <a:spcAft>
                <a:spcPct val="0"/>
              </a:spcAft>
              <a:defRPr/>
            </a:pPr>
            <a:endParaRPr lang="ru-RU" sz="1800" b="1" dirty="0">
              <a:solidFill>
                <a:srgbClr val="8064A2">
                  <a:lumMod val="50000"/>
                </a:srgbClr>
              </a:solidFill>
              <a:latin typeface="Liberation Serif" panose="02020603050405020304" pitchFamily="18" charset="0"/>
              <a:ea typeface="Liberation Serif" panose="02020603050405020304" pitchFamily="18" charset="0"/>
              <a:cs typeface="Liberation Serif" panose="02020603050405020304" pitchFamily="18" charset="0"/>
            </a:endParaRPr>
          </a:p>
        </p:txBody>
      </p:sp>
      <p:sp>
        <p:nvSpPr>
          <p:cNvPr id="8" name="Заголовок 1"/>
          <p:cNvSpPr txBox="1">
            <a:spLocks/>
          </p:cNvSpPr>
          <p:nvPr/>
        </p:nvSpPr>
        <p:spPr>
          <a:xfrm>
            <a:off x="251520" y="173884"/>
            <a:ext cx="8640960" cy="4925346"/>
          </a:xfrm>
          <a:prstGeom prst="rect">
            <a:avLst/>
          </a:prstGeom>
        </p:spPr>
        <p:txBody>
          <a:bodyPr>
            <a:no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tx1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defTabSz="822960">
              <a:defRPr/>
            </a:pPr>
            <a:endParaRPr lang="ru-RU" sz="1440" b="1" dirty="0">
              <a:solidFill>
                <a:srgbClr val="4D41E9"/>
              </a:solidFill>
              <a:latin typeface="Liberation Serif" panose="02020603050405020304" pitchFamily="18" charset="0"/>
              <a:ea typeface="Liberation Serif" panose="02020603050405020304" pitchFamily="18" charset="0"/>
              <a:cs typeface="Liberation Serif" panose="02020603050405020304" pitchFamily="18" charset="0"/>
            </a:endParaRPr>
          </a:p>
          <a:p>
            <a:r>
              <a:rPr lang="ru-RU" sz="1440" b="1" dirty="0">
                <a:solidFill>
                  <a:srgbClr val="D4000F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      </a:t>
            </a:r>
            <a:r>
              <a:rPr lang="ru-RU" sz="1800" b="1" dirty="0">
                <a:solidFill>
                  <a:srgbClr val="D4000F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Меры социальной поддержки семьям с детьми</a:t>
            </a:r>
          </a:p>
          <a:p>
            <a:endParaRPr lang="ru-RU" sz="1800" b="1" dirty="0">
              <a:solidFill>
                <a:srgbClr val="D4000F"/>
              </a:solidFill>
              <a:latin typeface="Liberation Serif" panose="02020603050405020304" pitchFamily="18" charset="0"/>
              <a:ea typeface="Liberation Serif" panose="02020603050405020304" pitchFamily="18" charset="0"/>
              <a:cs typeface="Liberation Serif" panose="02020603050405020304" pitchFamily="18" charset="0"/>
            </a:endParaRPr>
          </a:p>
          <a:p>
            <a:pPr marL="257175" indent="-257175" algn="just">
              <a:buFont typeface="Wingdings" panose="05000000000000000000" pitchFamily="2" charset="2"/>
              <a:buChar char="Ø"/>
            </a:pPr>
            <a:endParaRPr lang="ru-RU" sz="1440" dirty="0">
              <a:latin typeface="Liberation Serif" panose="02020603050405020304" pitchFamily="18" charset="0"/>
              <a:ea typeface="Liberation Serif" panose="02020603050405020304" pitchFamily="18" charset="0"/>
              <a:cs typeface="Liberation Serif" panose="02020603050405020304" pitchFamily="18" charset="0"/>
            </a:endParaRPr>
          </a:p>
          <a:p>
            <a:pPr marL="257175" indent="-257175" algn="just" eaLnBrk="1" hangingPunct="1">
              <a:buFont typeface="Wingdings" panose="05000000000000000000" pitchFamily="2" charset="2"/>
              <a:buChar char="Ø"/>
            </a:pPr>
            <a:r>
              <a:rPr lang="ru-RU" sz="1440" dirty="0">
                <a:solidFill>
                  <a:schemeClr val="tx2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ежемесячное пособие на ребенка в возрасте от восьми до семнадцати лет семьям, имеющим детей </a:t>
            </a:r>
            <a:r>
              <a:rPr lang="ru-RU" sz="1440" dirty="0" smtClean="0">
                <a:solidFill>
                  <a:schemeClr val="tx2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/>
            </a:r>
            <a:br>
              <a:rPr lang="ru-RU" sz="1440" dirty="0" smtClean="0">
                <a:solidFill>
                  <a:schemeClr val="tx2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</a:br>
            <a:r>
              <a:rPr lang="ru-RU" sz="1440" dirty="0" smtClean="0">
                <a:solidFill>
                  <a:schemeClr val="tx2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в </a:t>
            </a:r>
            <a:r>
              <a:rPr lang="ru-RU" sz="1440" dirty="0">
                <a:solidFill>
                  <a:schemeClr val="tx2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возрасте от 8 до 17 лет, со среднедушевым доходом, не превышающим величину прожиточного минимума </a:t>
            </a:r>
            <a:r>
              <a:rPr lang="ru-RU" sz="1440" dirty="0">
                <a:solidFill>
                  <a:prstClr val="black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на душу населения, установленную в Свердловской области </a:t>
            </a:r>
            <a:r>
              <a:rPr lang="ru-RU" sz="1440" dirty="0" smtClean="0">
                <a:solidFill>
                  <a:prstClr val="black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(</a:t>
            </a:r>
            <a:r>
              <a:rPr lang="ru-RU" sz="1440" dirty="0">
                <a:solidFill>
                  <a:prstClr val="black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до назначения единого пособия);</a:t>
            </a:r>
          </a:p>
          <a:p>
            <a:pPr marL="257175" indent="-257175" algn="just" eaLnBrk="1" hangingPunct="1">
              <a:buFont typeface="Wingdings" panose="05000000000000000000" pitchFamily="2" charset="2"/>
              <a:buChar char="Ø"/>
            </a:pPr>
            <a:r>
              <a:rPr lang="ru-RU" sz="1440" dirty="0">
                <a:solidFill>
                  <a:schemeClr val="tx2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ежемесячное пособие в связи с рождением и воспитанием ребенка</a:t>
            </a:r>
            <a:r>
              <a:rPr lang="ru-RU" sz="1440" dirty="0">
                <a:solidFill>
                  <a:prstClr val="black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предоставляется:</a:t>
            </a:r>
          </a:p>
          <a:p>
            <a:pPr lvl="0" algn="just" eaLnBrk="1" hangingPunct="1"/>
            <a:r>
              <a:rPr lang="ru-RU" sz="1440" b="1" dirty="0">
                <a:solidFill>
                  <a:srgbClr val="D7006C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     </a:t>
            </a:r>
            <a:r>
              <a:rPr lang="ru-RU" sz="1440" dirty="0">
                <a:solidFill>
                  <a:prstClr val="black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беременным женщинам со среднедушевым доходом, не превышающим величину прожиточного минимума на душу населения, установленную в Свердловской области;</a:t>
            </a:r>
          </a:p>
          <a:p>
            <a:pPr lvl="0" algn="just" eaLnBrk="1" hangingPunct="1"/>
            <a:r>
              <a:rPr lang="ru-RU" sz="1440" dirty="0">
                <a:solidFill>
                  <a:prstClr val="black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     семьям, имеющим детей в возрасте до 17 лет, со среднедушевым </a:t>
            </a:r>
            <a:r>
              <a:rPr lang="ru-RU" sz="1440" dirty="0" smtClean="0">
                <a:solidFill>
                  <a:prstClr val="black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доходом, не </a:t>
            </a:r>
            <a:r>
              <a:rPr lang="ru-RU" sz="1440" dirty="0">
                <a:solidFill>
                  <a:prstClr val="black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превышающим величину прожиточного минимума на душу населения, </a:t>
            </a:r>
            <a:r>
              <a:rPr lang="ru-RU" sz="1440" dirty="0" smtClean="0">
                <a:solidFill>
                  <a:prstClr val="black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установленную в </a:t>
            </a:r>
            <a:r>
              <a:rPr lang="ru-RU" sz="1440" dirty="0">
                <a:solidFill>
                  <a:prstClr val="black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Свердловской области;</a:t>
            </a:r>
          </a:p>
          <a:p>
            <a:pPr marL="257175" indent="-257175" algn="just" eaLnBrk="1" hangingPunct="1">
              <a:buFont typeface="Wingdings" panose="05000000000000000000" pitchFamily="2" charset="2"/>
              <a:buChar char="Ø"/>
            </a:pPr>
            <a:r>
              <a:rPr lang="ru-RU" sz="1440" dirty="0">
                <a:solidFill>
                  <a:schemeClr val="tx2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ежемесячное пособие на проезд по территории Свердловской обла</a:t>
            </a:r>
            <a:r>
              <a:rPr lang="ru-RU" sz="1440" dirty="0">
                <a:solidFill>
                  <a:prstClr val="black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сти на всех видах городского пассажирского транспорта и на автомобильном транспорте общего пользования в пригородном сообщении на каждого ребенка, обучающегося в общеобразовательной организации (550 руб.);</a:t>
            </a:r>
            <a:endParaRPr lang="ru-RU" sz="1440" b="1" dirty="0">
              <a:solidFill>
                <a:prstClr val="black"/>
              </a:solidFill>
              <a:latin typeface="Liberation Serif" panose="02020603050405020304" pitchFamily="18" charset="0"/>
              <a:ea typeface="Liberation Serif" panose="02020603050405020304" pitchFamily="18" charset="0"/>
              <a:cs typeface="Liberation Serif" panose="02020603050405020304" pitchFamily="18" charset="0"/>
            </a:endParaRPr>
          </a:p>
          <a:p>
            <a:pPr marL="257175" indent="-257175" algn="just" eaLnBrk="1" hangingPunct="1">
              <a:buFont typeface="Wingdings" panose="05000000000000000000" pitchFamily="2" charset="2"/>
              <a:buChar char="Ø"/>
            </a:pPr>
            <a:endParaRPr lang="ru-RU" sz="1440" b="1" dirty="0">
              <a:solidFill>
                <a:prstClr val="black"/>
              </a:solidFill>
              <a:latin typeface="Liberation Serif" panose="02020603050405020304" pitchFamily="18" charset="0"/>
              <a:ea typeface="Liberation Serif" panose="02020603050405020304" pitchFamily="18" charset="0"/>
              <a:cs typeface="Liberation Serif" panose="02020603050405020304" pitchFamily="18" charset="0"/>
            </a:endParaRPr>
          </a:p>
          <a:p>
            <a:pPr marL="257175" indent="-257175" algn="just" eaLnBrk="1" hangingPunct="1">
              <a:buFont typeface="Wingdings" panose="05000000000000000000" pitchFamily="2" charset="2"/>
              <a:buChar char="Ø"/>
            </a:pPr>
            <a:endParaRPr lang="ru-RU" sz="1440" b="1" dirty="0">
              <a:solidFill>
                <a:prstClr val="black"/>
              </a:solidFill>
              <a:latin typeface="Liberation Serif" panose="02020603050405020304" pitchFamily="18" charset="0"/>
              <a:ea typeface="Liberation Serif" panose="02020603050405020304" pitchFamily="18" charset="0"/>
              <a:cs typeface="Liberation Serif" panose="02020603050405020304" pitchFamily="18" charset="0"/>
            </a:endParaRPr>
          </a:p>
          <a:p>
            <a:pPr marL="257175" indent="-257175" algn="just">
              <a:buFont typeface="Wingdings" panose="05000000000000000000" pitchFamily="2" charset="2"/>
              <a:buChar char="Ø"/>
            </a:pPr>
            <a:endParaRPr lang="ru-RU" sz="1440" dirty="0">
              <a:latin typeface="Liberation Serif" panose="02020603050405020304" pitchFamily="18" charset="0"/>
              <a:ea typeface="Liberation Serif" panose="02020603050405020304" pitchFamily="18" charset="0"/>
              <a:cs typeface="Liberation Serif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8122336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04800" y="483518"/>
            <a:ext cx="8371657" cy="623248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ru-RU" sz="1800" b="1" dirty="0">
                <a:solidFill>
                  <a:srgbClr val="C00000"/>
                </a:solidFill>
                <a:latin typeface="Liberation Serif" panose="02020603050405020304" pitchFamily="18" charset="0"/>
                <a:ea typeface="Times New Roman" panose="02020603050405020304" pitchFamily="18" charset="0"/>
                <a:cs typeface="+mj-cs"/>
              </a:rPr>
              <a:t>Пилотный проект по </a:t>
            </a:r>
            <a:r>
              <a:rPr lang="ru-RU" sz="1800" b="1" dirty="0" smtClean="0">
                <a:solidFill>
                  <a:srgbClr val="C00000"/>
                </a:solidFill>
                <a:latin typeface="Liberation Serif" panose="02020603050405020304" pitchFamily="18" charset="0"/>
                <a:ea typeface="Times New Roman" panose="02020603050405020304" pitchFamily="18" charset="0"/>
                <a:cs typeface="+mj-cs"/>
              </a:rPr>
              <a:t>оказанию услуг по комплексной реабилитации </a:t>
            </a:r>
          </a:p>
          <a:p>
            <a:pPr lvl="0" algn="ctr">
              <a:spcBef>
                <a:spcPct val="0"/>
              </a:spcBef>
              <a:defRPr/>
            </a:pPr>
            <a:r>
              <a:rPr lang="ru-RU" sz="1800" b="1" dirty="0" smtClean="0">
                <a:solidFill>
                  <a:srgbClr val="C00000"/>
                </a:solidFill>
                <a:latin typeface="Liberation Serif" panose="02020603050405020304" pitchFamily="18" charset="0"/>
                <a:ea typeface="Times New Roman" panose="02020603050405020304" pitchFamily="18" charset="0"/>
                <a:cs typeface="+mj-cs"/>
              </a:rPr>
              <a:t>и </a:t>
            </a:r>
            <a:r>
              <a:rPr lang="ru-RU" sz="1800" b="1" dirty="0" err="1" smtClean="0">
                <a:solidFill>
                  <a:srgbClr val="C00000"/>
                </a:solidFill>
                <a:latin typeface="Liberation Serif" panose="02020603050405020304" pitchFamily="18" charset="0"/>
                <a:ea typeface="Times New Roman" panose="02020603050405020304" pitchFamily="18" charset="0"/>
                <a:cs typeface="+mj-cs"/>
              </a:rPr>
              <a:t>абилитации</a:t>
            </a:r>
            <a:r>
              <a:rPr lang="ru-RU" sz="1800" b="1" dirty="0" smtClean="0">
                <a:solidFill>
                  <a:srgbClr val="C00000"/>
                </a:solidFill>
                <a:latin typeface="Liberation Serif" panose="02020603050405020304" pitchFamily="18" charset="0"/>
                <a:ea typeface="Times New Roman" panose="02020603050405020304" pitchFamily="18" charset="0"/>
                <a:cs typeface="+mj-cs"/>
              </a:rPr>
              <a:t> детей-инвалидов</a:t>
            </a:r>
            <a:endParaRPr kumimoji="0" lang="ru-RU" sz="18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Liberation Serif" panose="02020603050405020304" pitchFamily="18" charset="0"/>
              <a:ea typeface="Liberation Serif" panose="02020603050405020304" pitchFamily="18" charset="0"/>
              <a:cs typeface="Liberation Serif" panose="02020603050405020304" pitchFamily="18" charset="0"/>
            </a:endParaRPr>
          </a:p>
        </p:txBody>
      </p:sp>
      <p:graphicFrame>
        <p:nvGraphicFramePr>
          <p:cNvPr id="7" name="Схема 6"/>
          <p:cNvGraphicFramePr/>
          <p:nvPr>
            <p:extLst>
              <p:ext uri="{D42A27DB-BD31-4B8C-83A1-F6EECF244321}">
                <p14:modId xmlns:p14="http://schemas.microsoft.com/office/powerpoint/2010/main" val="591224661"/>
              </p:ext>
            </p:extLst>
          </p:nvPr>
        </p:nvGraphicFramePr>
        <p:xfrm>
          <a:off x="827584" y="2211710"/>
          <a:ext cx="7560840" cy="23042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536699" y="1203598"/>
            <a:ext cx="813975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>
                <a:solidFill>
                  <a:schemeClr val="tx2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Постановление Правительства Российской Федерации от 17.12.2021 № 2339 </a:t>
            </a:r>
          </a:p>
          <a:p>
            <a:pPr algn="ctr"/>
            <a:r>
              <a:rPr lang="ru-RU" sz="1600" dirty="0" smtClean="0">
                <a:solidFill>
                  <a:schemeClr val="tx2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«О реализации пилотного проекта по оказанию услуг по комплексной реабилитации                       и </a:t>
            </a:r>
            <a:r>
              <a:rPr lang="ru-RU" sz="1600" dirty="0" err="1" smtClean="0">
                <a:solidFill>
                  <a:schemeClr val="tx2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абилитации</a:t>
            </a:r>
            <a:r>
              <a:rPr lang="ru-RU" sz="1600" dirty="0" smtClean="0">
                <a:solidFill>
                  <a:schemeClr val="tx2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детей-инвалидов»</a:t>
            </a:r>
            <a:endParaRPr lang="ru-RU" sz="1600" dirty="0">
              <a:solidFill>
                <a:schemeClr val="tx2"/>
              </a:solidFill>
              <a:latin typeface="Liberation Serif" panose="02020603050405020304" pitchFamily="18" charset="0"/>
              <a:ea typeface="Liberation Serif" panose="02020603050405020304" pitchFamily="18" charset="0"/>
              <a:cs typeface="Liberation Serif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2778833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04800" y="483518"/>
            <a:ext cx="8371656" cy="654025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Liberation Serif" panose="02020603050405020304" pitchFamily="18" charset="0"/>
                <a:ea typeface="Times New Roman" panose="02020603050405020304" pitchFamily="18" charset="0"/>
                <a:cs typeface="+mn-cs"/>
              </a:rPr>
              <a:t>Услуга по комплексной реабилитации и </a:t>
            </a:r>
            <a:r>
              <a:rPr kumimoji="0" lang="ru-RU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Liberation Serif" panose="02020603050405020304" pitchFamily="18" charset="0"/>
                <a:ea typeface="Times New Roman" panose="02020603050405020304" pitchFamily="18" charset="0"/>
                <a:cs typeface="+mn-cs"/>
              </a:rPr>
              <a:t>абилитации</a:t>
            </a: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Liberation Serif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endParaRPr kumimoji="0" lang="ru-RU" sz="1800" b="1" i="0" u="none" strike="noStrike" kern="1200" cap="none" spc="0" normalizeH="0" baseline="0" noProof="0" dirty="0" smtClean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Liberation Serif" panose="02020603050405020304" pitchFamily="18" charset="0"/>
              <a:ea typeface="Times New Roman" panose="02020603050405020304" pitchFamily="18" charset="0"/>
              <a:cs typeface="+mn-cs"/>
            </a:endParaRPr>
          </a:p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Liberation Serif" panose="02020603050405020304" pitchFamily="18" charset="0"/>
                <a:ea typeface="Times New Roman" panose="02020603050405020304" pitchFamily="18" charset="0"/>
                <a:cs typeface="+mn-cs"/>
              </a:rPr>
              <a:t>детям-инвалида</a:t>
            </a: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Liberation Serif" panose="02020603050405020304" pitchFamily="18" charset="0"/>
                <a:ea typeface="Times New Roman" panose="02020603050405020304" pitchFamily="18" charset="0"/>
                <a:cs typeface="+mn-cs"/>
              </a:rPr>
              <a:t>м</a:t>
            </a:r>
            <a:endParaRPr kumimoji="0" lang="ru-RU" sz="20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Liberation Serif" panose="02020603050405020304" pitchFamily="18" charset="0"/>
              <a:ea typeface="Liberation Serif" panose="02020603050405020304" pitchFamily="18" charset="0"/>
              <a:cs typeface="Liberation Serif" panose="02020603050405020304" pitchFamily="18" charset="0"/>
            </a:endParaRPr>
          </a:p>
        </p:txBody>
      </p:sp>
      <p:sp>
        <p:nvSpPr>
          <p:cNvPr id="7" name="Блок-схема: несколько документов 6"/>
          <p:cNvSpPr/>
          <p:nvPr/>
        </p:nvSpPr>
        <p:spPr>
          <a:xfrm>
            <a:off x="539552" y="1200986"/>
            <a:ext cx="3096344" cy="1872208"/>
          </a:xfrm>
          <a:prstGeom prst="flowChartMultidocument">
            <a:avLst/>
          </a:prstGeom>
          <a:solidFill>
            <a:schemeClr val="accent4">
              <a:lumMod val="40000"/>
              <a:lumOff val="60000"/>
            </a:schemeClr>
          </a:solidFill>
          <a:ln w="12700">
            <a:solidFill>
              <a:srgbClr val="FFFFFF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iberation Serif" panose="02020603050405020304" pitchFamily="18" charset="0"/>
                <a:ea typeface="Times New Roman" panose="02020603050405020304" pitchFamily="18" charset="0"/>
                <a:cs typeface="+mn-cs"/>
              </a:rPr>
              <a:t>дети </a:t>
            </a: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iberation Serif" panose="02020603050405020304" pitchFamily="18" charset="0"/>
                <a:ea typeface="Times New Roman" panose="02020603050405020304" pitchFamily="18" charset="0"/>
                <a:cs typeface="+mn-cs"/>
              </a:rPr>
              <a:t>в возрасте от 4 до 17 лет, которым в период реализации пилотного проекта впервые установлена категория </a:t>
            </a:r>
            <a:endParaRPr kumimoji="0" lang="ru-RU" sz="14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Liberation Serif" panose="02020603050405020304" pitchFamily="18" charset="0"/>
              <a:ea typeface="Times New Roman" panose="02020603050405020304" pitchFamily="18" charset="0"/>
              <a:cs typeface="+mn-cs"/>
            </a:endParaRP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iberation Serif" panose="02020603050405020304" pitchFamily="18" charset="0"/>
                <a:ea typeface="Times New Roman" panose="02020603050405020304" pitchFamily="18" charset="0"/>
                <a:cs typeface="+mn-cs"/>
              </a:rPr>
              <a:t>«</a:t>
            </a: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iberation Serif" panose="02020603050405020304" pitchFamily="18" charset="0"/>
                <a:ea typeface="Times New Roman" panose="02020603050405020304" pitchFamily="18" charset="0"/>
                <a:cs typeface="+mn-cs"/>
              </a:rPr>
              <a:t>ребенок-инвалид»</a:t>
            </a:r>
            <a:endParaRPr kumimoji="0" lang="ru-RU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ndara"/>
              <a:ea typeface="+mn-ea"/>
              <a:cs typeface="+mn-cs"/>
            </a:endParaRPr>
          </a:p>
        </p:txBody>
      </p:sp>
      <p:sp>
        <p:nvSpPr>
          <p:cNvPr id="11" name="Блок-схема: несколько документов 10"/>
          <p:cNvSpPr/>
          <p:nvPr/>
        </p:nvSpPr>
        <p:spPr>
          <a:xfrm>
            <a:off x="2915816" y="2283718"/>
            <a:ext cx="3096344" cy="1872208"/>
          </a:xfrm>
          <a:prstGeom prst="flowChartMultidocument">
            <a:avLst/>
          </a:prstGeom>
          <a:solidFill>
            <a:schemeClr val="accent6">
              <a:lumMod val="40000"/>
              <a:lumOff val="60000"/>
            </a:schemeClr>
          </a:solidFill>
          <a:ln w="12700">
            <a:solidFill>
              <a:srgbClr val="FFFFFF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iberation Serif" panose="02020603050405020304" pitchFamily="18" charset="0"/>
                <a:ea typeface="Times New Roman" panose="02020603050405020304" pitchFamily="18" charset="0"/>
                <a:cs typeface="+mn-cs"/>
              </a:rPr>
              <a:t>о</a:t>
            </a:r>
            <a:r>
              <a:rPr kumimoji="0" lang="ru-RU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iberation Serif" panose="02020603050405020304" pitchFamily="18" charset="0"/>
                <a:ea typeface="Times New Roman" panose="02020603050405020304" pitchFamily="18" charset="0"/>
                <a:cs typeface="+mn-cs"/>
              </a:rPr>
              <a:t>пределение нуждаемости                   в </a:t>
            </a: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iberation Serif" panose="02020603050405020304" pitchFamily="18" charset="0"/>
                <a:ea typeface="Times New Roman" panose="02020603050405020304" pitchFamily="18" charset="0"/>
                <a:cs typeface="+mn-cs"/>
              </a:rPr>
              <a:t>получении ребенком-инвалидом </a:t>
            </a:r>
            <a:r>
              <a:rPr kumimoji="0" lang="ru-RU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iberation Serif" panose="02020603050405020304" pitchFamily="18" charset="0"/>
                <a:ea typeface="Times New Roman" panose="02020603050405020304" pitchFamily="18" charset="0"/>
                <a:cs typeface="+mn-cs"/>
              </a:rPr>
              <a:t>услуг                              по </a:t>
            </a: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iberation Serif" panose="02020603050405020304" pitchFamily="18" charset="0"/>
                <a:ea typeface="Times New Roman" panose="02020603050405020304" pitchFamily="18" charset="0"/>
                <a:cs typeface="+mn-cs"/>
              </a:rPr>
              <a:t>комплексной реабилитации и </a:t>
            </a:r>
            <a:r>
              <a:rPr kumimoji="0" lang="ru-RU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iberation Serif" panose="02020603050405020304" pitchFamily="18" charset="0"/>
                <a:ea typeface="Times New Roman" panose="02020603050405020304" pitchFamily="18" charset="0"/>
                <a:cs typeface="+mn-cs"/>
              </a:rPr>
              <a:t>абилитации</a:t>
            </a:r>
            <a:endParaRPr kumimoji="0" lang="ru-RU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ndara"/>
              <a:ea typeface="+mn-ea"/>
              <a:cs typeface="+mn-cs"/>
            </a:endParaRPr>
          </a:p>
        </p:txBody>
      </p:sp>
      <p:sp>
        <p:nvSpPr>
          <p:cNvPr id="12" name="Блок-схема: несколько документов 11"/>
          <p:cNvSpPr/>
          <p:nvPr/>
        </p:nvSpPr>
        <p:spPr>
          <a:xfrm>
            <a:off x="5364088" y="3073194"/>
            <a:ext cx="3240360" cy="1872208"/>
          </a:xfrm>
          <a:prstGeom prst="flowChartMultidocument">
            <a:avLst/>
          </a:prstGeom>
          <a:ln w="12700">
            <a:solidFill>
              <a:srgbClr val="FFFFFF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iberation Serif" panose="02020603050405020304" pitchFamily="18" charset="0"/>
                <a:ea typeface="Times New Roman" panose="02020603050405020304" pitchFamily="18" charset="0"/>
                <a:cs typeface="+mn-cs"/>
              </a:rPr>
              <a:t>курс </a:t>
            </a: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iberation Serif" panose="02020603050405020304" pitchFamily="18" charset="0"/>
                <a:ea typeface="Times New Roman" panose="02020603050405020304" pitchFamily="18" charset="0"/>
                <a:cs typeface="+mn-cs"/>
              </a:rPr>
              <a:t>оказания услуги </a:t>
            </a:r>
            <a:r>
              <a:rPr kumimoji="0" lang="ru-RU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iberation Serif" panose="02020603050405020304" pitchFamily="18" charset="0"/>
                <a:ea typeface="Times New Roman" panose="02020603050405020304" pitchFamily="18" charset="0"/>
                <a:cs typeface="+mn-cs"/>
              </a:rPr>
              <a:t>- </a:t>
            </a: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iberation Serif" panose="02020603050405020304" pitchFamily="18" charset="0"/>
                <a:ea typeface="Times New Roman" panose="02020603050405020304" pitchFamily="18" charset="0"/>
                <a:cs typeface="+mn-cs"/>
              </a:rPr>
              <a:t>21 </a:t>
            </a:r>
            <a:r>
              <a:rPr kumimoji="0" lang="ru-RU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iberation Serif" panose="02020603050405020304" pitchFamily="18" charset="0"/>
                <a:ea typeface="Times New Roman" panose="02020603050405020304" pitchFamily="18" charset="0"/>
                <a:cs typeface="+mn-cs"/>
              </a:rPr>
              <a:t>день, </a:t>
            </a: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iberation Serif" panose="02020603050405020304" pitchFamily="18" charset="0"/>
                <a:ea typeface="Times New Roman" panose="02020603050405020304" pitchFamily="18" charset="0"/>
                <a:cs typeface="+mn-cs"/>
              </a:rPr>
              <a:t>            </a:t>
            </a:r>
            <a:r>
              <a:rPr kumimoji="0" lang="ru-RU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iberation Serif" panose="02020603050405020304" pitchFamily="18" charset="0"/>
                <a:ea typeface="Times New Roman" panose="02020603050405020304" pitchFamily="18" charset="0"/>
                <a:cs typeface="+mn-cs"/>
              </a:rPr>
              <a:t>в течение курса – 120 услуг;</a:t>
            </a: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iberation Serif" panose="02020603050405020304" pitchFamily="18" charset="0"/>
                <a:ea typeface="Times New Roman" panose="02020603050405020304" pitchFamily="18" charset="0"/>
                <a:cs typeface="+mn-cs"/>
              </a:rPr>
              <a:t>завершение курса не </a:t>
            </a: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iberation Serif" panose="02020603050405020304" pitchFamily="18" charset="0"/>
                <a:ea typeface="Times New Roman" panose="02020603050405020304" pitchFamily="18" charset="0"/>
                <a:cs typeface="+mn-cs"/>
              </a:rPr>
              <a:t>позднее </a:t>
            </a:r>
            <a:r>
              <a:rPr kumimoji="0" lang="ru-RU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iberation Serif" panose="02020603050405020304" pitchFamily="18" charset="0"/>
                <a:ea typeface="Times New Roman" panose="02020603050405020304" pitchFamily="18" charset="0"/>
                <a:cs typeface="+mn-cs"/>
              </a:rPr>
              <a:t>              12 </a:t>
            </a: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iberation Serif" panose="02020603050405020304" pitchFamily="18" charset="0"/>
                <a:ea typeface="Times New Roman" panose="02020603050405020304" pitchFamily="18" charset="0"/>
                <a:cs typeface="+mn-cs"/>
              </a:rPr>
              <a:t>месяцев со дня установления ребенку впервые категории «ребенок-инвалид»</a:t>
            </a:r>
            <a:endParaRPr kumimoji="0" lang="ru-RU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ndara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5282540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683568" y="1275607"/>
            <a:ext cx="7920880" cy="1584175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dirty="0">
                <a:latin typeface="Liberation Serif" panose="02020603050405020304" pitchFamily="18" charset="0"/>
              </a:rPr>
              <a:t> </a:t>
            </a:r>
            <a:r>
              <a:rPr lang="ru-RU" sz="1600" dirty="0" smtClean="0">
                <a:solidFill>
                  <a:srgbClr val="FF6600"/>
                </a:solidFill>
                <a:latin typeface="Liberation Serif" panose="02020603050405020304" pitchFamily="18" charset="0"/>
              </a:rPr>
              <a:t>Электронный </a:t>
            </a:r>
            <a:r>
              <a:rPr lang="ru-RU" sz="1600" dirty="0">
                <a:solidFill>
                  <a:srgbClr val="FF6600"/>
                </a:solidFill>
                <a:latin typeface="Liberation Serif" panose="02020603050405020304" pitchFamily="18" charset="0"/>
              </a:rPr>
              <a:t>сертификат - размещенная в Государственной информационной системе электронных сертификатов запись в электронной форме, содержащая сведения о праве гражданина Российской Федерации на самостоятельное приобретение отдельных видов товаров, работ, услуг за счет средств соответствующего бюджета бюджетной системы Российской Федерации и используемая для подтверждения оплаты таких товаров, работ, услуг в объеме, установленном законодательством Российской </a:t>
            </a:r>
            <a:r>
              <a:rPr lang="ru-RU" sz="1600" dirty="0" smtClean="0">
                <a:solidFill>
                  <a:srgbClr val="FF6600"/>
                </a:solidFill>
                <a:latin typeface="Liberation Serif" panose="02020603050405020304" pitchFamily="18" charset="0"/>
              </a:rPr>
              <a:t>Федерации</a:t>
            </a:r>
            <a:endParaRPr lang="ru-RU" sz="1600" dirty="0">
              <a:solidFill>
                <a:srgbClr val="FF6600"/>
              </a:solidFill>
              <a:latin typeface="Liberation Serif" panose="02020603050405020304" pitchFamily="18" charset="0"/>
              <a:ea typeface="Liberation Serif" panose="02020603050405020304" pitchFamily="18" charset="0"/>
              <a:cs typeface="Liberation Serif" panose="02020603050405020304" pitchFamily="18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23528" y="339502"/>
            <a:ext cx="8532948" cy="360040"/>
          </a:xfrm>
        </p:spPr>
        <p:txBody>
          <a:bodyPr>
            <a:normAutofit/>
          </a:bodyPr>
          <a:lstStyle/>
          <a:p>
            <a:r>
              <a:rPr lang="ru-RU" sz="1800" b="1" dirty="0" smtClean="0">
                <a:solidFill>
                  <a:srgbClr val="C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Электронный сертификат</a:t>
            </a:r>
            <a:endParaRPr lang="ru-RU" sz="1800" b="1" dirty="0">
              <a:solidFill>
                <a:srgbClr val="C00000"/>
              </a:solidFill>
              <a:latin typeface="Liberation Serif" panose="02020603050405020304" pitchFamily="18" charset="0"/>
              <a:ea typeface="Liberation Serif" panose="02020603050405020304" pitchFamily="18" charset="0"/>
              <a:cs typeface="Liberation Serif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0" y="725590"/>
            <a:ext cx="91085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>
                <a:solidFill>
                  <a:srgbClr val="003399"/>
                </a:solidFill>
                <a:latin typeface="Liberation Serif" panose="02020603050405020304" pitchFamily="18" charset="0"/>
              </a:rPr>
              <a:t>Федеральный закон от </a:t>
            </a:r>
            <a:r>
              <a:rPr lang="ru-RU" sz="1600" dirty="0" smtClean="0">
                <a:solidFill>
                  <a:srgbClr val="003399"/>
                </a:solidFill>
                <a:latin typeface="Liberation Serif" panose="02020603050405020304" pitchFamily="18" charset="0"/>
              </a:rPr>
              <a:t>30 декабря 2020 года № 491-ФЗ «О </a:t>
            </a:r>
            <a:r>
              <a:rPr lang="ru-RU" sz="1600" dirty="0">
                <a:solidFill>
                  <a:srgbClr val="003399"/>
                </a:solidFill>
                <a:latin typeface="Liberation Serif" panose="02020603050405020304" pitchFamily="18" charset="0"/>
              </a:rPr>
              <a:t>приобретении отдельных видов товаров, работ, услуг с использованием электронного </a:t>
            </a:r>
            <a:r>
              <a:rPr lang="ru-RU" sz="1600" dirty="0" smtClean="0">
                <a:solidFill>
                  <a:srgbClr val="003399"/>
                </a:solidFill>
                <a:latin typeface="Liberation Serif" panose="02020603050405020304" pitchFamily="18" charset="0"/>
              </a:rPr>
              <a:t>сертификата»</a:t>
            </a:r>
            <a:endParaRPr lang="ru-RU" sz="1600" dirty="0"/>
          </a:p>
        </p:txBody>
      </p:sp>
      <p:sp>
        <p:nvSpPr>
          <p:cNvPr id="5" name="Объект 1"/>
          <p:cNvSpPr txBox="1">
            <a:spLocks/>
          </p:cNvSpPr>
          <p:nvPr/>
        </p:nvSpPr>
        <p:spPr>
          <a:xfrm>
            <a:off x="539552" y="2859782"/>
            <a:ext cx="8136904" cy="2088232"/>
          </a:xfrm>
          <a:prstGeom prst="rect">
            <a:avLst/>
          </a:prstGeom>
        </p:spPr>
        <p:txBody>
          <a:bodyPr vert="horz" lIns="68580" tIns="34290" rIns="68580" bIns="34290" rtlCol="0">
            <a:normAutofit fontScale="62500" lnSpcReduction="20000"/>
          </a:bodyPr>
          <a:lstStyle>
            <a:lvl1pPr marL="205740" indent="-205740" algn="l" defTabSz="6858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32197" indent="-205740" algn="l" defTabSz="6858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7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641747" indent="-171450" algn="l" defTabSz="6858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5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857250" indent="-171450" algn="l" defTabSz="6858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097280" indent="-171450" algn="l" defTabSz="6858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337310" indent="-171450" algn="l" defTabSz="685800" rtl="0" eaLnBrk="1" latinLnBrk="0" hangingPunct="1">
              <a:spcBef>
                <a:spcPts val="288"/>
              </a:spcBef>
              <a:buClr>
                <a:schemeClr val="accent1"/>
              </a:buClr>
              <a:buFont typeface="Symbol" pitchFamily="18" charset="2"/>
              <a:buChar char="*"/>
              <a:defRPr sz="11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577340" indent="-171450" algn="l" defTabSz="685800" rtl="0" eaLnBrk="1" latinLnBrk="0" hangingPunct="1">
              <a:spcBef>
                <a:spcPts val="288"/>
              </a:spcBef>
              <a:buClr>
                <a:schemeClr val="accent1"/>
              </a:buClr>
              <a:buFont typeface="Symbol" pitchFamily="18" charset="2"/>
              <a:buChar char="*"/>
              <a:defRPr sz="11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1817370" indent="-171450" algn="l" defTabSz="685800" rtl="0" eaLnBrk="1" latinLnBrk="0" hangingPunct="1">
              <a:spcBef>
                <a:spcPts val="288"/>
              </a:spcBef>
              <a:buClr>
                <a:schemeClr val="accent1"/>
              </a:buClr>
              <a:buFont typeface="Symbol" pitchFamily="18" charset="2"/>
              <a:buChar char="*"/>
              <a:defRPr sz="11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057400" indent="-171450" algn="l" defTabSz="685800" rtl="0" eaLnBrk="1" latinLnBrk="0" hangingPunct="1">
              <a:spcBef>
                <a:spcPts val="288"/>
              </a:spcBef>
              <a:buClr>
                <a:schemeClr val="accent1"/>
              </a:buClr>
              <a:buFont typeface="Symbol" pitchFamily="18" charset="2"/>
              <a:buChar char="*"/>
              <a:defRPr sz="11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450215"/>
            <a:r>
              <a:rPr lang="ru-RU" sz="2800" b="1" dirty="0" smtClean="0"/>
              <a:t>оплата курса реабилитации производится электронным </a:t>
            </a:r>
            <a:r>
              <a:rPr lang="ru-RU" sz="2800" b="1" dirty="0"/>
              <a:t>сертификатом </a:t>
            </a:r>
            <a:r>
              <a:rPr lang="ru-RU" sz="2800" b="1" dirty="0" smtClean="0"/>
              <a:t>родителя (законного представителя) посредством карты МИР. </a:t>
            </a:r>
          </a:p>
          <a:p>
            <a:pPr indent="450215"/>
            <a:r>
              <a:rPr lang="ru-RU" sz="2800" b="1" dirty="0" smtClean="0"/>
              <a:t>Карта </a:t>
            </a:r>
            <a:r>
              <a:rPr lang="ru-RU" sz="2800" b="1" dirty="0"/>
              <a:t>МИР родителя (законного представителя) является платежным инструментом. </a:t>
            </a:r>
          </a:p>
          <a:p>
            <a:pPr indent="450215" algn="just"/>
            <a:r>
              <a:rPr lang="ru-RU" sz="2800" b="1" dirty="0"/>
              <a:t>Стоимость услуги не подлежит компенсации родителю (законному представителю) ребенка-инвалида в денежном эквиваленте.</a:t>
            </a:r>
          </a:p>
          <a:p>
            <a:pPr indent="450215" algn="just"/>
            <a:r>
              <a:rPr lang="ru-RU" sz="2800" b="1" dirty="0"/>
              <a:t> </a:t>
            </a:r>
          </a:p>
          <a:p>
            <a:pPr marL="0" indent="0">
              <a:buFont typeface="Symbol" pitchFamily="18" charset="2"/>
              <a:buNone/>
            </a:pPr>
            <a:endParaRPr lang="ru-RU" sz="2500" dirty="0" smtClean="0">
              <a:solidFill>
                <a:schemeClr val="tx2">
                  <a:lumMod val="75000"/>
                </a:schemeClr>
              </a:solidFill>
              <a:latin typeface="Liberation Serif" panose="02020603050405020304" pitchFamily="18" charset="0"/>
              <a:ea typeface="Liberation Serif" panose="02020603050405020304" pitchFamily="18" charset="0"/>
              <a:cs typeface="Liberation Serif" panose="02020603050405020304" pitchFamily="18" charset="0"/>
            </a:endParaRPr>
          </a:p>
          <a:p>
            <a:pPr marL="0" indent="0" algn="ctr">
              <a:buFont typeface="Symbol" pitchFamily="18" charset="2"/>
              <a:buNone/>
            </a:pPr>
            <a:endParaRPr lang="ru-RU" sz="2500" dirty="0" smtClean="0">
              <a:solidFill>
                <a:schemeClr val="tx2">
                  <a:lumMod val="75000"/>
                </a:schemeClr>
              </a:solidFill>
              <a:latin typeface="Liberation Serif" panose="02020603050405020304" pitchFamily="18" charset="0"/>
              <a:ea typeface="Liberation Serif" panose="02020603050405020304" pitchFamily="18" charset="0"/>
              <a:cs typeface="Liberation Serif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2839804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Схема 1"/>
          <p:cNvGraphicFramePr/>
          <p:nvPr>
            <p:extLst/>
          </p:nvPr>
        </p:nvGraphicFramePr>
        <p:xfrm>
          <a:off x="467544" y="1491630"/>
          <a:ext cx="8208912" cy="365187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304800" y="699542"/>
            <a:ext cx="8443664" cy="623248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ru-RU" sz="1800" b="1" dirty="0" smtClean="0">
                <a:solidFill>
                  <a:srgbClr val="C00000"/>
                </a:solidFill>
                <a:latin typeface="Liberation Serif" panose="02020603050405020304" pitchFamily="18" charset="0"/>
                <a:ea typeface="Times New Roman" panose="02020603050405020304" pitchFamily="18" charset="0"/>
              </a:rPr>
              <a:t>Стоимость </a:t>
            </a:r>
            <a:r>
              <a:rPr lang="ru-RU" sz="1800" b="1" dirty="0">
                <a:solidFill>
                  <a:srgbClr val="C00000"/>
                </a:solidFill>
                <a:latin typeface="Liberation Serif" panose="02020603050405020304" pitchFamily="18" charset="0"/>
                <a:ea typeface="Times New Roman" panose="02020603050405020304" pitchFamily="18" charset="0"/>
              </a:rPr>
              <a:t>электронного сертификата комплексной реабилитации   </a:t>
            </a:r>
            <a:endParaRPr lang="ru-RU" sz="1800" b="1" dirty="0" smtClean="0">
              <a:solidFill>
                <a:srgbClr val="C00000"/>
              </a:solidFill>
              <a:latin typeface="Liberation Serif" panose="02020603050405020304" pitchFamily="18" charset="0"/>
              <a:ea typeface="Times New Roman" panose="02020603050405020304" pitchFamily="18" charset="0"/>
            </a:endParaRPr>
          </a:p>
          <a:p>
            <a:pPr lvl="0" algn="ctr">
              <a:spcBef>
                <a:spcPct val="0"/>
              </a:spcBef>
              <a:defRPr/>
            </a:pPr>
            <a:r>
              <a:rPr lang="ru-RU" sz="1800" b="1" dirty="0" smtClean="0">
                <a:solidFill>
                  <a:srgbClr val="C00000"/>
                </a:solidFill>
                <a:latin typeface="Liberation Serif" panose="02020603050405020304" pitchFamily="18" charset="0"/>
                <a:ea typeface="Times New Roman" panose="02020603050405020304" pitchFamily="18" charset="0"/>
              </a:rPr>
              <a:t>и </a:t>
            </a:r>
            <a:r>
              <a:rPr lang="ru-RU" sz="1800" b="1" dirty="0" err="1">
                <a:solidFill>
                  <a:srgbClr val="C00000"/>
                </a:solidFill>
                <a:latin typeface="Liberation Serif" panose="02020603050405020304" pitchFamily="18" charset="0"/>
                <a:ea typeface="Times New Roman" panose="02020603050405020304" pitchFamily="18" charset="0"/>
              </a:rPr>
              <a:t>абилитации</a:t>
            </a:r>
            <a:r>
              <a:rPr lang="ru-RU" sz="1800" b="1" dirty="0">
                <a:solidFill>
                  <a:srgbClr val="C00000"/>
                </a:solidFill>
                <a:latin typeface="Liberation Serif" panose="02020603050405020304" pitchFamily="18" charset="0"/>
                <a:ea typeface="Times New Roman" panose="02020603050405020304" pitchFamily="18" charset="0"/>
              </a:rPr>
              <a:t> ребенка-инвалида</a:t>
            </a:r>
            <a:endParaRPr kumimoji="0" lang="ru-RU" sz="18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Liberation Serif" panose="02020603050405020304" pitchFamily="18" charset="0"/>
              <a:ea typeface="Liberation Serif" panose="02020603050405020304" pitchFamily="18" charset="0"/>
              <a:cs typeface="Liberation Serif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6739158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899592" y="411510"/>
            <a:ext cx="7560840" cy="900246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Liberation Serif" panose="02020603050405020304" pitchFamily="18" charset="0"/>
                <a:ea typeface="Times New Roman" panose="02020603050405020304" pitchFamily="18" charset="0"/>
                <a:cs typeface="+mn-cs"/>
              </a:rPr>
              <a:t>Финансовое обеспечение </a:t>
            </a:r>
          </a:p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Liberation Serif" panose="02020603050405020304" pitchFamily="18" charset="0"/>
                <a:ea typeface="Times New Roman" panose="02020603050405020304" pitchFamily="18" charset="0"/>
                <a:cs typeface="+mn-cs"/>
              </a:rPr>
              <a:t>за </a:t>
            </a: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Liberation Serif" panose="02020603050405020304" pitchFamily="18" charset="0"/>
                <a:ea typeface="Times New Roman" panose="02020603050405020304" pitchFamily="18" charset="0"/>
                <a:cs typeface="+mn-cs"/>
              </a:rPr>
              <a:t>счет средств федерального </a:t>
            </a:r>
            <a:r>
              <a:rPr kumimoji="0" lang="ru-RU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Liberation Serif" panose="02020603050405020304" pitchFamily="18" charset="0"/>
                <a:ea typeface="Times New Roman" panose="02020603050405020304" pitchFamily="18" charset="0"/>
                <a:cs typeface="+mn-cs"/>
              </a:rPr>
              <a:t>бюджета через </a:t>
            </a: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Liberation Serif" panose="02020603050405020304" pitchFamily="18" charset="0"/>
                <a:ea typeface="Times New Roman" panose="02020603050405020304" pitchFamily="18" charset="0"/>
                <a:cs typeface="+mn-cs"/>
              </a:rPr>
              <a:t>региональное </a:t>
            </a:r>
            <a:r>
              <a:rPr kumimoji="0" lang="ru-RU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Liberation Serif" panose="02020603050405020304" pitchFamily="18" charset="0"/>
                <a:ea typeface="Times New Roman" panose="02020603050405020304" pitchFamily="18" charset="0"/>
                <a:cs typeface="+mn-cs"/>
              </a:rPr>
              <a:t>отделение </a:t>
            </a: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Liberation Serif" panose="02020603050405020304" pitchFamily="18" charset="0"/>
                <a:ea typeface="Times New Roman" panose="02020603050405020304" pitchFamily="18" charset="0"/>
                <a:cs typeface="+mn-cs"/>
              </a:rPr>
              <a:t>Фонда </a:t>
            </a:r>
            <a:r>
              <a:rPr kumimoji="0" lang="ru-RU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Liberation Serif" panose="02020603050405020304" pitchFamily="18" charset="0"/>
                <a:ea typeface="Times New Roman" panose="02020603050405020304" pitchFamily="18" charset="0"/>
                <a:cs typeface="+mn-cs"/>
              </a:rPr>
              <a:t>пенсионного и </a:t>
            </a: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Liberation Serif" panose="02020603050405020304" pitchFamily="18" charset="0"/>
                <a:ea typeface="Times New Roman" panose="02020603050405020304" pitchFamily="18" charset="0"/>
                <a:cs typeface="+mn-cs"/>
              </a:rPr>
              <a:t>социального страхования </a:t>
            </a:r>
          </a:p>
        </p:txBody>
      </p:sp>
      <p:graphicFrame>
        <p:nvGraphicFramePr>
          <p:cNvPr id="11" name="Схема 10"/>
          <p:cNvGraphicFramePr/>
          <p:nvPr>
            <p:extLst/>
          </p:nvPr>
        </p:nvGraphicFramePr>
        <p:xfrm>
          <a:off x="323528" y="1472100"/>
          <a:ext cx="5544616" cy="347591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12" name="Рисунок 11"/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200" b="100000" l="0" r="100000">
                        <a14:foregroundMark x1="51556" y1="39200" x2="51556" y2="39200"/>
                        <a14:foregroundMark x1="48778" y1="38600" x2="48778" y2="38600"/>
                        <a14:foregroundMark x1="43556" y1="40800" x2="43556" y2="40800"/>
                        <a14:foregroundMark x1="42778" y1="41400" x2="42778" y2="41400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376044" y="699542"/>
            <a:ext cx="3744416" cy="2013216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741974" y="3579862"/>
            <a:ext cx="2232248" cy="8196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75440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3528" y="883966"/>
            <a:ext cx="7730676" cy="4151831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1800" dirty="0" smtClean="0">
                <a:solidFill>
                  <a:schemeClr val="tx1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Приказ </a:t>
            </a:r>
            <a:r>
              <a:rPr lang="ru-RU" sz="1800" dirty="0">
                <a:solidFill>
                  <a:schemeClr val="tx1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Минтруда России от 28.03.2022 </a:t>
            </a:r>
            <a:r>
              <a:rPr lang="ru-RU" sz="1800" dirty="0" smtClean="0">
                <a:solidFill>
                  <a:schemeClr val="tx1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№ 176 «Об </a:t>
            </a:r>
            <a:r>
              <a:rPr lang="ru-RU" sz="1800" dirty="0">
                <a:solidFill>
                  <a:schemeClr val="tx1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утверждении методики определения целевых реабилитационных групп детей-инвалидов в зависимости </a:t>
            </a:r>
            <a:r>
              <a:rPr lang="ru-RU" sz="1800" dirty="0" smtClean="0">
                <a:solidFill>
                  <a:schemeClr val="tx1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от </a:t>
            </a:r>
            <a:r>
              <a:rPr lang="ru-RU" sz="1800" dirty="0">
                <a:solidFill>
                  <a:schemeClr val="tx1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преимущественного вида стойких расстройств функций организма и ограничений </a:t>
            </a:r>
            <a:r>
              <a:rPr lang="ru-RU" sz="1800" dirty="0" smtClean="0">
                <a:solidFill>
                  <a:schemeClr val="tx1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жизнедеятельности»</a:t>
            </a:r>
            <a:endParaRPr lang="ru-RU" sz="1800" dirty="0">
              <a:solidFill>
                <a:schemeClr val="tx1"/>
              </a:solidFill>
              <a:latin typeface="Liberation Serif" panose="02020603050405020304" pitchFamily="18" charset="0"/>
              <a:ea typeface="Liberation Serif" panose="02020603050405020304" pitchFamily="18" charset="0"/>
              <a:cs typeface="Liberation Serif" panose="02020603050405020304" pitchFamily="18" charset="0"/>
            </a:endParaRPr>
          </a:p>
          <a:p>
            <a:pPr marL="0" indent="0">
              <a:buNone/>
            </a:pPr>
            <a:endParaRPr lang="ru-RU" sz="1600" dirty="0" smtClean="0">
              <a:latin typeface="Liberation Serif" panose="02020603050405020304" pitchFamily="18" charset="0"/>
              <a:ea typeface="Liberation Serif" panose="02020603050405020304" pitchFamily="18" charset="0"/>
              <a:cs typeface="Liberation Serif" panose="02020603050405020304" pitchFamily="18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ru-RU" sz="1600" dirty="0" smtClean="0"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нарушения </a:t>
            </a:r>
            <a:r>
              <a:rPr lang="ru-RU" sz="1600" dirty="0"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психических </a:t>
            </a:r>
            <a:r>
              <a:rPr lang="ru-RU" sz="1600" dirty="0" smtClean="0"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функций</a:t>
            </a:r>
            <a:endParaRPr lang="ru-RU" sz="1600" dirty="0">
              <a:latin typeface="Liberation Serif" panose="02020603050405020304" pitchFamily="18" charset="0"/>
              <a:ea typeface="Liberation Serif" panose="02020603050405020304" pitchFamily="18" charset="0"/>
              <a:cs typeface="Liberation Serif" panose="02020603050405020304" pitchFamily="18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ru-RU" sz="1600" dirty="0" smtClean="0"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нарушения </a:t>
            </a:r>
            <a:r>
              <a:rPr lang="ru-RU" sz="1600" dirty="0"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сенсорных функций (зрения, слуха, слуха и зрения</a:t>
            </a:r>
            <a:r>
              <a:rPr lang="ru-RU" sz="1600" dirty="0" smtClean="0"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)</a:t>
            </a:r>
            <a:endParaRPr lang="ru-RU" sz="1600" dirty="0">
              <a:latin typeface="Liberation Serif" panose="02020603050405020304" pitchFamily="18" charset="0"/>
              <a:ea typeface="Liberation Serif" panose="02020603050405020304" pitchFamily="18" charset="0"/>
              <a:cs typeface="Liberation Serif" panose="02020603050405020304" pitchFamily="18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ru-RU" sz="1600" dirty="0" smtClean="0"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нарушения </a:t>
            </a:r>
            <a:r>
              <a:rPr lang="ru-RU" sz="1600" dirty="0"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нейромышечных, скелетных и связанных с движением (статодинамических) </a:t>
            </a:r>
            <a:r>
              <a:rPr lang="ru-RU" sz="1600" dirty="0" smtClean="0"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функций</a:t>
            </a:r>
            <a:endParaRPr lang="ru-RU" sz="1600" dirty="0">
              <a:latin typeface="Liberation Serif" panose="02020603050405020304" pitchFamily="18" charset="0"/>
              <a:ea typeface="Liberation Serif" panose="02020603050405020304" pitchFamily="18" charset="0"/>
              <a:cs typeface="Liberation Serif" panose="02020603050405020304" pitchFamily="18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ru-RU" sz="1600" dirty="0" smtClean="0"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нарушения </a:t>
            </a:r>
            <a:r>
              <a:rPr lang="ru-RU" sz="1600" dirty="0"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речевых </a:t>
            </a:r>
            <a:r>
              <a:rPr lang="ru-RU" sz="1600" dirty="0" smtClean="0"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функций</a:t>
            </a:r>
            <a:endParaRPr lang="ru-RU" sz="1600" dirty="0">
              <a:latin typeface="Liberation Serif" panose="02020603050405020304" pitchFamily="18" charset="0"/>
              <a:ea typeface="Liberation Serif" panose="02020603050405020304" pitchFamily="18" charset="0"/>
              <a:cs typeface="Liberation Serif" panose="02020603050405020304" pitchFamily="18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ru-RU" sz="1600" dirty="0" smtClean="0"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тяжелые множественные нарушения </a:t>
            </a:r>
            <a:r>
              <a:rPr lang="ru-RU" sz="1600" dirty="0"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функций </a:t>
            </a:r>
            <a:r>
              <a:rPr lang="ru-RU" sz="1600" dirty="0" smtClean="0"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организма</a:t>
            </a:r>
            <a:endParaRPr lang="ru-RU" sz="1600" dirty="0">
              <a:latin typeface="Liberation Serif" panose="02020603050405020304" pitchFamily="18" charset="0"/>
              <a:ea typeface="Liberation Serif" panose="02020603050405020304" pitchFamily="18" charset="0"/>
              <a:cs typeface="Liberation Serif" panose="02020603050405020304" pitchFamily="18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ru-RU" sz="1600" dirty="0" smtClean="0"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нарушения </a:t>
            </a:r>
            <a:r>
              <a:rPr lang="ru-RU" sz="1600" dirty="0"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функций организма вследствие врожденных </a:t>
            </a:r>
            <a:r>
              <a:rPr lang="ru-RU" sz="1600" dirty="0" smtClean="0"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аномалий</a:t>
            </a:r>
            <a:endParaRPr lang="ru-RU" sz="1600" dirty="0">
              <a:latin typeface="Liberation Serif" panose="02020603050405020304" pitchFamily="18" charset="0"/>
              <a:ea typeface="Liberation Serif" panose="02020603050405020304" pitchFamily="18" charset="0"/>
              <a:cs typeface="Liberation Serif" panose="02020603050405020304" pitchFamily="18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ru-RU" sz="1600" dirty="0" smtClean="0"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нарушения </a:t>
            </a:r>
            <a:r>
              <a:rPr lang="ru-RU" sz="1600" dirty="0"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функций внутренних органов и </a:t>
            </a:r>
            <a:r>
              <a:rPr lang="ru-RU" sz="1600" dirty="0" smtClean="0"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систем</a:t>
            </a:r>
            <a:endParaRPr lang="ru-RU" sz="1600" dirty="0">
              <a:latin typeface="Liberation Serif" panose="02020603050405020304" pitchFamily="18" charset="0"/>
              <a:ea typeface="Liberation Serif" panose="02020603050405020304" pitchFamily="18" charset="0"/>
              <a:cs typeface="Liberation Serif" panose="02020603050405020304" pitchFamily="18" charset="0"/>
            </a:endParaRPr>
          </a:p>
          <a:p>
            <a:pPr>
              <a:buFont typeface="Wingdings" panose="05000000000000000000" pitchFamily="2" charset="2"/>
              <a:buChar char="Ø"/>
            </a:pPr>
            <a:endParaRPr lang="ru-RU" sz="1600" dirty="0">
              <a:latin typeface="Liberation Serif" panose="02020603050405020304" pitchFamily="18" charset="0"/>
              <a:ea typeface="Liberation Serif" panose="02020603050405020304" pitchFamily="18" charset="0"/>
              <a:cs typeface="Liberation Serif" panose="02020603050405020304" pitchFamily="18" charset="0"/>
            </a:endParaRPr>
          </a:p>
          <a:p>
            <a:pPr>
              <a:buFont typeface="Wingdings" panose="05000000000000000000" pitchFamily="2" charset="2"/>
              <a:buChar char="Ø"/>
            </a:pPr>
            <a:endParaRPr lang="ru-RU" sz="1600" dirty="0">
              <a:latin typeface="Liberation Serif" panose="02020603050405020304" pitchFamily="18" charset="0"/>
              <a:ea typeface="Liberation Serif" panose="02020603050405020304" pitchFamily="18" charset="0"/>
              <a:cs typeface="Liberation Serif" panose="02020603050405020304" pitchFamily="18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0583" y="219908"/>
            <a:ext cx="9001000" cy="648072"/>
          </a:xfrm>
        </p:spPr>
        <p:txBody>
          <a:bodyPr>
            <a:noAutofit/>
          </a:bodyPr>
          <a:lstStyle/>
          <a:p>
            <a:r>
              <a:rPr lang="ru-RU" sz="2100" b="1" dirty="0" smtClean="0">
                <a:solidFill>
                  <a:srgbClr val="D4000F"/>
                </a:solidFill>
                <a:latin typeface="Times New Roman" panose="02020603050405020304" pitchFamily="18" charset="0"/>
                <a:ea typeface="Liberation Serif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100" b="1" dirty="0" smtClean="0">
                <a:solidFill>
                  <a:srgbClr val="D4000F"/>
                </a:solidFill>
                <a:latin typeface="Times New Roman" panose="02020603050405020304" pitchFamily="18" charset="0"/>
                <a:ea typeface="Liberation Serif" panose="02020603050405020304" pitchFamily="18" charset="0"/>
                <a:cs typeface="Times New Roman" panose="02020603050405020304" pitchFamily="18" charset="0"/>
              </a:rPr>
            </a:br>
            <a:r>
              <a:rPr lang="ru-RU" sz="1800" b="1" dirty="0" smtClean="0">
                <a:solidFill>
                  <a:srgbClr val="D4000F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Целевые реабилитационные группы</a:t>
            </a:r>
            <a:r>
              <a:rPr lang="ru-RU" sz="2100" b="1" dirty="0">
                <a:solidFill>
                  <a:srgbClr val="D4000F"/>
                </a:solidFill>
                <a:latin typeface="Times New Roman" panose="02020603050405020304" pitchFamily="18" charset="0"/>
                <a:ea typeface="Liberation Serif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100" b="1" dirty="0">
                <a:solidFill>
                  <a:srgbClr val="D4000F"/>
                </a:solidFill>
                <a:latin typeface="Times New Roman" panose="02020603050405020304" pitchFamily="18" charset="0"/>
                <a:ea typeface="Liberation Serif" panose="02020603050405020304" pitchFamily="18" charset="0"/>
                <a:cs typeface="Times New Roman" panose="02020603050405020304" pitchFamily="18" charset="0"/>
              </a:rPr>
            </a:br>
            <a:endParaRPr lang="ru-RU" sz="2100" b="1" dirty="0">
              <a:solidFill>
                <a:srgbClr val="D4000F"/>
              </a:solidFill>
              <a:latin typeface="Times New Roman" panose="02020603050405020304" pitchFamily="18" charset="0"/>
              <a:ea typeface="Liberation Serif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1272061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179512" y="339502"/>
            <a:ext cx="8712968" cy="648072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685800" rtl="0" eaLnBrk="1" latinLnBrk="0" hangingPunct="1"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Организации социального обслуживания Свердловской области  -участники пилотного проекта</a:t>
            </a:r>
            <a:endParaRPr kumimoji="0" lang="ru-RU" sz="18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Liberation Serif" panose="02020603050405020304" pitchFamily="18" charset="0"/>
              <a:ea typeface="Liberation Serif" panose="02020603050405020304" pitchFamily="18" charset="0"/>
              <a:cs typeface="Liberation Serif" panose="02020603050405020304" pitchFamily="18" charset="0"/>
            </a:endParaRPr>
          </a:p>
        </p:txBody>
      </p:sp>
      <p:graphicFrame>
        <p:nvGraphicFramePr>
          <p:cNvPr id="5" name="Содержимое 3"/>
          <p:cNvGraphicFramePr>
            <a:graphicFrameLocks/>
          </p:cNvGraphicFramePr>
          <p:nvPr>
            <p:extLst/>
          </p:nvPr>
        </p:nvGraphicFramePr>
        <p:xfrm>
          <a:off x="323528" y="1059584"/>
          <a:ext cx="8496944" cy="3940365"/>
        </p:xfrm>
        <a:graphic>
          <a:graphicData uri="http://schemas.openxmlformats.org/drawingml/2006/table">
            <a:tbl>
              <a:tblPr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tblPr>
              <a:tblGrid>
                <a:gridCol w="31181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185132">
                  <a:extLst>
                    <a:ext uri="{9D8B030D-6E8A-4147-A177-3AD203B41FA5}">
                      <a16:colId xmlns:a16="http://schemas.microsoft.com/office/drawing/2014/main" val="1624464094"/>
                    </a:ext>
                  </a:extLst>
                </a:gridCol>
              </a:tblGrid>
              <a:tr h="230021"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400" kern="1200">
                          <a:solidFill>
                            <a:schemeClr val="tx1"/>
                          </a:solidFill>
                          <a:latin typeface="Candara"/>
                        </a:defRPr>
                      </a:lvl1pPr>
                      <a:lvl2pPr marL="342900" algn="l" defTabSz="685800" rtl="0" eaLnBrk="1" latinLnBrk="0" hangingPunct="1">
                        <a:defRPr sz="1400" kern="1200">
                          <a:solidFill>
                            <a:schemeClr val="tx1"/>
                          </a:solidFill>
                          <a:latin typeface="Candara"/>
                        </a:defRPr>
                      </a:lvl2pPr>
                      <a:lvl3pPr marL="685800" algn="l" defTabSz="685800" rtl="0" eaLnBrk="1" latinLnBrk="0" hangingPunct="1">
                        <a:defRPr sz="1400" kern="1200">
                          <a:solidFill>
                            <a:schemeClr val="tx1"/>
                          </a:solidFill>
                          <a:latin typeface="Candara"/>
                        </a:defRPr>
                      </a:lvl3pPr>
                      <a:lvl4pPr marL="1028700" algn="l" defTabSz="685800" rtl="0" eaLnBrk="1" latinLnBrk="0" hangingPunct="1">
                        <a:defRPr sz="1400" kern="1200">
                          <a:solidFill>
                            <a:schemeClr val="tx1"/>
                          </a:solidFill>
                          <a:latin typeface="Candara"/>
                        </a:defRPr>
                      </a:lvl4pPr>
                      <a:lvl5pPr marL="1371600" algn="l" defTabSz="685800" rtl="0" eaLnBrk="1" latinLnBrk="0" hangingPunct="1">
                        <a:defRPr sz="1400" kern="1200">
                          <a:solidFill>
                            <a:schemeClr val="tx1"/>
                          </a:solidFill>
                          <a:latin typeface="Candara"/>
                        </a:defRPr>
                      </a:lvl5pPr>
                      <a:lvl6pPr marL="1714500" algn="l" defTabSz="685800" rtl="0" eaLnBrk="1" latinLnBrk="0" hangingPunct="1">
                        <a:defRPr sz="1400" kern="1200">
                          <a:solidFill>
                            <a:schemeClr val="tx1"/>
                          </a:solidFill>
                          <a:latin typeface="Candara"/>
                        </a:defRPr>
                      </a:lvl6pPr>
                      <a:lvl7pPr marL="2057400" algn="l" defTabSz="685800" rtl="0" eaLnBrk="1" latinLnBrk="0" hangingPunct="1">
                        <a:defRPr sz="1400" kern="1200">
                          <a:solidFill>
                            <a:schemeClr val="tx1"/>
                          </a:solidFill>
                          <a:latin typeface="Candara"/>
                        </a:defRPr>
                      </a:lvl7pPr>
                      <a:lvl8pPr marL="2400300" algn="l" defTabSz="685800" rtl="0" eaLnBrk="1" latinLnBrk="0" hangingPunct="1">
                        <a:defRPr sz="1400" kern="1200">
                          <a:solidFill>
                            <a:schemeClr val="tx1"/>
                          </a:solidFill>
                          <a:latin typeface="Candara"/>
                        </a:defRPr>
                      </a:lvl8pPr>
                      <a:lvl9pPr marL="2743200" algn="l" defTabSz="685800" rtl="0" eaLnBrk="1" latinLnBrk="0" hangingPunct="1">
                        <a:defRPr sz="1400" kern="1200">
                          <a:solidFill>
                            <a:schemeClr val="tx1"/>
                          </a:solidFill>
                          <a:latin typeface="Candara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 u="none" dirty="0" smtClean="0"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1</a:t>
                      </a:r>
                      <a:endParaRPr lang="ru-RU" sz="1400" b="0" u="none" dirty="0">
                        <a:latin typeface="Liberation Serif" panose="02020603050405020304" pitchFamily="18" charset="0"/>
                        <a:ea typeface="Liberation Serif" panose="02020603050405020304" pitchFamily="18" charset="0"/>
                        <a:cs typeface="Liberation Serif" panose="02020603050405020304" pitchFamily="18" charset="0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i="0" dirty="0" smtClean="0">
                          <a:effectLst/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Областной центр реабилитации инвалидов</a:t>
                      </a:r>
                      <a:endParaRPr lang="ru-RU" sz="1400" b="0" i="0" u="none" dirty="0">
                        <a:latin typeface="Liberation Serif" panose="02020603050405020304" pitchFamily="18" charset="0"/>
                        <a:ea typeface="Liberation Serif" panose="02020603050405020304" pitchFamily="18" charset="0"/>
                        <a:cs typeface="Liberation Serif" panose="02020603050405020304" pitchFamily="18" charset="0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11715"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400" kern="1200">
                          <a:solidFill>
                            <a:schemeClr val="tx1"/>
                          </a:solidFill>
                          <a:latin typeface="Candara"/>
                        </a:defRPr>
                      </a:lvl1pPr>
                      <a:lvl2pPr marL="342900" algn="l" defTabSz="685800" rtl="0" eaLnBrk="1" latinLnBrk="0" hangingPunct="1">
                        <a:defRPr sz="1400" kern="1200">
                          <a:solidFill>
                            <a:schemeClr val="tx1"/>
                          </a:solidFill>
                          <a:latin typeface="Candara"/>
                        </a:defRPr>
                      </a:lvl2pPr>
                      <a:lvl3pPr marL="685800" algn="l" defTabSz="685800" rtl="0" eaLnBrk="1" latinLnBrk="0" hangingPunct="1">
                        <a:defRPr sz="1400" kern="1200">
                          <a:solidFill>
                            <a:schemeClr val="tx1"/>
                          </a:solidFill>
                          <a:latin typeface="Candara"/>
                        </a:defRPr>
                      </a:lvl3pPr>
                      <a:lvl4pPr marL="1028700" algn="l" defTabSz="685800" rtl="0" eaLnBrk="1" latinLnBrk="0" hangingPunct="1">
                        <a:defRPr sz="1400" kern="1200">
                          <a:solidFill>
                            <a:schemeClr val="tx1"/>
                          </a:solidFill>
                          <a:latin typeface="Candara"/>
                        </a:defRPr>
                      </a:lvl4pPr>
                      <a:lvl5pPr marL="1371600" algn="l" defTabSz="685800" rtl="0" eaLnBrk="1" latinLnBrk="0" hangingPunct="1">
                        <a:defRPr sz="1400" kern="1200">
                          <a:solidFill>
                            <a:schemeClr val="tx1"/>
                          </a:solidFill>
                          <a:latin typeface="Candara"/>
                        </a:defRPr>
                      </a:lvl5pPr>
                      <a:lvl6pPr marL="1714500" algn="l" defTabSz="685800" rtl="0" eaLnBrk="1" latinLnBrk="0" hangingPunct="1">
                        <a:defRPr sz="1400" kern="1200">
                          <a:solidFill>
                            <a:schemeClr val="tx1"/>
                          </a:solidFill>
                          <a:latin typeface="Candara"/>
                        </a:defRPr>
                      </a:lvl6pPr>
                      <a:lvl7pPr marL="2057400" algn="l" defTabSz="685800" rtl="0" eaLnBrk="1" latinLnBrk="0" hangingPunct="1">
                        <a:defRPr sz="1400" kern="1200">
                          <a:solidFill>
                            <a:schemeClr val="tx1"/>
                          </a:solidFill>
                          <a:latin typeface="Candara"/>
                        </a:defRPr>
                      </a:lvl7pPr>
                      <a:lvl8pPr marL="2400300" algn="l" defTabSz="685800" rtl="0" eaLnBrk="1" latinLnBrk="0" hangingPunct="1">
                        <a:defRPr sz="1400" kern="1200">
                          <a:solidFill>
                            <a:schemeClr val="tx1"/>
                          </a:solidFill>
                          <a:latin typeface="Candara"/>
                        </a:defRPr>
                      </a:lvl8pPr>
                      <a:lvl9pPr marL="2743200" algn="l" defTabSz="685800" rtl="0" eaLnBrk="1" latinLnBrk="0" hangingPunct="1">
                        <a:defRPr sz="1400" kern="1200">
                          <a:solidFill>
                            <a:schemeClr val="tx1"/>
                          </a:solidFill>
                          <a:latin typeface="Candara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 u="none" dirty="0" smtClean="0"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2</a:t>
                      </a:r>
                      <a:endParaRPr lang="ru-RU" sz="1400" b="0" u="none" dirty="0">
                        <a:latin typeface="Liberation Serif" panose="02020603050405020304" pitchFamily="18" charset="0"/>
                        <a:ea typeface="Liberation Serif" panose="02020603050405020304" pitchFamily="18" charset="0"/>
                        <a:cs typeface="Liberation Serif" panose="02020603050405020304" pitchFamily="18" charset="0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i="0" dirty="0" smtClean="0">
                          <a:effectLst/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Екатеринбургский реабилитационный центр для детей-инвалидов</a:t>
                      </a:r>
                      <a:endParaRPr lang="ru-RU" sz="1400" b="0" i="0" u="none" dirty="0">
                        <a:latin typeface="Liberation Serif" panose="02020603050405020304" pitchFamily="18" charset="0"/>
                        <a:ea typeface="Liberation Serif" panose="02020603050405020304" pitchFamily="18" charset="0"/>
                        <a:cs typeface="Liberation Serif" panose="02020603050405020304" pitchFamily="18" charset="0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80035"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400" kern="1200">
                          <a:solidFill>
                            <a:schemeClr val="tx1"/>
                          </a:solidFill>
                          <a:latin typeface="Candara"/>
                        </a:defRPr>
                      </a:lvl1pPr>
                      <a:lvl2pPr marL="342900" algn="l" defTabSz="685800" rtl="0" eaLnBrk="1" latinLnBrk="0" hangingPunct="1">
                        <a:defRPr sz="1400" kern="1200">
                          <a:solidFill>
                            <a:schemeClr val="tx1"/>
                          </a:solidFill>
                          <a:latin typeface="Candara"/>
                        </a:defRPr>
                      </a:lvl2pPr>
                      <a:lvl3pPr marL="685800" algn="l" defTabSz="685800" rtl="0" eaLnBrk="1" latinLnBrk="0" hangingPunct="1">
                        <a:defRPr sz="1400" kern="1200">
                          <a:solidFill>
                            <a:schemeClr val="tx1"/>
                          </a:solidFill>
                          <a:latin typeface="Candara"/>
                        </a:defRPr>
                      </a:lvl3pPr>
                      <a:lvl4pPr marL="1028700" algn="l" defTabSz="685800" rtl="0" eaLnBrk="1" latinLnBrk="0" hangingPunct="1">
                        <a:defRPr sz="1400" kern="1200">
                          <a:solidFill>
                            <a:schemeClr val="tx1"/>
                          </a:solidFill>
                          <a:latin typeface="Candara"/>
                        </a:defRPr>
                      </a:lvl4pPr>
                      <a:lvl5pPr marL="1371600" algn="l" defTabSz="685800" rtl="0" eaLnBrk="1" latinLnBrk="0" hangingPunct="1">
                        <a:defRPr sz="1400" kern="1200">
                          <a:solidFill>
                            <a:schemeClr val="tx1"/>
                          </a:solidFill>
                          <a:latin typeface="Candara"/>
                        </a:defRPr>
                      </a:lvl5pPr>
                      <a:lvl6pPr marL="1714500" algn="l" defTabSz="685800" rtl="0" eaLnBrk="1" latinLnBrk="0" hangingPunct="1">
                        <a:defRPr sz="1400" kern="1200">
                          <a:solidFill>
                            <a:schemeClr val="tx1"/>
                          </a:solidFill>
                          <a:latin typeface="Candara"/>
                        </a:defRPr>
                      </a:lvl6pPr>
                      <a:lvl7pPr marL="2057400" algn="l" defTabSz="685800" rtl="0" eaLnBrk="1" latinLnBrk="0" hangingPunct="1">
                        <a:defRPr sz="1400" kern="1200">
                          <a:solidFill>
                            <a:schemeClr val="tx1"/>
                          </a:solidFill>
                          <a:latin typeface="Candara"/>
                        </a:defRPr>
                      </a:lvl7pPr>
                      <a:lvl8pPr marL="2400300" algn="l" defTabSz="685800" rtl="0" eaLnBrk="1" latinLnBrk="0" hangingPunct="1">
                        <a:defRPr sz="1400" kern="1200">
                          <a:solidFill>
                            <a:schemeClr val="tx1"/>
                          </a:solidFill>
                          <a:latin typeface="Candara"/>
                        </a:defRPr>
                      </a:lvl8pPr>
                      <a:lvl9pPr marL="2743200" algn="l" defTabSz="685800" rtl="0" eaLnBrk="1" latinLnBrk="0" hangingPunct="1">
                        <a:defRPr sz="1400" kern="1200">
                          <a:solidFill>
                            <a:schemeClr val="tx1"/>
                          </a:solidFill>
                          <a:latin typeface="Candara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 u="none" dirty="0" smtClean="0"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3</a:t>
                      </a:r>
                      <a:endParaRPr lang="ru-RU" sz="1400" b="0" u="none" dirty="0">
                        <a:latin typeface="Liberation Serif" panose="02020603050405020304" pitchFamily="18" charset="0"/>
                        <a:ea typeface="Liberation Serif" panose="02020603050405020304" pitchFamily="18" charset="0"/>
                        <a:cs typeface="Liberation Serif" panose="02020603050405020304" pitchFamily="18" charset="0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i="0" dirty="0" smtClean="0">
                          <a:effectLst/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Реабилитационный центр для детей и подростков с ограниченными возможностями «Талисман» города Екатеринбурга</a:t>
                      </a:r>
                      <a:endParaRPr lang="ru-RU" sz="1400" b="0" i="0" u="none" dirty="0">
                        <a:latin typeface="Liberation Serif" panose="02020603050405020304" pitchFamily="18" charset="0"/>
                        <a:ea typeface="Liberation Serif" panose="02020603050405020304" pitchFamily="18" charset="0"/>
                        <a:cs typeface="Liberation Serif" panose="02020603050405020304" pitchFamily="18" charset="0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8003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 u="none" dirty="0" smtClean="0"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4</a:t>
                      </a:r>
                      <a:endParaRPr lang="ru-RU" sz="1400" b="0" u="none" dirty="0">
                        <a:latin typeface="Liberation Serif" panose="02020603050405020304" pitchFamily="18" charset="0"/>
                        <a:ea typeface="Liberation Serif" panose="02020603050405020304" pitchFamily="18" charset="0"/>
                        <a:cs typeface="Liberation Serif" panose="02020603050405020304" pitchFamily="18" charset="0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i="0" kern="1200" dirty="0" smtClean="0">
                          <a:solidFill>
                            <a:schemeClr val="tx1"/>
                          </a:solidFill>
                          <a:effectLst/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Реабилитационный центр для детей и подростков с ограниченными возможностями «Лювена» Кировского района города Екатеринбурга</a:t>
                      </a:r>
                      <a:endParaRPr lang="ru-RU" sz="1400" b="0" i="0" u="none" dirty="0">
                        <a:latin typeface="Liberation Serif" panose="02020603050405020304" pitchFamily="18" charset="0"/>
                        <a:ea typeface="Liberation Serif" panose="02020603050405020304" pitchFamily="18" charset="0"/>
                        <a:cs typeface="Liberation Serif" panose="02020603050405020304" pitchFamily="18" charset="0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33886568"/>
                  </a:ext>
                </a:extLst>
              </a:tr>
              <a:tr h="48003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 u="none" dirty="0" smtClean="0"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5</a:t>
                      </a:r>
                      <a:endParaRPr lang="ru-RU" sz="1400" b="0" u="none" dirty="0">
                        <a:latin typeface="Liberation Serif" panose="02020603050405020304" pitchFamily="18" charset="0"/>
                        <a:ea typeface="Liberation Serif" panose="02020603050405020304" pitchFamily="18" charset="0"/>
                        <a:cs typeface="Liberation Serif" panose="02020603050405020304" pitchFamily="18" charset="0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i="0" kern="1200" dirty="0" smtClean="0">
                          <a:solidFill>
                            <a:schemeClr val="tx1"/>
                          </a:solidFill>
                          <a:effectLst/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Реабилитационный центр для детей и подростков с ограниченными возможностями города Нижний Тагил</a:t>
                      </a:r>
                      <a:endParaRPr lang="ru-RU" sz="1400" b="0" i="0" u="none" dirty="0">
                        <a:latin typeface="Liberation Serif" panose="02020603050405020304" pitchFamily="18" charset="0"/>
                        <a:ea typeface="Liberation Serif" panose="02020603050405020304" pitchFamily="18" charset="0"/>
                        <a:cs typeface="Liberation Serif" panose="02020603050405020304" pitchFamily="18" charset="0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71442232"/>
                  </a:ext>
                </a:extLst>
              </a:tr>
              <a:tr h="48003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 u="none" dirty="0" smtClean="0"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6</a:t>
                      </a:r>
                      <a:endParaRPr lang="ru-RU" sz="1400" b="0" u="none" dirty="0">
                        <a:latin typeface="Liberation Serif" panose="02020603050405020304" pitchFamily="18" charset="0"/>
                        <a:ea typeface="Liberation Serif" panose="02020603050405020304" pitchFamily="18" charset="0"/>
                        <a:cs typeface="Liberation Serif" panose="02020603050405020304" pitchFamily="18" charset="0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i="0" dirty="0" smtClean="0">
                          <a:effectLst/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Реабилитационный центр для детей и подростков с ограниченными возможностями города Каменска-Уральского</a:t>
                      </a:r>
                      <a:endParaRPr lang="ru-RU" sz="1400" b="0" i="0" u="none" dirty="0">
                        <a:latin typeface="Liberation Serif" panose="02020603050405020304" pitchFamily="18" charset="0"/>
                        <a:ea typeface="Liberation Serif" panose="02020603050405020304" pitchFamily="18" charset="0"/>
                        <a:cs typeface="Liberation Serif" panose="02020603050405020304" pitchFamily="18" charset="0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18146473"/>
                  </a:ext>
                </a:extLst>
              </a:tr>
              <a:tr h="48003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 u="none" dirty="0" smtClean="0"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7</a:t>
                      </a:r>
                      <a:endParaRPr lang="ru-RU" sz="1400" b="0" u="none" dirty="0">
                        <a:latin typeface="Liberation Serif" panose="02020603050405020304" pitchFamily="18" charset="0"/>
                        <a:ea typeface="Liberation Serif" panose="02020603050405020304" pitchFamily="18" charset="0"/>
                        <a:cs typeface="Liberation Serif" panose="02020603050405020304" pitchFamily="18" charset="0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i="0" dirty="0" smtClean="0">
                          <a:effectLst/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Социально-реабилитационный центр для несовершеннолетних «Красногорский» города Каменска-Уральского</a:t>
                      </a:r>
                      <a:endParaRPr lang="ru-RU" sz="1400" b="0" i="0" u="none" dirty="0">
                        <a:latin typeface="Liberation Serif" panose="02020603050405020304" pitchFamily="18" charset="0"/>
                        <a:ea typeface="Liberation Serif" panose="02020603050405020304" pitchFamily="18" charset="0"/>
                        <a:cs typeface="Liberation Serif" panose="02020603050405020304" pitchFamily="18" charset="0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97341847"/>
                  </a:ext>
                </a:extLst>
              </a:tr>
              <a:tr h="30988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 u="none" dirty="0" smtClean="0"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8</a:t>
                      </a:r>
                      <a:endParaRPr lang="ru-RU" sz="1400" b="0" u="none" dirty="0">
                        <a:latin typeface="Liberation Serif" panose="02020603050405020304" pitchFamily="18" charset="0"/>
                        <a:ea typeface="Liberation Serif" panose="02020603050405020304" pitchFamily="18" charset="0"/>
                        <a:cs typeface="Liberation Serif" panose="02020603050405020304" pitchFamily="18" charset="0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 smtClean="0">
                          <a:solidFill>
                            <a:schemeClr val="tx1"/>
                          </a:solidFill>
                          <a:effectLst/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Центр социальной помощи семье и детям города Нижняя Тура</a:t>
                      </a:r>
                      <a:endParaRPr lang="ru-RU" sz="1400" b="0" i="0" u="none" dirty="0">
                        <a:latin typeface="Liberation Serif" panose="02020603050405020304" pitchFamily="18" charset="0"/>
                        <a:ea typeface="Liberation Serif" panose="02020603050405020304" pitchFamily="18" charset="0"/>
                        <a:cs typeface="Liberation Serif" panose="02020603050405020304" pitchFamily="18" charset="0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82318936"/>
                  </a:ext>
                </a:extLst>
              </a:tr>
              <a:tr h="30988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 u="none" dirty="0" smtClean="0"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9</a:t>
                      </a:r>
                      <a:endParaRPr lang="ru-RU" sz="1400" b="0" u="none" dirty="0">
                        <a:latin typeface="Liberation Serif" panose="02020603050405020304" pitchFamily="18" charset="0"/>
                        <a:ea typeface="Liberation Serif" panose="02020603050405020304" pitchFamily="18" charset="0"/>
                        <a:cs typeface="Liberation Serif" panose="02020603050405020304" pitchFamily="18" charset="0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Liberation Serif" panose="02020603050405020304" pitchFamily="18" charset="0"/>
                          <a:ea typeface="Times New Roman" panose="02020603050405020304" pitchFamily="18" charset="0"/>
                        </a:rPr>
                        <a:t>Комплексный центр социального обслуживания населения поселка Рефтинский</a:t>
                      </a:r>
                      <a:endParaRPr lang="ru-RU" sz="1400" b="0" i="0" u="none" dirty="0">
                        <a:latin typeface="Liberation Serif" panose="02020603050405020304" pitchFamily="18" charset="0"/>
                        <a:ea typeface="Liberation Serif" panose="02020603050405020304" pitchFamily="18" charset="0"/>
                        <a:cs typeface="Liberation Serif" panose="02020603050405020304" pitchFamily="18" charset="0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75300575"/>
                  </a:ext>
                </a:extLst>
              </a:tr>
              <a:tr h="30988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 u="none" dirty="0" smtClean="0"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10</a:t>
                      </a:r>
                      <a:endParaRPr lang="ru-RU" sz="1400" b="0" u="none" dirty="0">
                        <a:latin typeface="Liberation Serif" panose="02020603050405020304" pitchFamily="18" charset="0"/>
                        <a:ea typeface="Liberation Serif" panose="02020603050405020304" pitchFamily="18" charset="0"/>
                        <a:cs typeface="Liberation Serif" panose="02020603050405020304" pitchFamily="18" charset="0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Liberation Serif" panose="02020603050405020304" pitchFamily="18" charset="0"/>
                          <a:ea typeface="Times New Roman" panose="02020603050405020304" pitchFamily="18" charset="0"/>
                        </a:rPr>
                        <a:t>Центр социальной помощи семье и детям города Красноуфимска и Красноуфимского района</a:t>
                      </a:r>
                      <a:endParaRPr lang="ru-RU" sz="1400" b="0" i="0" u="none" dirty="0">
                        <a:latin typeface="Liberation Serif" panose="02020603050405020304" pitchFamily="18" charset="0"/>
                        <a:ea typeface="Liberation Serif" panose="02020603050405020304" pitchFamily="18" charset="0"/>
                        <a:cs typeface="Liberation Serif" panose="02020603050405020304" pitchFamily="18" charset="0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4772671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60632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D319AF31-5830-675E-4BF4-2E966BDA491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2746" r="25977"/>
          <a:stretch/>
        </p:blipFill>
        <p:spPr>
          <a:xfrm>
            <a:off x="6356350" y="2905454"/>
            <a:ext cx="2478001" cy="2102810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BA631DF-8B92-5761-8A51-66657CE2E1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2894" y="100260"/>
            <a:ext cx="8541457" cy="495652"/>
          </a:xfrm>
        </p:spPr>
        <p:txBody>
          <a:bodyPr>
            <a:noAutofit/>
          </a:bodyPr>
          <a:lstStyle/>
          <a:p>
            <a:pPr algn="ctr"/>
            <a:r>
              <a:rPr lang="ru-RU" sz="1500" b="1" dirty="0" smtClean="0">
                <a:latin typeface="Arial" panose="020B0604020202020204" pitchFamily="34" charset="0"/>
                <a:ea typeface="Liberation Serif" panose="02020603050405020304" pitchFamily="18" charset="0"/>
                <a:cs typeface="Arial" panose="020B0604020202020204" pitchFamily="34" charset="0"/>
              </a:rPr>
              <a:t/>
            </a:r>
            <a:br>
              <a:rPr lang="ru-RU" sz="1500" b="1" dirty="0" smtClean="0">
                <a:latin typeface="Arial" panose="020B0604020202020204" pitchFamily="34" charset="0"/>
                <a:ea typeface="Liberation Serif" panose="02020603050405020304" pitchFamily="18" charset="0"/>
                <a:cs typeface="Arial" panose="020B0604020202020204" pitchFamily="34" charset="0"/>
              </a:rPr>
            </a:br>
            <a:r>
              <a:rPr lang="ru-RU" sz="1600" b="1" dirty="0">
                <a:solidFill>
                  <a:srgbClr val="C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Информирование о возможности получения услуг              </a:t>
            </a:r>
            <a:br>
              <a:rPr lang="ru-RU" sz="1600" b="1" dirty="0">
                <a:solidFill>
                  <a:srgbClr val="C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</a:br>
            <a:r>
              <a:rPr lang="ru-RU" sz="1600" b="1" dirty="0">
                <a:solidFill>
                  <a:srgbClr val="C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по комплексной реабилитации  и </a:t>
            </a:r>
            <a:r>
              <a:rPr lang="ru-RU" sz="1600" b="1" dirty="0" err="1">
                <a:solidFill>
                  <a:srgbClr val="C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абилитации</a:t>
            </a:r>
            <a:r>
              <a:rPr lang="ru-RU" sz="1600" b="1" dirty="0">
                <a:solidFill>
                  <a:srgbClr val="C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детей-инвалидов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A3265A01-FDCC-B640-928F-1580AB4D099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1796" t="1498" r="23042" b="2745"/>
          <a:stretch/>
        </p:blipFill>
        <p:spPr>
          <a:xfrm>
            <a:off x="171451" y="2937866"/>
            <a:ext cx="2374899" cy="2070398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7B47D2D0-5BF9-7094-0CDA-6CC94170B16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637" y="684815"/>
            <a:ext cx="2155304" cy="2166336"/>
          </a:xfrm>
          <a:prstGeom prst="rect">
            <a:avLst/>
          </a:prstGeom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455080E7-A5FB-12F3-F04B-64A1613A11DE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4464" y="802619"/>
            <a:ext cx="2587521" cy="1985032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D66ABC64-806F-174A-94ED-FAAA240E41A3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5802" y="684815"/>
            <a:ext cx="3033252" cy="2013934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Объект 2">
            <a:extLst>
              <a:ext uri="{FF2B5EF4-FFF2-40B4-BE49-F238E27FC236}">
                <a16:creationId xmlns:a16="http://schemas.microsoft.com/office/drawing/2014/main" id="{ABAB2F3F-46D5-B703-922E-12DD4F945B1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73350" y="2698749"/>
            <a:ext cx="3491114" cy="2309515"/>
          </a:xfrm>
          <a:solidFill>
            <a:schemeClr val="accent1">
              <a:lumMod val="20000"/>
              <a:lumOff val="80000"/>
            </a:schemeClr>
          </a:solidFill>
          <a:ln>
            <a:solidFill>
              <a:srgbClr val="00B0F0"/>
            </a:solidFill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txBody>
          <a:bodyPr>
            <a:noAutofit/>
          </a:bodyPr>
          <a:lstStyle/>
          <a:p>
            <a:r>
              <a:rPr lang="ru-RU" sz="975" dirty="0">
                <a:latin typeface="Arial" panose="020B0604020202020204" pitchFamily="34" charset="0"/>
                <a:ea typeface="Liberation Serif" panose="02020603050405020304" pitchFamily="18" charset="0"/>
                <a:cs typeface="Arial" panose="020B0604020202020204" pitchFamily="34" charset="0"/>
              </a:rPr>
              <a:t>СМИ (пресс-конференции с участием руководителей ГБ МСЭ, ФСС , Министерства социальной политики  Свердловской области, интервью заместителя Губернатора Свердловской области, Министра                             и заместителей Министра социальной политики Свердловской области)</a:t>
            </a:r>
          </a:p>
          <a:p>
            <a:r>
              <a:rPr lang="ru-RU" sz="975" dirty="0">
                <a:latin typeface="Arial" panose="020B0604020202020204" pitchFamily="34" charset="0"/>
                <a:ea typeface="Liberation Serif" panose="02020603050405020304" pitchFamily="18" charset="0"/>
                <a:cs typeface="Arial" panose="020B0604020202020204" pitchFamily="34" charset="0"/>
              </a:rPr>
              <a:t>сайты ГБ МСЭ по Свердловской области, управлений социальной политики, организаций социального обслуживания и здравоохранения, некоммерческих организаций</a:t>
            </a:r>
          </a:p>
          <a:p>
            <a:r>
              <a:rPr lang="ru-RU" sz="975" dirty="0">
                <a:latin typeface="Arial" panose="020B0604020202020204" pitchFamily="34" charset="0"/>
                <a:ea typeface="Liberation Serif" panose="02020603050405020304" pitchFamily="18" charset="0"/>
                <a:cs typeface="Arial" panose="020B0604020202020204" pitchFamily="34" charset="0"/>
              </a:rPr>
              <a:t>IV научно-практическая конференция                                      с международным участием «Система комплексной реабилитации и </a:t>
            </a:r>
            <a:r>
              <a:rPr lang="ru-RU" sz="975" dirty="0" err="1">
                <a:latin typeface="Arial" panose="020B0604020202020204" pitchFamily="34" charset="0"/>
                <a:ea typeface="Liberation Serif" panose="02020603050405020304" pitchFamily="18" charset="0"/>
                <a:cs typeface="Arial" panose="020B0604020202020204" pitchFamily="34" charset="0"/>
              </a:rPr>
              <a:t>абилитации</a:t>
            </a:r>
            <a:r>
              <a:rPr lang="ru-RU" sz="975" dirty="0">
                <a:latin typeface="Arial" panose="020B0604020202020204" pitchFamily="34" charset="0"/>
                <a:ea typeface="Liberation Serif" panose="02020603050405020304" pitchFamily="18" charset="0"/>
                <a:cs typeface="Arial" panose="020B0604020202020204" pitchFamily="34" charset="0"/>
              </a:rPr>
              <a:t> инвалидов: межведомственное взаимодействие, инновации, технологии» </a:t>
            </a:r>
          </a:p>
        </p:txBody>
      </p:sp>
    </p:spTree>
    <p:extLst>
      <p:ext uri="{BB962C8B-B14F-4D97-AF65-F5344CB8AC3E}">
        <p14:creationId xmlns:p14="http://schemas.microsoft.com/office/powerpoint/2010/main" val="25019998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515582" y="1204957"/>
            <a:ext cx="8335725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342900">
              <a:defRPr/>
            </a:pPr>
            <a:endParaRPr lang="ru-RU" sz="1500" dirty="0">
              <a:solidFill>
                <a:prstClr val="black"/>
              </a:solidFill>
              <a:latin typeface="Arial" panose="020B0604020202020204" pitchFamily="34" charset="0"/>
              <a:ea typeface="Liberation Serif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B359F8F-5840-414C-B1A5-176831A78C03}"/>
              </a:ext>
            </a:extLst>
          </p:cNvPr>
          <p:cNvSpPr txBox="1"/>
          <p:nvPr/>
        </p:nvSpPr>
        <p:spPr>
          <a:xfrm>
            <a:off x="4856206" y="852444"/>
            <a:ext cx="4145351" cy="4224233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 defTabSz="342900">
              <a:defRPr/>
            </a:pPr>
            <a:r>
              <a:rPr lang="ru-RU" sz="1500" b="1" dirty="0" smtClean="0">
                <a:solidFill>
                  <a:prstClr val="black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Координатор</a:t>
            </a:r>
            <a:endParaRPr lang="ru-RU" sz="1500" b="1" dirty="0">
              <a:solidFill>
                <a:prstClr val="black"/>
              </a:solidFill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algn="ctr" defTabSz="342900">
              <a:defRPr/>
            </a:pPr>
            <a:endParaRPr lang="ru-RU" sz="1500" b="1" dirty="0">
              <a:solidFill>
                <a:prstClr val="black"/>
              </a:solidFill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defTabSz="342900">
              <a:defRPr/>
            </a:pPr>
            <a:r>
              <a:rPr lang="ru-RU" sz="1500" dirty="0">
                <a:solidFill>
                  <a:prstClr val="black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информационно-разъяснительная работа    с родителями детей-инвалидов по предоставлению комплексной реабилитации</a:t>
            </a:r>
          </a:p>
          <a:p>
            <a:pPr defTabSz="342900">
              <a:defRPr/>
            </a:pPr>
            <a:endParaRPr lang="ru-RU" sz="1500" dirty="0">
              <a:solidFill>
                <a:prstClr val="black"/>
              </a:solidFill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defTabSz="342900">
              <a:defRPr/>
            </a:pPr>
            <a:r>
              <a:rPr lang="ru-RU" sz="1500" dirty="0">
                <a:solidFill>
                  <a:prstClr val="black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индивидуальный подбор реабилитационной организациям с учетом мнения родителей</a:t>
            </a:r>
          </a:p>
          <a:p>
            <a:pPr defTabSz="342900">
              <a:defRPr/>
            </a:pPr>
            <a:endParaRPr lang="ru-RU" sz="1500" dirty="0">
              <a:solidFill>
                <a:prstClr val="black"/>
              </a:solidFill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defTabSz="342900">
              <a:defRPr/>
            </a:pPr>
            <a:r>
              <a:rPr lang="ru-RU" sz="1500" dirty="0">
                <a:solidFill>
                  <a:prstClr val="black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согласование периода прохождения курса реабилитации </a:t>
            </a:r>
          </a:p>
          <a:p>
            <a:pPr defTabSz="342900">
              <a:defRPr/>
            </a:pPr>
            <a:endParaRPr lang="ru-RU" sz="1500" dirty="0">
              <a:solidFill>
                <a:prstClr val="black"/>
              </a:solidFill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defTabSz="342900">
              <a:defRPr/>
            </a:pPr>
            <a:r>
              <a:rPr lang="ru-RU" sz="1500" dirty="0">
                <a:solidFill>
                  <a:prstClr val="black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обеспечение устойчивого потока детей-инвалидов на комплексную реабилитацию        и </a:t>
            </a:r>
            <a:r>
              <a:rPr lang="ru-RU" sz="1500" dirty="0" err="1">
                <a:solidFill>
                  <a:prstClr val="black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абилитацию</a:t>
            </a:r>
            <a:endParaRPr lang="ru-RU" sz="1500" dirty="0">
              <a:solidFill>
                <a:prstClr val="black"/>
              </a:solidFill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defTabSz="342900">
              <a:defRPr/>
            </a:pPr>
            <a:endParaRPr lang="ru-RU" sz="1500" b="1" dirty="0">
              <a:solidFill>
                <a:prstClr val="black"/>
              </a:solidFill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defTabSz="342900">
              <a:defRPr/>
            </a:pPr>
            <a:endParaRPr lang="ru-RU" sz="1350" dirty="0">
              <a:solidFill>
                <a:prstClr val="black"/>
              </a:solidFill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9" name="Объект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85092019"/>
              </p:ext>
            </p:extLst>
          </p:nvPr>
        </p:nvGraphicFramePr>
        <p:xfrm>
          <a:off x="365333" y="922945"/>
          <a:ext cx="4134029" cy="396738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Заголовок 1">
            <a:extLst>
              <a:ext uri="{FF2B5EF4-FFF2-40B4-BE49-F238E27FC236}">
                <a16:creationId xmlns:a16="http://schemas.microsoft.com/office/drawing/2014/main" id="{036DF8B5-7F69-56EA-DDD1-B141388A14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463" y="241286"/>
            <a:ext cx="7749540" cy="611157"/>
          </a:xfrm>
        </p:spPr>
        <p:txBody>
          <a:bodyPr>
            <a:noAutofit/>
          </a:bodyPr>
          <a:lstStyle/>
          <a:p>
            <a:pPr algn="ctr"/>
            <a:r>
              <a:rPr lang="ru-RU" sz="1800" b="1" dirty="0">
                <a:solidFill>
                  <a:srgbClr val="C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Формирование потоков на курсы комплексной реабилитации и </a:t>
            </a:r>
            <a:r>
              <a:rPr lang="ru-RU" sz="1800" b="1" dirty="0" err="1">
                <a:solidFill>
                  <a:srgbClr val="C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абилитации</a:t>
            </a:r>
            <a:endParaRPr lang="ru-RU" sz="1800" dirty="0">
              <a:solidFill>
                <a:srgbClr val="C00000"/>
              </a:solidFill>
              <a:latin typeface="Liberation Serif" panose="02020603050405020304" pitchFamily="18" charset="0"/>
              <a:ea typeface="Liberation Serif" panose="02020603050405020304" pitchFamily="18" charset="0"/>
              <a:cs typeface="Liberation Serif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979916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Стрелка углом вверх 20"/>
          <p:cNvSpPr/>
          <p:nvPr/>
        </p:nvSpPr>
        <p:spPr>
          <a:xfrm rot="5400000">
            <a:off x="5268382" y="3444557"/>
            <a:ext cx="726212" cy="538954"/>
          </a:xfrm>
          <a:prstGeom prst="bentUpArrow">
            <a:avLst>
              <a:gd name="adj1" fmla="val 32840"/>
              <a:gd name="adj2" fmla="val 25000"/>
              <a:gd name="adj3" fmla="val 35780"/>
            </a:avLst>
          </a:prstGeom>
          <a:ln>
            <a:noFill/>
          </a:ln>
        </p:spPr>
        <p:style>
          <a:lnRef idx="2">
            <a:scrgbClr r="0" g="0" b="0"/>
          </a:lnRef>
          <a:fillRef idx="1">
            <a:schemeClr val="accent1">
              <a:tint val="5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2" name="Заголовок 1"/>
          <p:cNvSpPr txBox="1">
            <a:spLocks/>
          </p:cNvSpPr>
          <p:nvPr/>
        </p:nvSpPr>
        <p:spPr>
          <a:xfrm>
            <a:off x="1614488" y="273846"/>
            <a:ext cx="5915025" cy="411956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defTabSz="685800">
              <a:defRPr/>
            </a:pPr>
            <a:endParaRPr lang="ru-RU" sz="165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49893" y="797893"/>
            <a:ext cx="4058690" cy="4150258"/>
          </a:xfrm>
          <a:prstGeom prst="rect">
            <a:avLst/>
          </a:prstGeom>
        </p:spPr>
      </p:pic>
      <p:graphicFrame>
        <p:nvGraphicFramePr>
          <p:cNvPr id="10" name="Объект 4"/>
          <p:cNvGraphicFramePr>
            <a:graphicFrameLocks noGrp="1"/>
          </p:cNvGraphicFramePr>
          <p:nvPr>
            <p:ph idx="4294967295"/>
            <p:extLst/>
          </p:nvPr>
        </p:nvGraphicFramePr>
        <p:xfrm>
          <a:off x="3599260" y="862013"/>
          <a:ext cx="5544740" cy="36290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pSp>
        <p:nvGrpSpPr>
          <p:cNvPr id="11" name="Группа 10"/>
          <p:cNvGrpSpPr/>
          <p:nvPr/>
        </p:nvGrpSpPr>
        <p:grpSpPr>
          <a:xfrm>
            <a:off x="5908960" y="3714578"/>
            <a:ext cx="1303020" cy="486054"/>
            <a:chOff x="2658902" y="3627951"/>
            <a:chExt cx="2037273" cy="905383"/>
          </a:xfrm>
          <a:solidFill>
            <a:srgbClr val="B7B165"/>
          </a:solidFill>
        </p:grpSpPr>
        <p:sp>
          <p:nvSpPr>
            <p:cNvPr id="12" name="Скругленный прямоугольник 11"/>
            <p:cNvSpPr/>
            <p:nvPr/>
          </p:nvSpPr>
          <p:spPr>
            <a:xfrm>
              <a:off x="2658902" y="3627951"/>
              <a:ext cx="2037273" cy="905383"/>
            </a:xfrm>
            <a:prstGeom prst="roundRect">
              <a:avLst>
                <a:gd name="adj" fmla="val 16670"/>
              </a:avLst>
            </a:prstGeom>
            <a:ln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</p:sp>
        <p:sp>
          <p:nvSpPr>
            <p:cNvPr id="13" name="Скругленный прямоугольник 4"/>
            <p:cNvSpPr txBox="1"/>
            <p:nvPr/>
          </p:nvSpPr>
          <p:spPr>
            <a:xfrm>
              <a:off x="2703108" y="3672156"/>
              <a:ext cx="1796146" cy="816973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spcFirstLastPara="0" vert="horz" wrap="square" lIns="57150" tIns="57150" rIns="57150" bIns="57150" numCol="1" spcCol="1270" anchor="ctr" anchorCtr="0">
              <a:noAutofit/>
            </a:bodyPr>
            <a:lstStyle/>
            <a:p>
              <a:pPr algn="ctr" defTabSz="666734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ru-RU" sz="1350" dirty="0">
                  <a:solidFill>
                    <a:prstClr val="black"/>
                  </a:solidFill>
                  <a:latin typeface="Arial" panose="020B0604020202020204" pitchFamily="34" charset="0"/>
                  <a:ea typeface="Verdana" panose="020B0604030504040204" pitchFamily="34" charset="0"/>
                  <a:cs typeface="Arial" panose="020B0604020202020204" pitchFamily="34" charset="0"/>
                </a:rPr>
                <a:t>21 468</a:t>
              </a:r>
            </a:p>
          </p:txBody>
        </p:sp>
      </p:grpSp>
      <p:sp>
        <p:nvSpPr>
          <p:cNvPr id="16" name="TextBox 15">
            <a:extLst>
              <a:ext uri="{FF2B5EF4-FFF2-40B4-BE49-F238E27FC236}">
                <a16:creationId xmlns:a16="http://schemas.microsoft.com/office/drawing/2014/main" id="{3B359F8F-5840-414C-B1A5-176831A78C03}"/>
              </a:ext>
            </a:extLst>
          </p:cNvPr>
          <p:cNvSpPr txBox="1"/>
          <p:nvPr/>
        </p:nvSpPr>
        <p:spPr>
          <a:xfrm>
            <a:off x="5470096" y="917301"/>
            <a:ext cx="2937050" cy="7155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ru-RU" sz="1350" dirty="0">
                <a:solidFill>
                  <a:prstClr val="black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численность населения </a:t>
            </a:r>
          </a:p>
          <a:p>
            <a:pPr>
              <a:defRPr/>
            </a:pPr>
            <a:r>
              <a:rPr lang="ru-RU" sz="1350" dirty="0">
                <a:solidFill>
                  <a:prstClr val="black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Свердловской области</a:t>
            </a:r>
          </a:p>
          <a:p>
            <a:pPr>
              <a:defRPr/>
            </a:pPr>
            <a:endParaRPr lang="ru-RU" sz="1350" dirty="0">
              <a:solidFill>
                <a:prstClr val="black"/>
              </a:solidFill>
              <a:latin typeface="Calibri" panose="020F0502020204030204"/>
              <a:ea typeface="Verdan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3B359F8F-5840-414C-B1A5-176831A78C03}"/>
              </a:ext>
            </a:extLst>
          </p:cNvPr>
          <p:cNvSpPr txBox="1"/>
          <p:nvPr/>
        </p:nvSpPr>
        <p:spPr>
          <a:xfrm>
            <a:off x="6784721" y="2023697"/>
            <a:ext cx="2214794" cy="7155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ru-RU" sz="1350" dirty="0">
                <a:solidFill>
                  <a:prstClr val="black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численность граждан </a:t>
            </a:r>
            <a:br>
              <a:rPr lang="ru-RU" sz="1350" dirty="0">
                <a:solidFill>
                  <a:prstClr val="black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</a:br>
            <a:r>
              <a:rPr lang="ru-RU" sz="1350" dirty="0">
                <a:solidFill>
                  <a:prstClr val="black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с инвалидностью</a:t>
            </a:r>
          </a:p>
          <a:p>
            <a:pPr>
              <a:defRPr/>
            </a:pPr>
            <a:endParaRPr lang="ru-RU" sz="1350" dirty="0">
              <a:solidFill>
                <a:prstClr val="black"/>
              </a:solidFill>
              <a:latin typeface="Calibri" panose="020F0502020204030204"/>
              <a:ea typeface="Verdan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3B359F8F-5840-414C-B1A5-176831A78C03}"/>
              </a:ext>
            </a:extLst>
          </p:cNvPr>
          <p:cNvSpPr txBox="1"/>
          <p:nvPr/>
        </p:nvSpPr>
        <p:spPr>
          <a:xfrm>
            <a:off x="6938622" y="2873022"/>
            <a:ext cx="214115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ru-RU" sz="1350" dirty="0">
                <a:solidFill>
                  <a:prstClr val="black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численность инвалидов в возрасте 18 лет                  и старше</a:t>
            </a:r>
          </a:p>
          <a:p>
            <a:pPr>
              <a:defRPr/>
            </a:pPr>
            <a:endParaRPr lang="ru-RU" sz="1350" dirty="0">
              <a:solidFill>
                <a:prstClr val="black"/>
              </a:solidFill>
              <a:latin typeface="Calibri" panose="020F0502020204030204"/>
              <a:ea typeface="Verdan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3B359F8F-5840-414C-B1A5-176831A78C03}"/>
              </a:ext>
            </a:extLst>
          </p:cNvPr>
          <p:cNvSpPr txBox="1"/>
          <p:nvPr/>
        </p:nvSpPr>
        <p:spPr>
          <a:xfrm>
            <a:off x="7305254" y="3710646"/>
            <a:ext cx="1779540" cy="7155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ru-RU" sz="1350" dirty="0">
                <a:solidFill>
                  <a:prstClr val="black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численность детей-инвалидов</a:t>
            </a:r>
          </a:p>
          <a:p>
            <a:pPr>
              <a:defRPr/>
            </a:pPr>
            <a:endParaRPr lang="ru-RU" sz="1350" dirty="0">
              <a:solidFill>
                <a:prstClr val="black"/>
              </a:solidFill>
              <a:latin typeface="Calibri" panose="020F0502020204030204"/>
              <a:ea typeface="Verdan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544566" y="222614"/>
            <a:ext cx="7565179" cy="629875"/>
          </a:xfrm>
          <a:prstGeom prst="rect">
            <a:avLst/>
          </a:prstGeom>
        </p:spPr>
        <p:txBody>
          <a:bodyPr vert="horz" lIns="51435" tIns="25718" rIns="51435" bIns="25718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defTabSz="514337">
              <a:defRPr/>
            </a:pPr>
            <a:endParaRPr lang="ru-RU" sz="1400" b="1" dirty="0">
              <a:solidFill>
                <a:srgbClr val="FF7F00"/>
              </a:solidFill>
              <a:latin typeface="Verdana" panose="020B0604030504040204" pitchFamily="34" charset="0"/>
              <a:ea typeface="Verdana" panose="020B0604030504040204" pitchFamily="34" charset="0"/>
              <a:cs typeface="Liberation Serif" panose="02020603050405020304" pitchFamily="18" charset="0"/>
            </a:endParaRPr>
          </a:p>
          <a:p>
            <a:pPr algn="ctr" defTabSz="514337">
              <a:defRPr/>
            </a:pPr>
            <a:endParaRPr lang="ru-RU" sz="1500" b="1" dirty="0" smtClean="0">
              <a:solidFill>
                <a:prstClr val="black"/>
              </a:solidFill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algn="ctr" defTabSz="514337">
              <a:defRPr/>
            </a:pPr>
            <a:r>
              <a:rPr lang="ru-RU" sz="1800" b="1" dirty="0">
                <a:solidFill>
                  <a:srgbClr val="C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Состояние инвалидности в Свердловской области</a:t>
            </a:r>
          </a:p>
          <a:p>
            <a:pPr algn="ctr" defTabSz="514337">
              <a:defRPr/>
            </a:pPr>
            <a:r>
              <a:rPr lang="ru-RU" sz="1800" b="1" dirty="0">
                <a:solidFill>
                  <a:srgbClr val="C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на 1 января 2023 года</a:t>
            </a:r>
          </a:p>
          <a:p>
            <a:pPr defTabSz="514337">
              <a:defRPr/>
            </a:pPr>
            <a:endParaRPr lang="ru-RU" sz="2250" b="1" dirty="0">
              <a:solidFill>
                <a:srgbClr val="FF9400"/>
              </a:solidFill>
              <a:latin typeface="Calibri Light" panose="020F0302020204030204"/>
              <a:ea typeface="Verdana" panose="020B060403050404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352156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32514112"/>
              </p:ext>
            </p:extLst>
          </p:nvPr>
        </p:nvGraphicFramePr>
        <p:xfrm>
          <a:off x="179389" y="897940"/>
          <a:ext cx="6480844" cy="397806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363542"/>
            <a:ext cx="8712968" cy="545177"/>
          </a:xfrm>
        </p:spPr>
        <p:txBody>
          <a:bodyPr>
            <a:noAutofit/>
          </a:bodyPr>
          <a:lstStyle/>
          <a:p>
            <a:r>
              <a:rPr lang="ru-RU" sz="1800" b="1" dirty="0" smtClean="0">
                <a:solidFill>
                  <a:srgbClr val="C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Комплексная реабилитация и </a:t>
            </a:r>
            <a:r>
              <a:rPr lang="ru-RU" sz="1800" b="1" dirty="0" err="1" smtClean="0">
                <a:solidFill>
                  <a:srgbClr val="C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абилитация</a:t>
            </a:r>
            <a:r>
              <a:rPr lang="ru-RU" sz="1800" b="1" dirty="0" smtClean="0">
                <a:solidFill>
                  <a:srgbClr val="C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  <a:br>
              <a:rPr lang="ru-RU" sz="1800" b="1" dirty="0" smtClean="0">
                <a:solidFill>
                  <a:srgbClr val="C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</a:br>
            <a:r>
              <a:rPr lang="ru-RU" sz="1800" b="1" dirty="0" smtClean="0">
                <a:solidFill>
                  <a:srgbClr val="C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детей-инвалидов</a:t>
            </a:r>
            <a:endParaRPr lang="ru-RU" sz="1800" b="1" dirty="0">
              <a:solidFill>
                <a:srgbClr val="C00000"/>
              </a:solidFill>
              <a:latin typeface="Liberation Serif" panose="02020603050405020304" pitchFamily="18" charset="0"/>
              <a:ea typeface="Liberation Serif" panose="02020603050405020304" pitchFamily="18" charset="0"/>
              <a:cs typeface="Liberation Serif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076056" y="897940"/>
            <a:ext cx="2171057" cy="145463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8"/>
          <a:srcRect t="3387"/>
          <a:stretch/>
        </p:blipFill>
        <p:spPr>
          <a:xfrm>
            <a:off x="4942857" y="3305332"/>
            <a:ext cx="2304256" cy="328344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10984" y="1347614"/>
            <a:ext cx="2225512" cy="2907121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69184" y="2886973"/>
            <a:ext cx="2167312" cy="309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890328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215516" y="420632"/>
            <a:ext cx="8712968" cy="432048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685800" rtl="0" eaLnBrk="1" latinLnBrk="0" hangingPunct="1"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lvl="0">
              <a:defRPr/>
            </a:pPr>
            <a:r>
              <a:rPr lang="ru-RU" sz="1800" b="1" dirty="0" smtClean="0">
                <a:solidFill>
                  <a:srgbClr val="C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Междисциплинарная реабилитационная команда </a:t>
            </a:r>
            <a:endParaRPr kumimoji="0" lang="ru-RU" sz="18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Liberation Serif" panose="02020603050405020304" pitchFamily="18" charset="0"/>
              <a:ea typeface="Liberation Serif" panose="02020603050405020304" pitchFamily="18" charset="0"/>
              <a:cs typeface="Liberation Serif" panose="02020603050405020304" pitchFamily="18" charset="0"/>
            </a:endParaRPr>
          </a:p>
        </p:txBody>
      </p:sp>
      <p:sp>
        <p:nvSpPr>
          <p:cNvPr id="2" name="Овальная выноска 1"/>
          <p:cNvSpPr/>
          <p:nvPr/>
        </p:nvSpPr>
        <p:spPr>
          <a:xfrm rot="1613655">
            <a:off x="6578693" y="876836"/>
            <a:ext cx="1790723" cy="1392849"/>
          </a:xfrm>
          <a:prstGeom prst="wedgeEllipseCallout">
            <a:avLst/>
          </a:prstGeom>
          <a:solidFill>
            <a:srgbClr val="0DF72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  <a:latin typeface="Liberation Serif" panose="02020603050405020304" pitchFamily="18" charset="0"/>
              <a:ea typeface="Liberation Serif" panose="02020603050405020304" pitchFamily="18" charset="0"/>
              <a:cs typeface="Liberation Serif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7319431">
            <a:off x="5161416" y="3464782"/>
            <a:ext cx="1336675" cy="150424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613069">
            <a:off x="6920315" y="2482097"/>
            <a:ext cx="1381614" cy="1720738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6752345">
            <a:off x="1051610" y="666640"/>
            <a:ext cx="1388520" cy="1875373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4414443">
            <a:off x="509110" y="2354300"/>
            <a:ext cx="1377815" cy="1647433"/>
          </a:xfrm>
          <a:prstGeom prst="rect">
            <a:avLst/>
          </a:prstGeom>
        </p:spPr>
      </p:pic>
      <p:sp>
        <p:nvSpPr>
          <p:cNvPr id="19" name="Овальная выноска 18"/>
          <p:cNvSpPr/>
          <p:nvPr/>
        </p:nvSpPr>
        <p:spPr>
          <a:xfrm rot="11620395">
            <a:off x="2070936" y="3618987"/>
            <a:ext cx="1630285" cy="1235392"/>
          </a:xfrm>
          <a:prstGeom prst="wedgeEllipseCallout">
            <a:avLst/>
          </a:prstGeom>
          <a:solidFill>
            <a:srgbClr val="0DF72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TextBox 7"/>
          <p:cNvSpPr txBox="1"/>
          <p:nvPr/>
        </p:nvSpPr>
        <p:spPr>
          <a:xfrm>
            <a:off x="1119331" y="1206795"/>
            <a:ext cx="10801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п</a:t>
            </a:r>
            <a:r>
              <a:rPr lang="ru-RU" sz="1600" dirty="0" smtClean="0"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едагог-психолог</a:t>
            </a:r>
            <a:endParaRPr lang="ru-RU" sz="1600" dirty="0">
              <a:latin typeface="Liberation Serif" panose="02020603050405020304" pitchFamily="18" charset="0"/>
              <a:ea typeface="Liberation Serif" panose="02020603050405020304" pitchFamily="18" charset="0"/>
              <a:cs typeface="Liberation Serif" panose="02020603050405020304" pitchFamily="18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6652311" y="1095108"/>
            <a:ext cx="164348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с</a:t>
            </a:r>
            <a:r>
              <a:rPr lang="ru-RU" sz="1600" dirty="0" smtClean="0"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пециалист </a:t>
            </a:r>
          </a:p>
          <a:p>
            <a:pPr algn="ctr"/>
            <a:r>
              <a:rPr lang="ru-RU" sz="1600" dirty="0" smtClean="0"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по социальной работе</a:t>
            </a:r>
            <a:endParaRPr lang="ru-RU" sz="1600" dirty="0">
              <a:latin typeface="Liberation Serif" panose="02020603050405020304" pitchFamily="18" charset="0"/>
              <a:ea typeface="Liberation Serif" panose="02020603050405020304" pitchFamily="18" charset="0"/>
              <a:cs typeface="Liberation Serif" panose="02020603050405020304" pitchFamily="18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6900649" y="2859782"/>
            <a:ext cx="145408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latin typeface="Liberation Serif" panose="02020603050405020304" pitchFamily="18" charset="0"/>
                <a:ea typeface="LiberationSerif"/>
              </a:rPr>
              <a:t>инструктор </a:t>
            </a:r>
            <a:r>
              <a:rPr lang="ru-RU" dirty="0" smtClean="0">
                <a:latin typeface="Liberation Serif" panose="02020603050405020304" pitchFamily="18" charset="0"/>
                <a:ea typeface="LiberationSerif"/>
              </a:rPr>
              <a:t>          по </a:t>
            </a:r>
            <a:r>
              <a:rPr lang="ru-RU" dirty="0">
                <a:latin typeface="Liberation Serif" panose="02020603050405020304" pitchFamily="18" charset="0"/>
                <a:ea typeface="LiberationSerif"/>
              </a:rPr>
              <a:t>адаптивной физической культуре</a:t>
            </a:r>
            <a:endParaRPr lang="ru-RU" dirty="0">
              <a:latin typeface="Liberation Serif" panose="02020603050405020304" pitchFamily="18" charset="0"/>
              <a:ea typeface="Liberation Serif" panose="02020603050405020304" pitchFamily="18" charset="0"/>
              <a:cs typeface="Liberation Serif" panose="02020603050405020304" pitchFamily="18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5262542" y="4011910"/>
            <a:ext cx="13681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с</a:t>
            </a:r>
            <a:r>
              <a:rPr lang="ru-RU" sz="1600" dirty="0" smtClean="0"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оциальный педагог</a:t>
            </a:r>
            <a:endParaRPr lang="ru-RU" sz="1600" dirty="0">
              <a:latin typeface="Liberation Serif" panose="02020603050405020304" pitchFamily="18" charset="0"/>
              <a:ea typeface="Liberation Serif" panose="02020603050405020304" pitchFamily="18" charset="0"/>
              <a:cs typeface="Liberation Serif" panose="02020603050405020304" pitchFamily="18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2425626" y="4083918"/>
            <a:ext cx="108012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логопед</a:t>
            </a:r>
            <a:endParaRPr lang="ru-RU" sz="1600" dirty="0">
              <a:latin typeface="Liberation Serif" panose="02020603050405020304" pitchFamily="18" charset="0"/>
              <a:ea typeface="Liberation Serif" panose="02020603050405020304" pitchFamily="18" charset="0"/>
              <a:cs typeface="Liberation Serif" panose="02020603050405020304" pitchFamily="18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379091" y="2808684"/>
            <a:ext cx="148048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с</a:t>
            </a:r>
            <a:r>
              <a:rPr lang="ru-RU" dirty="0" smtClean="0"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пециалист </a:t>
            </a:r>
          </a:p>
          <a:p>
            <a:pPr algn="ctr"/>
            <a:r>
              <a:rPr lang="ru-RU" dirty="0"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п</a:t>
            </a:r>
            <a:r>
              <a:rPr lang="ru-RU" dirty="0" smtClean="0"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о комплексной реабилитации</a:t>
            </a:r>
            <a:endParaRPr lang="ru-RU" dirty="0">
              <a:latin typeface="Liberation Serif" panose="02020603050405020304" pitchFamily="18" charset="0"/>
              <a:ea typeface="Liberation Serif" panose="02020603050405020304" pitchFamily="18" charset="0"/>
              <a:cs typeface="Liberation Serif" panose="02020603050405020304" pitchFamily="18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96374" y="1171469"/>
            <a:ext cx="3403581" cy="20922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558556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36DF8B5-7F69-56EA-DDD1-B141388A14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5670" y="195486"/>
            <a:ext cx="7872413" cy="992815"/>
          </a:xfrm>
        </p:spPr>
        <p:txBody>
          <a:bodyPr>
            <a:noAutofit/>
          </a:bodyPr>
          <a:lstStyle/>
          <a:p>
            <a:pPr algn="ctr"/>
            <a:r>
              <a:rPr lang="en-US" sz="15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15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800" b="1" dirty="0" smtClean="0">
                <a:solidFill>
                  <a:srgbClr val="C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Статистические </a:t>
            </a:r>
            <a:r>
              <a:rPr lang="ru-RU" sz="1800" b="1" dirty="0">
                <a:solidFill>
                  <a:srgbClr val="C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данные по детям-инвалидам, прошедшим </a:t>
            </a:r>
            <a:br>
              <a:rPr lang="ru-RU" sz="1800" b="1" dirty="0">
                <a:solidFill>
                  <a:srgbClr val="C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</a:br>
            <a:r>
              <a:rPr lang="ru-RU" sz="1800" b="1" dirty="0">
                <a:solidFill>
                  <a:srgbClr val="C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курс комплексной реабилитации и </a:t>
            </a:r>
            <a:r>
              <a:rPr lang="ru-RU" sz="1800" b="1" dirty="0" err="1">
                <a:solidFill>
                  <a:srgbClr val="C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абилитации</a:t>
            </a:r>
            <a:endParaRPr lang="ru-RU" sz="1800" b="1" dirty="0">
              <a:solidFill>
                <a:srgbClr val="C00000"/>
              </a:solidFill>
              <a:latin typeface="Liberation Serif" panose="02020603050405020304" pitchFamily="18" charset="0"/>
              <a:ea typeface="Liberation Serif" panose="02020603050405020304" pitchFamily="18" charset="0"/>
              <a:cs typeface="Liberation Serif" panose="02020603050405020304" pitchFamily="18" charset="0"/>
            </a:endParaRPr>
          </a:p>
        </p:txBody>
      </p:sp>
      <p:sp>
        <p:nvSpPr>
          <p:cNvPr id="6" name="Rectangle 1">
            <a:extLst>
              <a:ext uri="{FF2B5EF4-FFF2-40B4-BE49-F238E27FC236}">
                <a16:creationId xmlns:a16="http://schemas.microsoft.com/office/drawing/2014/main" id="{FEB5DF87-9A26-B17B-C5F7-7C10FEA71CC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91877" y="2864719"/>
            <a:ext cx="958628" cy="2308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pPr>
              <a:defRPr/>
            </a:pPr>
            <a:endParaRPr lang="ru-RU" sz="1050">
              <a:solidFill>
                <a:prstClr val="black"/>
              </a:solidFill>
              <a:latin typeface="Calibri" panose="020F0502020204030204"/>
            </a:endParaRPr>
          </a:p>
        </p:txBody>
      </p:sp>
      <p:graphicFrame>
        <p:nvGraphicFramePr>
          <p:cNvPr id="7" name="Диаграмма 6"/>
          <p:cNvGraphicFramePr/>
          <p:nvPr>
            <p:extLst/>
          </p:nvPr>
        </p:nvGraphicFramePr>
        <p:xfrm>
          <a:off x="91441" y="861983"/>
          <a:ext cx="8862059" cy="40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8266957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 txBox="1">
            <a:spLocks/>
          </p:cNvSpPr>
          <p:nvPr/>
        </p:nvSpPr>
        <p:spPr>
          <a:xfrm>
            <a:off x="1043608" y="267494"/>
            <a:ext cx="7704856" cy="504055"/>
          </a:xfrm>
          <a:prstGeom prst="rect">
            <a:avLst/>
          </a:prstGeom>
          <a:ln>
            <a:noFill/>
          </a:ln>
        </p:spPr>
        <p:txBody>
          <a:bodyPr vert="horz" lIns="68580" tIns="34290" rIns="68580" bIns="34290" rtlCol="0" anchor="ctr">
            <a:noAutofit/>
          </a:bodyPr>
          <a:lstStyle>
            <a:lvl1pPr algn="ctr" defTabSz="685800" rtl="0" eaLnBrk="1" latinLnBrk="0" hangingPunct="1"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51435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Результаты комплексной реабилитации и </a:t>
            </a:r>
            <a:r>
              <a:rPr kumimoji="0" lang="ru-RU" sz="1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абилитации</a:t>
            </a:r>
            <a:endParaRPr kumimoji="0" lang="ru-RU" sz="18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Liberation Serif" panose="02020603050405020304" pitchFamily="18" charset="0"/>
              <a:ea typeface="Liberation Serif" panose="02020603050405020304" pitchFamily="18" charset="0"/>
              <a:cs typeface="Liberation Serif" panose="02020603050405020304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36296" y="3189847"/>
            <a:ext cx="1836204" cy="1700401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504" y="771549"/>
            <a:ext cx="1281701" cy="1368153"/>
          </a:xfrm>
          <a:prstGeom prst="rect">
            <a:avLst/>
          </a:prstGeom>
        </p:spPr>
      </p:pic>
      <p:graphicFrame>
        <p:nvGraphicFramePr>
          <p:cNvPr id="9" name="Схема 8"/>
          <p:cNvGraphicFramePr/>
          <p:nvPr>
            <p:extLst/>
          </p:nvPr>
        </p:nvGraphicFramePr>
        <p:xfrm>
          <a:off x="827584" y="2931788"/>
          <a:ext cx="6192688" cy="86409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graphicFrame>
        <p:nvGraphicFramePr>
          <p:cNvPr id="10" name="Схема 9"/>
          <p:cNvGraphicFramePr/>
          <p:nvPr>
            <p:extLst/>
          </p:nvPr>
        </p:nvGraphicFramePr>
        <p:xfrm>
          <a:off x="1835696" y="771549"/>
          <a:ext cx="7128792" cy="86409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9" r:lo="rId10" r:qs="rId11" r:cs="rId12"/>
          </a:graphicData>
        </a:graphic>
      </p:graphicFrame>
      <p:graphicFrame>
        <p:nvGraphicFramePr>
          <p:cNvPr id="11" name="Схема 10"/>
          <p:cNvGraphicFramePr/>
          <p:nvPr>
            <p:extLst/>
          </p:nvPr>
        </p:nvGraphicFramePr>
        <p:xfrm>
          <a:off x="179512" y="3939901"/>
          <a:ext cx="6192688" cy="90831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4" r:lo="rId15" r:qs="rId16" r:cs="rId17"/>
          </a:graphicData>
        </a:graphic>
      </p:graphicFrame>
      <p:graphicFrame>
        <p:nvGraphicFramePr>
          <p:cNvPr id="13" name="Схема 12"/>
          <p:cNvGraphicFramePr/>
          <p:nvPr>
            <p:extLst/>
          </p:nvPr>
        </p:nvGraphicFramePr>
        <p:xfrm>
          <a:off x="1389205" y="1779662"/>
          <a:ext cx="6999219" cy="100811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9" r:lo="rId20" r:qs="rId21" r:cs="rId22"/>
          </a:graphicData>
        </a:graphic>
      </p:graphicFrame>
    </p:spTree>
    <p:extLst>
      <p:ext uri="{BB962C8B-B14F-4D97-AF65-F5344CB8AC3E}">
        <p14:creationId xmlns:p14="http://schemas.microsoft.com/office/powerpoint/2010/main" val="2510351908"/>
      </p:ext>
    </p:extLst>
  </p:cSld>
  <p:clrMapOvr>
    <a:masterClrMapping/>
  </p:clrMapOvr>
  <p:transition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8586670-3196-B792-CF46-FE3B6C0672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3021" y="312406"/>
            <a:ext cx="8537958" cy="685598"/>
          </a:xfrm>
        </p:spPr>
        <p:txBody>
          <a:bodyPr>
            <a:noAutofit/>
          </a:bodyPr>
          <a:lstStyle/>
          <a:p>
            <a:pPr algn="ctr"/>
            <a:r>
              <a:rPr lang="ru-RU" sz="1800" b="1" dirty="0">
                <a:solidFill>
                  <a:srgbClr val="C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  <a:br>
              <a:rPr lang="ru-RU" sz="1800" b="1" dirty="0">
                <a:solidFill>
                  <a:srgbClr val="C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</a:br>
            <a:r>
              <a:rPr lang="ru-RU" sz="1800" b="1" dirty="0" smtClean="0">
                <a:solidFill>
                  <a:srgbClr val="C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Результаты оказания услуг по комплексной </a:t>
            </a:r>
            <a:r>
              <a:rPr lang="ru-RU" sz="1800" b="1" dirty="0">
                <a:solidFill>
                  <a:srgbClr val="C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реабилитации и абилитации </a:t>
            </a:r>
            <a:br>
              <a:rPr lang="ru-RU" sz="1800" b="1" dirty="0">
                <a:solidFill>
                  <a:srgbClr val="C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</a:br>
            <a:endParaRPr lang="ru-RU" sz="1800" b="1" dirty="0">
              <a:solidFill>
                <a:srgbClr val="C00000"/>
              </a:solidFill>
              <a:latin typeface="Liberation Serif" panose="02020603050405020304" pitchFamily="18" charset="0"/>
              <a:ea typeface="Liberation Serif" panose="02020603050405020304" pitchFamily="18" charset="0"/>
              <a:cs typeface="Liberation Serif" panose="02020603050405020304" pitchFamily="18" charset="0"/>
            </a:endParaRPr>
          </a:p>
        </p:txBody>
      </p:sp>
      <p:sp>
        <p:nvSpPr>
          <p:cNvPr id="7" name="AutoShape 2">
            <a:extLst>
              <a:ext uri="{FF2B5EF4-FFF2-40B4-BE49-F238E27FC236}">
                <a16:creationId xmlns:a16="http://schemas.microsoft.com/office/drawing/2014/main" id="{A800C0E2-EA76-5B1D-E462-719C80B5E0DB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57700" y="2457450"/>
            <a:ext cx="228600" cy="228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 sz="900" b="1" dirty="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9" name="AutoShape 6">
            <a:extLst>
              <a:ext uri="{FF2B5EF4-FFF2-40B4-BE49-F238E27FC236}">
                <a16:creationId xmlns:a16="http://schemas.microsoft.com/office/drawing/2014/main" id="{C5478843-3266-F97E-F6B6-2BBA1CE85926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655677" y="1167594"/>
            <a:ext cx="4236893" cy="47776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 sz="900" b="1" dirty="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10" name="AutoShape 8">
            <a:extLst>
              <a:ext uri="{FF2B5EF4-FFF2-40B4-BE49-F238E27FC236}">
                <a16:creationId xmlns:a16="http://schemas.microsoft.com/office/drawing/2014/main" id="{5BA94B57-54D0-2D77-7E7D-F900A8CE799A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686300" y="2686050"/>
            <a:ext cx="228600" cy="228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 sz="900" b="1" dirty="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25252" y="1026301"/>
            <a:ext cx="8064896" cy="3088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just" fontAlgn="base" hangingPunct="0">
              <a:lnSpc>
                <a:spcPct val="107000"/>
              </a:lnSpc>
              <a:spcAft>
                <a:spcPts val="0"/>
              </a:spcAft>
            </a:pPr>
            <a:r>
              <a:rPr lang="ru-RU" dirty="0" smtClean="0"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Отмечается положительная динамика в развитии детей-инвалидов и повышение компетентности родителей (законных представителей) детей-инвалидов во взаимодействии со своими детьми. </a:t>
            </a:r>
          </a:p>
          <a:p>
            <a:pPr indent="450215" algn="just" fontAlgn="base" hangingPunct="0">
              <a:lnSpc>
                <a:spcPct val="107000"/>
              </a:lnSpc>
              <a:spcAft>
                <a:spcPts val="0"/>
              </a:spcAft>
            </a:pPr>
            <a:r>
              <a:rPr lang="ru-RU" dirty="0" smtClean="0"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У </a:t>
            </a:r>
            <a:r>
              <a:rPr lang="ru-RU" dirty="0"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родителей (законных представителей) детей-инвалидов формируются:</a:t>
            </a:r>
          </a:p>
          <a:p>
            <a:pPr marL="14288" indent="436563" algn="just" fontAlgn="base" hangingPunct="0">
              <a:lnSpc>
                <a:spcPct val="107000"/>
              </a:lnSpc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ru-RU" dirty="0"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повышение родительской компетентности в части обучения навыкам регуляции поведения ребенка (полевого поведения, сексуальное воспитание ребенка-инвалида, коррекция детско-родительских отношений);</a:t>
            </a:r>
          </a:p>
          <a:p>
            <a:pPr marL="14288" indent="436563" algn="just" fontAlgn="base" hangingPunct="0">
              <a:lnSpc>
                <a:spcPct val="107000"/>
              </a:lnSpc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ru-RU" dirty="0"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обучения навыкам организации рационального питания и жизнеустройства ребенка в бытовой и градостроительной среде;</a:t>
            </a:r>
          </a:p>
          <a:p>
            <a:pPr marL="14288" indent="436563" algn="just" fontAlgn="base" hangingPunct="0">
              <a:lnSpc>
                <a:spcPct val="107000"/>
              </a:lnSpc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ru-RU" dirty="0"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обучение пользованию техническими средствами реабилитации </a:t>
            </a:r>
            <a:r>
              <a:rPr lang="ru-RU" dirty="0" smtClean="0"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  <a:r>
              <a:rPr lang="ru-RU" dirty="0"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и вспомогательными средствами; </a:t>
            </a:r>
          </a:p>
          <a:p>
            <a:pPr marL="14288" indent="436563" algn="just" fontAlgn="base" hangingPunct="0">
              <a:lnSpc>
                <a:spcPct val="107000"/>
              </a:lnSpc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ru-RU" dirty="0"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обучение организации занятий и развития ребенка в домашних </a:t>
            </a:r>
            <a:r>
              <a:rPr lang="ru-RU" dirty="0" smtClean="0"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условиях;</a:t>
            </a:r>
            <a:endParaRPr lang="ru-RU" dirty="0">
              <a:latin typeface="Liberation Serif" panose="02020603050405020304" pitchFamily="18" charset="0"/>
              <a:ea typeface="Liberation Serif" panose="02020603050405020304" pitchFamily="18" charset="0"/>
              <a:cs typeface="Liberation Serif" panose="02020603050405020304" pitchFamily="18" charset="0"/>
            </a:endParaRPr>
          </a:p>
          <a:p>
            <a:pPr marL="14288" indent="436563" algn="just" fontAlgn="base" hangingPunct="0">
              <a:lnSpc>
                <a:spcPct val="107000"/>
              </a:lnSpc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ru-RU" dirty="0" smtClean="0"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налажено </a:t>
            </a:r>
            <a:r>
              <a:rPr lang="ru-RU" dirty="0"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сотрудничество родителя с ребенком и установлен руководящий контроль взрослого во взаимодействии с ним.</a:t>
            </a:r>
            <a:endParaRPr lang="ru-RU" dirty="0">
              <a:effectLst/>
              <a:latin typeface="Liberation Serif" panose="02020603050405020304" pitchFamily="18" charset="0"/>
              <a:ea typeface="Liberation Serif" panose="02020603050405020304" pitchFamily="18" charset="0"/>
              <a:cs typeface="Liberation Serif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4882239"/>
      </p:ext>
    </p:extLst>
  </p:cSld>
  <p:clrMapOvr>
    <a:masterClrMapping/>
  </p:clrMapOvr>
  <p:transition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EF54B0D1-9FF3-3300-AC52-AA68E5BCFD1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904720">
            <a:off x="801941" y="3542391"/>
            <a:ext cx="1468257" cy="1608178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8586670-3196-B792-CF46-FE3B6C0672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5097" y="110626"/>
            <a:ext cx="8433367" cy="661984"/>
          </a:xfrm>
        </p:spPr>
        <p:txBody>
          <a:bodyPr>
            <a:normAutofit fontScale="90000"/>
          </a:bodyPr>
          <a:lstStyle/>
          <a:p>
            <a:pPr algn="ctr"/>
            <a:r>
              <a:rPr lang="ru-RU" sz="1500" b="1" dirty="0">
                <a:latin typeface="Liberation Serif" panose="02020603050405020304" pitchFamily="18" charset="0"/>
                <a:ea typeface="Calibri" panose="020F0502020204030204" pitchFamily="34" charset="0"/>
              </a:rPr>
              <a:t> </a:t>
            </a:r>
            <a:br>
              <a:rPr lang="ru-RU" sz="1500" b="1" dirty="0">
                <a:latin typeface="Liberation Serif" panose="02020603050405020304" pitchFamily="18" charset="0"/>
                <a:ea typeface="Calibri" panose="020F0502020204030204" pitchFamily="34" charset="0"/>
              </a:rPr>
            </a:br>
            <a:r>
              <a:rPr lang="ru-RU" sz="1500" b="1" dirty="0" smtClean="0">
                <a:latin typeface="Liberation Serif" panose="02020603050405020304" pitchFamily="18" charset="0"/>
                <a:ea typeface="Calibri" panose="020F0502020204030204" pitchFamily="34" charset="0"/>
              </a:rPr>
              <a:t/>
            </a:r>
            <a:br>
              <a:rPr lang="ru-RU" sz="1500" b="1" dirty="0" smtClean="0">
                <a:latin typeface="Liberation Serif" panose="02020603050405020304" pitchFamily="18" charset="0"/>
                <a:ea typeface="Calibri" panose="020F0502020204030204" pitchFamily="34" charset="0"/>
              </a:rPr>
            </a:br>
            <a:r>
              <a:rPr lang="ru-RU" sz="1800" b="1" dirty="0" smtClean="0">
                <a:solidFill>
                  <a:srgbClr val="C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Удовлетворенность родителей </a:t>
            </a:r>
            <a:r>
              <a:rPr lang="ru-RU" sz="1800" b="1" dirty="0">
                <a:solidFill>
                  <a:srgbClr val="C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детей-инвалидов </a:t>
            </a:r>
            <a:br>
              <a:rPr lang="ru-RU" sz="1800" b="1" dirty="0">
                <a:solidFill>
                  <a:srgbClr val="C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</a:br>
            <a:r>
              <a:rPr lang="ru-RU" sz="1800" b="1" dirty="0">
                <a:solidFill>
                  <a:srgbClr val="C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услугами по комплексной реабилитации и абилита</a:t>
            </a:r>
            <a:r>
              <a:rPr lang="ru-RU" sz="1800" b="1" dirty="0">
                <a:solidFill>
                  <a:srgbClr val="C00000"/>
                </a:solidFill>
                <a:latin typeface="Arial" panose="020B0604020202020204" pitchFamily="34" charset="0"/>
                <a:ea typeface="Liberation Serif" panose="02020603050405020304" pitchFamily="18" charset="0"/>
                <a:cs typeface="Arial" panose="020B0604020202020204" pitchFamily="34" charset="0"/>
              </a:rPr>
              <a:t>ции </a:t>
            </a:r>
            <a:br>
              <a:rPr lang="ru-RU" sz="1800" b="1" dirty="0">
                <a:solidFill>
                  <a:srgbClr val="C00000"/>
                </a:solidFill>
                <a:latin typeface="Arial" panose="020B0604020202020204" pitchFamily="34" charset="0"/>
                <a:ea typeface="Liberation Serif" panose="02020603050405020304" pitchFamily="18" charset="0"/>
                <a:cs typeface="Arial" panose="020B0604020202020204" pitchFamily="34" charset="0"/>
              </a:rPr>
            </a:br>
            <a:endParaRPr lang="ru-RU" sz="1800" b="1" dirty="0">
              <a:solidFill>
                <a:srgbClr val="C00000"/>
              </a:solidFill>
              <a:latin typeface="Arial" panose="020B0604020202020204" pitchFamily="34" charset="0"/>
              <a:ea typeface="Liberation Serif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7" name="AutoShape 2">
            <a:extLst>
              <a:ext uri="{FF2B5EF4-FFF2-40B4-BE49-F238E27FC236}">
                <a16:creationId xmlns:a16="http://schemas.microsoft.com/office/drawing/2014/main" id="{A800C0E2-EA76-5B1D-E462-719C80B5E0DB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57700" y="2457450"/>
            <a:ext cx="228600" cy="228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 sz="900" b="1" dirty="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9" name="AutoShape 6">
            <a:extLst>
              <a:ext uri="{FF2B5EF4-FFF2-40B4-BE49-F238E27FC236}">
                <a16:creationId xmlns:a16="http://schemas.microsoft.com/office/drawing/2014/main" id="{C5478843-3266-F97E-F6B6-2BBA1CE85926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655677" y="1167594"/>
            <a:ext cx="4236893" cy="47776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 sz="900" b="1" dirty="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10" name="AutoShape 8">
            <a:extLst>
              <a:ext uri="{FF2B5EF4-FFF2-40B4-BE49-F238E27FC236}">
                <a16:creationId xmlns:a16="http://schemas.microsoft.com/office/drawing/2014/main" id="{5BA94B57-54D0-2D77-7E7D-F900A8CE799A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686300" y="2686050"/>
            <a:ext cx="228600" cy="228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 sz="900" b="1" dirty="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graphicFrame>
        <p:nvGraphicFramePr>
          <p:cNvPr id="13" name="Объект 12">
            <a:extLst>
              <a:ext uri="{FF2B5EF4-FFF2-40B4-BE49-F238E27FC236}">
                <a16:creationId xmlns:a16="http://schemas.microsoft.com/office/drawing/2014/main" id="{B45D7C57-3B29-7F5E-FCED-94F08AEE61D2}"/>
              </a:ext>
            </a:extLst>
          </p:cNvPr>
          <p:cNvGraphicFramePr>
            <a:graphicFrameLocks noChangeAspect="1"/>
          </p:cNvGraphicFramePr>
          <p:nvPr>
            <p:extLst/>
          </p:nvPr>
        </p:nvGraphicFramePr>
        <p:xfrm>
          <a:off x="7362998" y="868557"/>
          <a:ext cx="1703327" cy="191186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9" name="Acrobat Document" r:id="rId4" imgW="5505361" imgH="7848430" progId="AcroExch.Document.DC">
                  <p:embed/>
                </p:oleObj>
              </mc:Choice>
              <mc:Fallback>
                <p:oleObj name="Acrobat Document" r:id="rId4" imgW="5505361" imgH="7848430" progId="AcroExch.Document.DC">
                  <p:embed/>
                  <p:pic>
                    <p:nvPicPr>
                      <p:cNvPr id="13" name="Объект 12">
                        <a:extLst>
                          <a:ext uri="{FF2B5EF4-FFF2-40B4-BE49-F238E27FC236}">
                            <a16:creationId xmlns:a16="http://schemas.microsoft.com/office/drawing/2014/main" id="{B45D7C57-3B29-7F5E-FCED-94F08AEE61D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7362998" y="868557"/>
                        <a:ext cx="1703327" cy="191186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C7A9760B-CE7C-5F52-34BE-1BD80CEC3124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93786">
            <a:off x="7316464" y="2906094"/>
            <a:ext cx="1374914" cy="1889975"/>
          </a:xfrm>
          <a:prstGeom prst="rect">
            <a:avLst/>
          </a:prstGeom>
        </p:spPr>
      </p:pic>
      <p:graphicFrame>
        <p:nvGraphicFramePr>
          <p:cNvPr id="15" name="Таблица 15">
            <a:extLst>
              <a:ext uri="{FF2B5EF4-FFF2-40B4-BE49-F238E27FC236}">
                <a16:creationId xmlns:a16="http://schemas.microsoft.com/office/drawing/2014/main" id="{3A2C464A-DEA9-BE55-FCCC-FF5BD2035DC2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2569069" y="906706"/>
          <a:ext cx="3116225" cy="41833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116225">
                  <a:extLst>
                    <a:ext uri="{9D8B030D-6E8A-4147-A177-3AD203B41FA5}">
                      <a16:colId xmlns:a16="http://schemas.microsoft.com/office/drawing/2014/main" val="4292055023"/>
                    </a:ext>
                  </a:extLst>
                </a:gridCol>
              </a:tblGrid>
              <a:tr h="4183380">
                <a:tc>
                  <a:txBody>
                    <a:bodyPr/>
                    <a:lstStyle/>
                    <a:p>
                      <a:r>
                        <a:rPr lang="ru-RU" sz="1100" b="0" i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Liberation Serif" panose="02020603050405020304" pitchFamily="18" charset="0"/>
                          <a:cs typeface="Arial" panose="020B0604020202020204" pitchFamily="34" charset="0"/>
                        </a:rPr>
                        <a:t>Спасибо за полученную возможность жить по-новому</a:t>
                      </a:r>
                      <a:r>
                        <a:rPr lang="ru-RU" sz="1100" b="0" i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Liberation Serif" panose="02020603050405020304" pitchFamily="18" charset="0"/>
                          <a:cs typeface="Arial" panose="020B0604020202020204" pitchFamily="34" charset="0"/>
                        </a:rPr>
                        <a:t>…</a:t>
                      </a:r>
                      <a:endParaRPr lang="ru-RU" sz="1100" b="0" i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Liberation Serif" panose="02020603050405020304" pitchFamily="18" charset="0"/>
                        <a:cs typeface="Arial" panose="020B0604020202020204" pitchFamily="34" charset="0"/>
                      </a:endParaRPr>
                    </a:p>
                    <a:p>
                      <a:endParaRPr lang="ru-RU" sz="1100" b="0" i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Liberation Serif" panose="02020603050405020304" pitchFamily="18" charset="0"/>
                        <a:cs typeface="Arial" panose="020B0604020202020204" pitchFamily="34" charset="0"/>
                      </a:endParaRPr>
                    </a:p>
                    <a:p>
                      <a:r>
                        <a:rPr lang="ru-RU" sz="1100" b="0" i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Liberation Serif" panose="02020603050405020304" pitchFamily="18" charset="0"/>
                          <a:cs typeface="Arial" panose="020B0604020202020204" pitchFamily="34" charset="0"/>
                        </a:rPr>
                        <a:t>Даже не предполагала, что реабилитация может быть не только трудной</a:t>
                      </a:r>
                      <a:r>
                        <a:rPr lang="ru-RU" sz="1100" b="0" i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Liberation Serif" panose="02020603050405020304" pitchFamily="18" charset="0"/>
                          <a:cs typeface="Arial" panose="020B0604020202020204" pitchFamily="34" charset="0"/>
                        </a:rPr>
                        <a:t>,                   а </a:t>
                      </a:r>
                      <a:r>
                        <a:rPr lang="ru-RU" sz="1100" b="0" i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Liberation Serif" panose="02020603050405020304" pitchFamily="18" charset="0"/>
                          <a:cs typeface="Arial" panose="020B0604020202020204" pitchFamily="34" charset="0"/>
                        </a:rPr>
                        <a:t>приносить массу положительных эмоций</a:t>
                      </a:r>
                      <a:r>
                        <a:rPr lang="ru-RU" sz="1100" b="0" i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Liberation Serif" panose="02020603050405020304" pitchFamily="18" charset="0"/>
                          <a:cs typeface="Arial" panose="020B0604020202020204" pitchFamily="34" charset="0"/>
                        </a:rPr>
                        <a:t>…</a:t>
                      </a:r>
                      <a:endParaRPr lang="ru-RU" sz="1100" b="0" i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Liberation Serif" panose="02020603050405020304" pitchFamily="18" charset="0"/>
                        <a:cs typeface="Arial" panose="020B0604020202020204" pitchFamily="34" charset="0"/>
                      </a:endParaRPr>
                    </a:p>
                    <a:p>
                      <a:endParaRPr lang="ru-RU" sz="1100" b="0" i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Liberation Serif" panose="02020603050405020304" pitchFamily="18" charset="0"/>
                        <a:cs typeface="Arial" panose="020B0604020202020204" pitchFamily="34" charset="0"/>
                      </a:endParaRPr>
                    </a:p>
                    <a:p>
                      <a:r>
                        <a:rPr lang="ru-RU" sz="1100" b="0" i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Liberation Serif" panose="02020603050405020304" pitchFamily="18" charset="0"/>
                          <a:cs typeface="Arial" panose="020B0604020202020204" pitchFamily="34" charset="0"/>
                        </a:rPr>
                        <a:t>После курса реабилитации поверили </a:t>
                      </a:r>
                      <a:r>
                        <a:rPr lang="ru-RU" sz="1100" b="0" i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Liberation Serif" panose="02020603050405020304" pitchFamily="18" charset="0"/>
                          <a:cs typeface="Arial" panose="020B0604020202020204" pitchFamily="34" charset="0"/>
                        </a:rPr>
                        <a:t>                  в  </a:t>
                      </a:r>
                      <a:r>
                        <a:rPr lang="ru-RU" sz="1100" b="0" i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Liberation Serif" panose="02020603050405020304" pitchFamily="18" charset="0"/>
                          <a:cs typeface="Arial" panose="020B0604020202020204" pitchFamily="34" charset="0"/>
                        </a:rPr>
                        <a:t>своих детей, </a:t>
                      </a:r>
                      <a:r>
                        <a:rPr lang="ru-RU" sz="1100" b="0" i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Liberation Serif" panose="02020603050405020304" pitchFamily="18" charset="0"/>
                          <a:cs typeface="Arial" panose="020B0604020202020204" pitchFamily="34" charset="0"/>
                        </a:rPr>
                        <a:t>в </a:t>
                      </a:r>
                      <a:r>
                        <a:rPr lang="ru-RU" sz="1100" b="0" i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Liberation Serif" panose="02020603050405020304" pitchFamily="18" charset="0"/>
                          <a:cs typeface="Arial" panose="020B0604020202020204" pitchFamily="34" charset="0"/>
                        </a:rPr>
                        <a:t>то, что у них  есть </a:t>
                      </a:r>
                      <a:r>
                        <a:rPr lang="ru-RU" sz="1100" b="0" i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Liberation Serif" panose="02020603050405020304" pitchFamily="18" charset="0"/>
                          <a:cs typeface="Arial" panose="020B0604020202020204" pitchFamily="34" charset="0"/>
                        </a:rPr>
                        <a:t>будущее…</a:t>
                      </a:r>
                      <a:endParaRPr lang="ru-RU" sz="1100" b="0" i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Liberation Serif" panose="02020603050405020304" pitchFamily="18" charset="0"/>
                        <a:cs typeface="Arial" panose="020B0604020202020204" pitchFamily="34" charset="0"/>
                      </a:endParaRPr>
                    </a:p>
                    <a:p>
                      <a:endParaRPr lang="ru-RU" sz="1100" b="0" i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Liberation Serif" panose="02020603050405020304" pitchFamily="18" charset="0"/>
                        <a:cs typeface="Arial" panose="020B0604020202020204" pitchFamily="34" charset="0"/>
                      </a:endParaRPr>
                    </a:p>
                    <a:p>
                      <a:r>
                        <a:rPr lang="ru-RU" sz="1100" b="0" i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Liberation Serif" panose="02020603050405020304" pitchFamily="18" charset="0"/>
                          <a:cs typeface="Arial" panose="020B0604020202020204" pitchFamily="34" charset="0"/>
                        </a:rPr>
                        <a:t>Благодаря занятиям с вашими педагогами ребенок увлекся музыкальными инструментами, поступил </a:t>
                      </a:r>
                      <a:r>
                        <a:rPr lang="ru-RU" sz="1100" b="0" i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Liberation Serif" panose="02020603050405020304" pitchFamily="18" charset="0"/>
                          <a:cs typeface="Arial" panose="020B0604020202020204" pitchFamily="34" charset="0"/>
                        </a:rPr>
                        <a:t>в </a:t>
                      </a:r>
                      <a:r>
                        <a:rPr lang="ru-RU" sz="1100" b="0" i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Liberation Serif" panose="02020603050405020304" pitchFamily="18" charset="0"/>
                          <a:cs typeface="Arial" panose="020B0604020202020204" pitchFamily="34" charset="0"/>
                        </a:rPr>
                        <a:t>музыкальную школу по классу фортепиано</a:t>
                      </a:r>
                      <a:r>
                        <a:rPr lang="ru-RU" sz="1100" b="0" i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Liberation Serif" panose="02020603050405020304" pitchFamily="18" charset="0"/>
                          <a:cs typeface="Arial" panose="020B0604020202020204" pitchFamily="34" charset="0"/>
                        </a:rPr>
                        <a:t>…</a:t>
                      </a:r>
                      <a:endParaRPr lang="ru-RU" sz="1100" b="0" i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Liberation Serif" panose="02020603050405020304" pitchFamily="18" charset="0"/>
                        <a:cs typeface="Arial" panose="020B0604020202020204" pitchFamily="34" charset="0"/>
                      </a:endParaRPr>
                    </a:p>
                    <a:p>
                      <a:endParaRPr lang="ru-RU" sz="1100" b="0" i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Liberation Serif" panose="02020603050405020304" pitchFamily="18" charset="0"/>
                        <a:cs typeface="Arial" panose="020B0604020202020204" pitchFamily="34" charset="0"/>
                      </a:endParaRPr>
                    </a:p>
                    <a:p>
                      <a:r>
                        <a:rPr lang="ru-RU" sz="1100" b="0" i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Liberation Serif" panose="02020603050405020304" pitchFamily="18" charset="0"/>
                          <a:cs typeface="Arial" panose="020B0604020202020204" pitchFamily="34" charset="0"/>
                        </a:rPr>
                        <a:t>Вместе с детьми и мы, родители, прошли курс реабилитации: лепили, играли,  скакали и ползали, учились позволять ребенку самому что-то  делать </a:t>
                      </a:r>
                      <a:r>
                        <a:rPr lang="ru-RU" sz="1100" b="0" i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Liberation Serif" panose="02020603050405020304" pitchFamily="18" charset="0"/>
                          <a:cs typeface="Arial" panose="020B0604020202020204" pitchFamily="34" charset="0"/>
                        </a:rPr>
                        <a:t>…</a:t>
                      </a:r>
                      <a:endParaRPr lang="ru-RU" sz="1100" b="0" i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Liberation Serif" panose="02020603050405020304" pitchFamily="18" charset="0"/>
                        <a:cs typeface="Arial" panose="020B0604020202020204" pitchFamily="34" charset="0"/>
                      </a:endParaRPr>
                    </a:p>
                    <a:p>
                      <a:endParaRPr lang="ru-RU" sz="1100" b="0" i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Liberation Serif" panose="02020603050405020304" pitchFamily="18" charset="0"/>
                        <a:cs typeface="Arial" panose="020B0604020202020204" pitchFamily="34" charset="0"/>
                      </a:endParaRPr>
                    </a:p>
                    <a:p>
                      <a:r>
                        <a:rPr lang="ru-RU" sz="1100" b="0" i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Liberation Serif" panose="02020603050405020304" pitchFamily="18" charset="0"/>
                          <a:cs typeface="Arial" panose="020B0604020202020204" pitchFamily="34" charset="0"/>
                        </a:rPr>
                        <a:t>Хотелось бы ежегодно проходить у вас такой курс </a:t>
                      </a:r>
                      <a:r>
                        <a:rPr lang="ru-RU" sz="1100" b="0" i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Liberation Serif" panose="02020603050405020304" pitchFamily="18" charset="0"/>
                          <a:cs typeface="Arial" panose="020B0604020202020204" pitchFamily="34" charset="0"/>
                        </a:rPr>
                        <a:t>реабилитации</a:t>
                      </a:r>
                      <a:endParaRPr lang="ru-RU" sz="1100" b="0" i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Liberation Serif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68588307"/>
                  </a:ext>
                </a:extLst>
              </a:tr>
            </a:tbl>
          </a:graphicData>
        </a:graphic>
      </p:graphicFrame>
      <p:pic>
        <p:nvPicPr>
          <p:cNvPr id="17" name="Рисунок 1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376878">
            <a:off x="5863919" y="884775"/>
            <a:ext cx="1686887" cy="1882295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D59E26AA-5B7F-D780-AF41-A915CE8C1F15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834744">
            <a:off x="5668511" y="2607760"/>
            <a:ext cx="2510023" cy="1882517"/>
          </a:xfrm>
          <a:prstGeom prst="rect">
            <a:avLst/>
          </a:prstGeom>
        </p:spPr>
      </p:pic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DBDC5126-7D25-B5F6-99C3-5B2AB2BA11F6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816149">
            <a:off x="553356" y="1186253"/>
            <a:ext cx="1976984" cy="1554819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8A1F505B-5E16-734A-F19B-20E16AA0D86B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594980">
            <a:off x="239922" y="1666528"/>
            <a:ext cx="1881195" cy="27534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88323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5728089" y="3939902"/>
            <a:ext cx="2664296" cy="936104"/>
          </a:xfrm>
        </p:spPr>
        <p:txBody>
          <a:bodyPr/>
          <a:lstStyle/>
          <a:p>
            <a:r>
              <a:rPr lang="ru-RU" sz="1600" b="1" dirty="0" smtClean="0">
                <a:solidFill>
                  <a:srgbClr val="C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38,5% от получивших сертификаты завершили курс реабилитации</a:t>
            </a:r>
            <a:endParaRPr lang="ru-RU" sz="1600" b="1" dirty="0">
              <a:solidFill>
                <a:srgbClr val="C00000"/>
              </a:solidFill>
              <a:latin typeface="Liberation Serif" panose="02020603050405020304" pitchFamily="18" charset="0"/>
              <a:ea typeface="Liberation Serif" panose="02020603050405020304" pitchFamily="18" charset="0"/>
              <a:cs typeface="Liberation Serif" panose="02020603050405020304" pitchFamily="18" charset="0"/>
            </a:endParaRPr>
          </a:p>
        </p:txBody>
      </p:sp>
      <p:graphicFrame>
        <p:nvGraphicFramePr>
          <p:cNvPr id="3" name="Объект 6">
            <a:extLst>
              <a:ext uri="{FF2B5EF4-FFF2-40B4-BE49-F238E27FC236}">
                <a16:creationId xmlns:a16="http://schemas.microsoft.com/office/drawing/2014/main" id="{804F4902-8E23-D01C-248E-AFEB7546D9C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97550976"/>
              </p:ext>
            </p:extLst>
          </p:nvPr>
        </p:nvGraphicFramePr>
        <p:xfrm>
          <a:off x="1119578" y="1059582"/>
          <a:ext cx="7272807" cy="273989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Заголовок 1">
            <a:extLst>
              <a:ext uri="{FF2B5EF4-FFF2-40B4-BE49-F238E27FC236}">
                <a16:creationId xmlns:a16="http://schemas.microsoft.com/office/drawing/2014/main" id="{036DF8B5-7F69-56EA-DDD1-B141388A14E2}"/>
              </a:ext>
            </a:extLst>
          </p:cNvPr>
          <p:cNvSpPr txBox="1">
            <a:spLocks/>
          </p:cNvSpPr>
          <p:nvPr/>
        </p:nvSpPr>
        <p:spPr>
          <a:xfrm>
            <a:off x="755576" y="331677"/>
            <a:ext cx="8108156" cy="541158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685800" rtl="0" eaLnBrk="1" latinLnBrk="0" hangingPunct="1"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>
              <a:spcBef>
                <a:spcPts val="0"/>
              </a:spcBef>
              <a:defRPr/>
            </a:pPr>
            <a:r>
              <a:rPr lang="ru-RU" sz="1800" b="1" kern="0" dirty="0" smtClean="0">
                <a:solidFill>
                  <a:srgbClr val="C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Оказание услуг по комплексной реабилитации и </a:t>
            </a:r>
            <a:r>
              <a:rPr lang="ru-RU" sz="1800" b="1" kern="0" dirty="0" err="1" smtClean="0">
                <a:solidFill>
                  <a:srgbClr val="C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абилитации</a:t>
            </a:r>
            <a:endParaRPr lang="ru-RU" sz="1800" b="1" kern="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Liberation Serif" panose="02020603050405020304" pitchFamily="18" charset="0"/>
              <a:ea typeface="Liberation Serif" panose="02020603050405020304" pitchFamily="18" charset="0"/>
              <a:cs typeface="Liberation Serif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14314961"/>
      </p:ext>
    </p:extLst>
  </p:cSld>
  <p:clrMapOvr>
    <a:masterClrMapping/>
  </p:clrMapOvr>
  <p:transition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36DF8B5-7F69-56EA-DDD1-B141388A14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5576" y="331677"/>
            <a:ext cx="8108156" cy="541158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  <a:defRPr/>
            </a:pPr>
            <a:r>
              <a:rPr lang="ru-RU" sz="1800" b="1" kern="0" dirty="0">
                <a:solidFill>
                  <a:srgbClr val="C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Рейтинг муниципальных образований по количеству детей-инвалидов, получивших услуги по комплексной реабилитации и </a:t>
            </a:r>
            <a:r>
              <a:rPr lang="ru-RU" sz="1800" b="1" kern="0" dirty="0" err="1">
                <a:solidFill>
                  <a:srgbClr val="C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абилитации</a:t>
            </a:r>
            <a:endParaRPr lang="ru-RU" sz="1800" b="1" kern="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Liberation Serif" panose="02020603050405020304" pitchFamily="18" charset="0"/>
              <a:ea typeface="Liberation Serif" panose="02020603050405020304" pitchFamily="18" charset="0"/>
              <a:cs typeface="Liberation Serif" panose="02020603050405020304" pitchFamily="18" charset="0"/>
            </a:endParaRPr>
          </a:p>
        </p:txBody>
      </p:sp>
      <p:sp>
        <p:nvSpPr>
          <p:cNvPr id="6" name="Rectangle 1">
            <a:extLst>
              <a:ext uri="{FF2B5EF4-FFF2-40B4-BE49-F238E27FC236}">
                <a16:creationId xmlns:a16="http://schemas.microsoft.com/office/drawing/2014/main" id="{FEB5DF87-9A26-B17B-C5F7-7C10FEA71CC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91877" y="2864719"/>
            <a:ext cx="958628" cy="2308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sz="1050"/>
          </a:p>
        </p:txBody>
      </p:sp>
      <p:graphicFrame>
        <p:nvGraphicFramePr>
          <p:cNvPr id="11" name="Содержимое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96963975"/>
              </p:ext>
            </p:extLst>
          </p:nvPr>
        </p:nvGraphicFramePr>
        <p:xfrm>
          <a:off x="4626006" y="976657"/>
          <a:ext cx="3566524" cy="3971357"/>
        </p:xfrm>
        <a:graphic>
          <a:graphicData uri="http://schemas.openxmlformats.org/drawingml/2006/table">
            <a:tbl>
              <a:tblPr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tblPr>
              <a:tblGrid>
                <a:gridCol w="286595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00568">
                  <a:extLst>
                    <a:ext uri="{9D8B030D-6E8A-4147-A177-3AD203B41FA5}">
                      <a16:colId xmlns:a16="http://schemas.microsoft.com/office/drawing/2014/main" val="1624464094"/>
                    </a:ext>
                  </a:extLst>
                </a:gridCol>
              </a:tblGrid>
              <a:tr h="875443">
                <a:tc gridSpan="2">
                  <a:txBody>
                    <a:bodyPr/>
                    <a:lstStyle>
                      <a:lvl1pPr marL="0" algn="l" defTabSz="685800" rtl="0" eaLnBrk="1" latinLnBrk="0" hangingPunct="1">
                        <a:defRPr sz="1400" kern="1200">
                          <a:solidFill>
                            <a:schemeClr val="tx1"/>
                          </a:solidFill>
                          <a:latin typeface="Candara"/>
                        </a:defRPr>
                      </a:lvl1pPr>
                      <a:lvl2pPr marL="342900" algn="l" defTabSz="685800" rtl="0" eaLnBrk="1" latinLnBrk="0" hangingPunct="1">
                        <a:defRPr sz="1400" kern="1200">
                          <a:solidFill>
                            <a:schemeClr val="tx1"/>
                          </a:solidFill>
                          <a:latin typeface="Candara"/>
                        </a:defRPr>
                      </a:lvl2pPr>
                      <a:lvl3pPr marL="685800" algn="l" defTabSz="685800" rtl="0" eaLnBrk="1" latinLnBrk="0" hangingPunct="1">
                        <a:defRPr sz="1400" kern="1200">
                          <a:solidFill>
                            <a:schemeClr val="tx1"/>
                          </a:solidFill>
                          <a:latin typeface="Candara"/>
                        </a:defRPr>
                      </a:lvl3pPr>
                      <a:lvl4pPr marL="1028700" algn="l" defTabSz="685800" rtl="0" eaLnBrk="1" latinLnBrk="0" hangingPunct="1">
                        <a:defRPr sz="1400" kern="1200">
                          <a:solidFill>
                            <a:schemeClr val="tx1"/>
                          </a:solidFill>
                          <a:latin typeface="Candara"/>
                        </a:defRPr>
                      </a:lvl4pPr>
                      <a:lvl5pPr marL="1371600" algn="l" defTabSz="685800" rtl="0" eaLnBrk="1" latinLnBrk="0" hangingPunct="1">
                        <a:defRPr sz="1400" kern="1200">
                          <a:solidFill>
                            <a:schemeClr val="tx1"/>
                          </a:solidFill>
                          <a:latin typeface="Candara"/>
                        </a:defRPr>
                      </a:lvl5pPr>
                      <a:lvl6pPr marL="1714500" algn="l" defTabSz="685800" rtl="0" eaLnBrk="1" latinLnBrk="0" hangingPunct="1">
                        <a:defRPr sz="1400" kern="1200">
                          <a:solidFill>
                            <a:schemeClr val="tx1"/>
                          </a:solidFill>
                          <a:latin typeface="Candara"/>
                        </a:defRPr>
                      </a:lvl6pPr>
                      <a:lvl7pPr marL="2057400" algn="l" defTabSz="685800" rtl="0" eaLnBrk="1" latinLnBrk="0" hangingPunct="1">
                        <a:defRPr sz="1400" kern="1200">
                          <a:solidFill>
                            <a:schemeClr val="tx1"/>
                          </a:solidFill>
                          <a:latin typeface="Candara"/>
                        </a:defRPr>
                      </a:lvl7pPr>
                      <a:lvl8pPr marL="2400300" algn="l" defTabSz="685800" rtl="0" eaLnBrk="1" latinLnBrk="0" hangingPunct="1">
                        <a:defRPr sz="1400" kern="1200">
                          <a:solidFill>
                            <a:schemeClr val="tx1"/>
                          </a:solidFill>
                          <a:latin typeface="Candara"/>
                        </a:defRPr>
                      </a:lvl8pPr>
                      <a:lvl9pPr marL="2743200" algn="l" defTabSz="685800" rtl="0" eaLnBrk="1" latinLnBrk="0" hangingPunct="1">
                        <a:defRPr sz="1400" kern="1200">
                          <a:solidFill>
                            <a:schemeClr val="tx1"/>
                          </a:solidFill>
                          <a:latin typeface="Candara"/>
                        </a:defRPr>
                      </a:lvl9pPr>
                    </a:lstStyle>
                    <a:p>
                      <a:pPr marL="0" marR="0" lvl="0" indent="0" algn="ctr" defTabSz="6858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b="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Наибольшее количество детей-инвалидов, </a:t>
                      </a:r>
                      <a:r>
                        <a:rPr kumimoji="0" lang="ru-RU" sz="13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прошедших курс комплексной реабилитации  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(</a:t>
                      </a:r>
                      <a:r>
                        <a:rPr lang="ru-RU" sz="1300" b="0" i="1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65 % и более) </a:t>
                      </a:r>
                      <a:endParaRPr lang="ru-RU" sz="1300" b="0" u="none" dirty="0">
                        <a:latin typeface="Arial" panose="020B0604020202020204" pitchFamily="34" charset="0"/>
                        <a:ea typeface="Liberation Serif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38576" marR="385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b="0" i="0" u="none" dirty="0">
                        <a:latin typeface="Liberation Serif" panose="02020603050405020304" pitchFamily="18" charset="0"/>
                        <a:ea typeface="Liberation Serif" panose="02020603050405020304" pitchFamily="18" charset="0"/>
                        <a:cs typeface="Liberation Serif" panose="02020603050405020304" pitchFamily="18" charset="0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4721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0" u="none" dirty="0" smtClean="0">
                          <a:latin typeface="Arial" panose="020B0604020202020204" pitchFamily="34" charset="0"/>
                          <a:ea typeface="Liberation Serif" panose="02020603050405020304" pitchFamily="18" charset="0"/>
                          <a:cs typeface="Arial" panose="020B0604020202020204" pitchFamily="34" charset="0"/>
                        </a:rPr>
                        <a:t>Верхняя Тура </a:t>
                      </a:r>
                      <a:endParaRPr lang="ru-RU" sz="1300" b="0" u="none" dirty="0">
                        <a:latin typeface="Arial" panose="020B0604020202020204" pitchFamily="34" charset="0"/>
                        <a:ea typeface="Liberation Serif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38576" marR="3857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0" i="0" u="none" dirty="0" smtClean="0">
                          <a:latin typeface="Arial" panose="020B0604020202020204" pitchFamily="34" charset="0"/>
                          <a:ea typeface="Liberation Serif" panose="02020603050405020304" pitchFamily="18" charset="0"/>
                          <a:cs typeface="Arial" panose="020B0604020202020204" pitchFamily="34" charset="0"/>
                        </a:rPr>
                        <a:t>100%</a:t>
                      </a:r>
                      <a:endParaRPr lang="ru-RU" sz="1300" b="0" i="0" u="none" dirty="0">
                        <a:latin typeface="Arial" panose="020B0604020202020204" pitchFamily="34" charset="0"/>
                        <a:ea typeface="Liberation Serif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38576" marR="3857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59406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0" u="none" dirty="0" smtClean="0">
                          <a:latin typeface="Arial" panose="020B0604020202020204" pitchFamily="34" charset="0"/>
                          <a:ea typeface="Liberation Serif" panose="02020603050405020304" pitchFamily="18" charset="0"/>
                          <a:cs typeface="Arial" panose="020B0604020202020204" pitchFamily="34" charset="0"/>
                        </a:rPr>
                        <a:t>Нижняя Салда</a:t>
                      </a:r>
                      <a:endParaRPr lang="ru-RU" sz="1300" b="0" u="none" dirty="0">
                        <a:latin typeface="Arial" panose="020B0604020202020204" pitchFamily="34" charset="0"/>
                        <a:ea typeface="Liberation Serif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38576" marR="3857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0" i="0" u="none" dirty="0" smtClean="0">
                          <a:latin typeface="Arial" panose="020B0604020202020204" pitchFamily="34" charset="0"/>
                          <a:ea typeface="Liberation Serif" panose="02020603050405020304" pitchFamily="18" charset="0"/>
                          <a:cs typeface="Arial" panose="020B0604020202020204" pitchFamily="34" charset="0"/>
                        </a:rPr>
                        <a:t>92%</a:t>
                      </a:r>
                      <a:endParaRPr lang="ru-RU" sz="1300" b="0" i="0" u="none" dirty="0">
                        <a:latin typeface="Arial" panose="020B0604020202020204" pitchFamily="34" charset="0"/>
                        <a:ea typeface="Liberation Serif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38576" marR="3857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59406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0" u="none" dirty="0" smtClean="0">
                          <a:latin typeface="Arial" panose="020B0604020202020204" pitchFamily="34" charset="0"/>
                          <a:ea typeface="Liberation Serif" panose="02020603050405020304" pitchFamily="18" charset="0"/>
                          <a:cs typeface="Arial" panose="020B0604020202020204" pitchFamily="34" charset="0"/>
                        </a:rPr>
                        <a:t>Рефтинский</a:t>
                      </a:r>
                      <a:endParaRPr lang="ru-RU" sz="1300" b="0" u="none" dirty="0">
                        <a:latin typeface="Arial" panose="020B0604020202020204" pitchFamily="34" charset="0"/>
                        <a:ea typeface="Liberation Serif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38576" marR="3857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0" i="0" u="none" dirty="0" smtClean="0">
                          <a:latin typeface="Arial" panose="020B0604020202020204" pitchFamily="34" charset="0"/>
                          <a:ea typeface="Liberation Serif" panose="02020603050405020304" pitchFamily="18" charset="0"/>
                          <a:cs typeface="Arial" panose="020B0604020202020204" pitchFamily="34" charset="0"/>
                        </a:rPr>
                        <a:t>86%</a:t>
                      </a:r>
                      <a:endParaRPr lang="ru-RU" sz="1300" b="0" i="0" u="none" dirty="0">
                        <a:latin typeface="Arial" panose="020B0604020202020204" pitchFamily="34" charset="0"/>
                        <a:ea typeface="Liberation Serif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38576" marR="3857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33886568"/>
                  </a:ext>
                </a:extLst>
              </a:tr>
              <a:tr h="359406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0" u="none" dirty="0" smtClean="0">
                          <a:latin typeface="Arial" panose="020B0604020202020204" pitchFamily="34" charset="0"/>
                          <a:ea typeface="Liberation Serif" panose="02020603050405020304" pitchFamily="18" charset="0"/>
                          <a:cs typeface="Arial" panose="020B0604020202020204" pitchFamily="34" charset="0"/>
                        </a:rPr>
                        <a:t>Пышминский р-он</a:t>
                      </a:r>
                      <a:endParaRPr lang="ru-RU" sz="1300" b="0" u="none" dirty="0">
                        <a:latin typeface="Arial" panose="020B0604020202020204" pitchFamily="34" charset="0"/>
                        <a:ea typeface="Liberation Serif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38576" marR="3857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0" i="0" u="none" dirty="0" smtClean="0">
                          <a:latin typeface="Arial" panose="020B0604020202020204" pitchFamily="34" charset="0"/>
                          <a:ea typeface="Liberation Serif" panose="02020603050405020304" pitchFamily="18" charset="0"/>
                          <a:cs typeface="Arial" panose="020B0604020202020204" pitchFamily="34" charset="0"/>
                        </a:rPr>
                        <a:t>83%</a:t>
                      </a:r>
                      <a:endParaRPr lang="ru-RU" sz="1300" b="0" i="0" u="none" dirty="0">
                        <a:latin typeface="Arial" panose="020B0604020202020204" pitchFamily="34" charset="0"/>
                        <a:ea typeface="Liberation Serif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38576" marR="3857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71442232"/>
                  </a:ext>
                </a:extLst>
              </a:tr>
              <a:tr h="359406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0" u="none" dirty="0" smtClean="0">
                          <a:latin typeface="Arial" panose="020B0604020202020204" pitchFamily="34" charset="0"/>
                          <a:ea typeface="Liberation Serif" panose="02020603050405020304" pitchFamily="18" charset="0"/>
                          <a:cs typeface="Arial" panose="020B0604020202020204" pitchFamily="34" charset="0"/>
                        </a:rPr>
                        <a:t>Каменск-Уральский</a:t>
                      </a:r>
                      <a:endParaRPr lang="ru-RU" sz="1300" b="0" u="none" dirty="0">
                        <a:latin typeface="Arial" panose="020B0604020202020204" pitchFamily="34" charset="0"/>
                        <a:ea typeface="Liberation Serif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38576" marR="3857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0" i="0" u="none" dirty="0" smtClean="0">
                          <a:latin typeface="Arial" panose="020B0604020202020204" pitchFamily="34" charset="0"/>
                          <a:ea typeface="Liberation Serif" panose="02020603050405020304" pitchFamily="18" charset="0"/>
                          <a:cs typeface="Arial" panose="020B0604020202020204" pitchFamily="34" charset="0"/>
                        </a:rPr>
                        <a:t>70%</a:t>
                      </a:r>
                      <a:endParaRPr lang="ru-RU" sz="1300" b="0" i="0" u="none" dirty="0">
                        <a:latin typeface="Arial" panose="020B0604020202020204" pitchFamily="34" charset="0"/>
                        <a:ea typeface="Liberation Serif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38576" marR="3857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18146473"/>
                  </a:ext>
                </a:extLst>
              </a:tr>
              <a:tr h="359406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0" u="none" dirty="0" smtClean="0">
                          <a:latin typeface="Arial" panose="020B0604020202020204" pitchFamily="34" charset="0"/>
                          <a:ea typeface="Liberation Serif" panose="02020603050405020304" pitchFamily="18" charset="0"/>
                          <a:cs typeface="Arial" panose="020B0604020202020204" pitchFamily="34" charset="0"/>
                        </a:rPr>
                        <a:t>Красноуральск</a:t>
                      </a:r>
                      <a:endParaRPr lang="ru-RU" sz="1300" b="0" u="none" dirty="0">
                        <a:latin typeface="Arial" panose="020B0604020202020204" pitchFamily="34" charset="0"/>
                        <a:ea typeface="Liberation Serif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38576" marR="3857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0" i="0" u="none" dirty="0" smtClean="0">
                          <a:latin typeface="Arial" panose="020B0604020202020204" pitchFamily="34" charset="0"/>
                          <a:ea typeface="Liberation Serif" panose="02020603050405020304" pitchFamily="18" charset="0"/>
                          <a:cs typeface="Arial" panose="020B0604020202020204" pitchFamily="34" charset="0"/>
                        </a:rPr>
                        <a:t>68%</a:t>
                      </a:r>
                      <a:endParaRPr lang="ru-RU" sz="1300" b="0" i="0" u="none" dirty="0">
                        <a:latin typeface="Arial" panose="020B0604020202020204" pitchFamily="34" charset="0"/>
                        <a:ea typeface="Liberation Serif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38576" marR="3857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97341847"/>
                  </a:ext>
                </a:extLst>
              </a:tr>
              <a:tr h="324721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0" u="none" dirty="0" smtClean="0">
                          <a:latin typeface="Arial" panose="020B0604020202020204" pitchFamily="34" charset="0"/>
                          <a:ea typeface="Liberation Serif" panose="02020603050405020304" pitchFamily="18" charset="0"/>
                          <a:cs typeface="Arial" panose="020B0604020202020204" pitchFamily="34" charset="0"/>
                        </a:rPr>
                        <a:t>Свободный, </a:t>
                      </a:r>
                      <a:r>
                        <a:rPr lang="ru-RU" sz="1300" b="0" u="none" dirty="0" err="1" smtClean="0">
                          <a:latin typeface="Arial" panose="020B0604020202020204" pitchFamily="34" charset="0"/>
                          <a:ea typeface="Liberation Serif" panose="02020603050405020304" pitchFamily="18" charset="0"/>
                          <a:cs typeface="Arial" panose="020B0604020202020204" pitchFamily="34" charset="0"/>
                        </a:rPr>
                        <a:t>Шалинский</a:t>
                      </a:r>
                      <a:endParaRPr lang="ru-RU" sz="1300" b="0" u="none" dirty="0">
                        <a:latin typeface="Arial" panose="020B0604020202020204" pitchFamily="34" charset="0"/>
                        <a:ea typeface="Liberation Serif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38576" marR="3857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0" i="0" u="none" dirty="0" smtClean="0">
                          <a:latin typeface="Arial" panose="020B0604020202020204" pitchFamily="34" charset="0"/>
                          <a:ea typeface="Liberation Serif" panose="02020603050405020304" pitchFamily="18" charset="0"/>
                          <a:cs typeface="Arial" panose="020B0604020202020204" pitchFamily="34" charset="0"/>
                        </a:rPr>
                        <a:t>67%</a:t>
                      </a:r>
                      <a:endParaRPr lang="ru-RU" sz="1300" b="0" i="0" u="none" dirty="0">
                        <a:latin typeface="Arial" panose="020B0604020202020204" pitchFamily="34" charset="0"/>
                        <a:ea typeface="Liberation Serif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38576" marR="3857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82318936"/>
                  </a:ext>
                </a:extLst>
              </a:tr>
              <a:tr h="324721"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400" kern="1200">
                          <a:solidFill>
                            <a:schemeClr val="tx1"/>
                          </a:solidFill>
                          <a:latin typeface="Candara"/>
                        </a:defRPr>
                      </a:lvl1pPr>
                      <a:lvl2pPr marL="342900" algn="l" defTabSz="685800" rtl="0" eaLnBrk="1" latinLnBrk="0" hangingPunct="1">
                        <a:defRPr sz="1400" kern="1200">
                          <a:solidFill>
                            <a:schemeClr val="tx1"/>
                          </a:solidFill>
                          <a:latin typeface="Candara"/>
                        </a:defRPr>
                      </a:lvl2pPr>
                      <a:lvl3pPr marL="685800" algn="l" defTabSz="685800" rtl="0" eaLnBrk="1" latinLnBrk="0" hangingPunct="1">
                        <a:defRPr sz="1400" kern="1200">
                          <a:solidFill>
                            <a:schemeClr val="tx1"/>
                          </a:solidFill>
                          <a:latin typeface="Candara"/>
                        </a:defRPr>
                      </a:lvl3pPr>
                      <a:lvl4pPr marL="1028700" algn="l" defTabSz="685800" rtl="0" eaLnBrk="1" latinLnBrk="0" hangingPunct="1">
                        <a:defRPr sz="1400" kern="1200">
                          <a:solidFill>
                            <a:schemeClr val="tx1"/>
                          </a:solidFill>
                          <a:latin typeface="Candara"/>
                        </a:defRPr>
                      </a:lvl4pPr>
                      <a:lvl5pPr marL="1371600" algn="l" defTabSz="685800" rtl="0" eaLnBrk="1" latinLnBrk="0" hangingPunct="1">
                        <a:defRPr sz="1400" kern="1200">
                          <a:solidFill>
                            <a:schemeClr val="tx1"/>
                          </a:solidFill>
                          <a:latin typeface="Candara"/>
                        </a:defRPr>
                      </a:lvl5pPr>
                      <a:lvl6pPr marL="1714500" algn="l" defTabSz="685800" rtl="0" eaLnBrk="1" latinLnBrk="0" hangingPunct="1">
                        <a:defRPr sz="1400" kern="1200">
                          <a:solidFill>
                            <a:schemeClr val="tx1"/>
                          </a:solidFill>
                          <a:latin typeface="Candara"/>
                        </a:defRPr>
                      </a:lvl6pPr>
                      <a:lvl7pPr marL="2057400" algn="l" defTabSz="685800" rtl="0" eaLnBrk="1" latinLnBrk="0" hangingPunct="1">
                        <a:defRPr sz="1400" kern="1200">
                          <a:solidFill>
                            <a:schemeClr val="tx1"/>
                          </a:solidFill>
                          <a:latin typeface="Candara"/>
                        </a:defRPr>
                      </a:lvl7pPr>
                      <a:lvl8pPr marL="2400300" algn="l" defTabSz="685800" rtl="0" eaLnBrk="1" latinLnBrk="0" hangingPunct="1">
                        <a:defRPr sz="1400" kern="1200">
                          <a:solidFill>
                            <a:schemeClr val="tx1"/>
                          </a:solidFill>
                          <a:latin typeface="Candara"/>
                        </a:defRPr>
                      </a:lvl8pPr>
                      <a:lvl9pPr marL="2743200" algn="l" defTabSz="685800" rtl="0" eaLnBrk="1" latinLnBrk="0" hangingPunct="1">
                        <a:defRPr sz="1400" kern="1200">
                          <a:solidFill>
                            <a:schemeClr val="tx1"/>
                          </a:solidFill>
                          <a:latin typeface="Candara"/>
                        </a:defRPr>
                      </a:lvl9pPr>
                    </a:lstStyle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0" u="none" dirty="0" smtClean="0">
                          <a:latin typeface="Arial" panose="020B0604020202020204" pitchFamily="34" charset="0"/>
                          <a:ea typeface="Liberation Serif" panose="02020603050405020304" pitchFamily="18" charset="0"/>
                          <a:cs typeface="Arial" panose="020B0604020202020204" pitchFamily="34" charset="0"/>
                        </a:rPr>
                        <a:t>Белоярский р-он</a:t>
                      </a:r>
                      <a:endParaRPr lang="ru-RU" sz="1300" b="0" u="none" dirty="0">
                        <a:latin typeface="Arial" panose="020B0604020202020204" pitchFamily="34" charset="0"/>
                        <a:ea typeface="Liberation Serif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38576" marR="3857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0" i="0" u="none" dirty="0" smtClean="0">
                          <a:latin typeface="Arial" panose="020B0604020202020204" pitchFamily="34" charset="0"/>
                          <a:ea typeface="Liberation Serif" panose="02020603050405020304" pitchFamily="18" charset="0"/>
                          <a:cs typeface="Arial" panose="020B0604020202020204" pitchFamily="34" charset="0"/>
                        </a:rPr>
                        <a:t>66%</a:t>
                      </a:r>
                      <a:endParaRPr lang="ru-RU" sz="1300" b="0" i="0" u="none" dirty="0">
                        <a:latin typeface="Arial" panose="020B0604020202020204" pitchFamily="34" charset="0"/>
                        <a:ea typeface="Liberation Serif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38576" marR="3857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75300575"/>
                  </a:ext>
                </a:extLst>
              </a:tr>
              <a:tr h="324721"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400" kern="1200">
                          <a:solidFill>
                            <a:schemeClr val="tx1"/>
                          </a:solidFill>
                          <a:latin typeface="Candara"/>
                        </a:defRPr>
                      </a:lvl1pPr>
                      <a:lvl2pPr marL="342900" algn="l" defTabSz="685800" rtl="0" eaLnBrk="1" latinLnBrk="0" hangingPunct="1">
                        <a:defRPr sz="1400" kern="1200">
                          <a:solidFill>
                            <a:schemeClr val="tx1"/>
                          </a:solidFill>
                          <a:latin typeface="Candara"/>
                        </a:defRPr>
                      </a:lvl2pPr>
                      <a:lvl3pPr marL="685800" algn="l" defTabSz="685800" rtl="0" eaLnBrk="1" latinLnBrk="0" hangingPunct="1">
                        <a:defRPr sz="1400" kern="1200">
                          <a:solidFill>
                            <a:schemeClr val="tx1"/>
                          </a:solidFill>
                          <a:latin typeface="Candara"/>
                        </a:defRPr>
                      </a:lvl3pPr>
                      <a:lvl4pPr marL="1028700" algn="l" defTabSz="685800" rtl="0" eaLnBrk="1" latinLnBrk="0" hangingPunct="1">
                        <a:defRPr sz="1400" kern="1200">
                          <a:solidFill>
                            <a:schemeClr val="tx1"/>
                          </a:solidFill>
                          <a:latin typeface="Candara"/>
                        </a:defRPr>
                      </a:lvl4pPr>
                      <a:lvl5pPr marL="1371600" algn="l" defTabSz="685800" rtl="0" eaLnBrk="1" latinLnBrk="0" hangingPunct="1">
                        <a:defRPr sz="1400" kern="1200">
                          <a:solidFill>
                            <a:schemeClr val="tx1"/>
                          </a:solidFill>
                          <a:latin typeface="Candara"/>
                        </a:defRPr>
                      </a:lvl5pPr>
                      <a:lvl6pPr marL="1714500" algn="l" defTabSz="685800" rtl="0" eaLnBrk="1" latinLnBrk="0" hangingPunct="1">
                        <a:defRPr sz="1400" kern="1200">
                          <a:solidFill>
                            <a:schemeClr val="tx1"/>
                          </a:solidFill>
                          <a:latin typeface="Candara"/>
                        </a:defRPr>
                      </a:lvl6pPr>
                      <a:lvl7pPr marL="2057400" algn="l" defTabSz="685800" rtl="0" eaLnBrk="1" latinLnBrk="0" hangingPunct="1">
                        <a:defRPr sz="1400" kern="1200">
                          <a:solidFill>
                            <a:schemeClr val="tx1"/>
                          </a:solidFill>
                          <a:latin typeface="Candara"/>
                        </a:defRPr>
                      </a:lvl7pPr>
                      <a:lvl8pPr marL="2400300" algn="l" defTabSz="685800" rtl="0" eaLnBrk="1" latinLnBrk="0" hangingPunct="1">
                        <a:defRPr sz="1400" kern="1200">
                          <a:solidFill>
                            <a:schemeClr val="tx1"/>
                          </a:solidFill>
                          <a:latin typeface="Candara"/>
                        </a:defRPr>
                      </a:lvl8pPr>
                      <a:lvl9pPr marL="2743200" algn="l" defTabSz="685800" rtl="0" eaLnBrk="1" latinLnBrk="0" hangingPunct="1">
                        <a:defRPr sz="1400" kern="1200">
                          <a:solidFill>
                            <a:schemeClr val="tx1"/>
                          </a:solidFill>
                          <a:latin typeface="Candara"/>
                        </a:defRPr>
                      </a:lvl9pPr>
                    </a:lstStyle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0" u="none" dirty="0" smtClean="0">
                          <a:latin typeface="Arial" panose="020B0604020202020204" pitchFamily="34" charset="0"/>
                          <a:ea typeface="Liberation Serif" panose="02020603050405020304" pitchFamily="18" charset="0"/>
                          <a:cs typeface="Arial" panose="020B0604020202020204" pitchFamily="34" charset="0"/>
                        </a:rPr>
                        <a:t>Верхотурский р-он и Верхотурье</a:t>
                      </a:r>
                      <a:endParaRPr lang="ru-RU" sz="1300" b="0" u="none" dirty="0">
                        <a:latin typeface="Arial" panose="020B0604020202020204" pitchFamily="34" charset="0"/>
                        <a:ea typeface="Liberation Serif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38576" marR="3857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0" i="0" u="none" dirty="0" smtClean="0">
                          <a:latin typeface="Arial" panose="020B0604020202020204" pitchFamily="34" charset="0"/>
                          <a:ea typeface="Liberation Serif" panose="02020603050405020304" pitchFamily="18" charset="0"/>
                          <a:cs typeface="Arial" panose="020B0604020202020204" pitchFamily="34" charset="0"/>
                        </a:rPr>
                        <a:t>65%</a:t>
                      </a:r>
                      <a:endParaRPr lang="ru-RU" sz="1300" b="0" i="0" u="none" dirty="0">
                        <a:latin typeface="Arial" panose="020B0604020202020204" pitchFamily="34" charset="0"/>
                        <a:ea typeface="Liberation Serif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38576" marR="3857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47726716"/>
                  </a:ext>
                </a:extLst>
              </a:tr>
            </a:tbl>
          </a:graphicData>
        </a:graphic>
      </p:graphicFrame>
      <p:graphicFrame>
        <p:nvGraphicFramePr>
          <p:cNvPr id="12" name="Содержимое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10476561"/>
              </p:ext>
            </p:extLst>
          </p:nvPr>
        </p:nvGraphicFramePr>
        <p:xfrm>
          <a:off x="957650" y="976655"/>
          <a:ext cx="3506341" cy="3367940"/>
        </p:xfrm>
        <a:graphic>
          <a:graphicData uri="http://schemas.openxmlformats.org/drawingml/2006/table">
            <a:tbl>
              <a:tblPr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tblPr>
              <a:tblGrid>
                <a:gridCol w="271471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91627">
                  <a:extLst>
                    <a:ext uri="{9D8B030D-6E8A-4147-A177-3AD203B41FA5}">
                      <a16:colId xmlns:a16="http://schemas.microsoft.com/office/drawing/2014/main" val="1624464094"/>
                    </a:ext>
                  </a:extLst>
                </a:gridCol>
              </a:tblGrid>
              <a:tr h="881064">
                <a:tc gridSpan="2">
                  <a:txBody>
                    <a:bodyPr/>
                    <a:lstStyle>
                      <a:lvl1pPr marL="0" algn="l" defTabSz="685800" rtl="0" eaLnBrk="1" latinLnBrk="0" hangingPunct="1">
                        <a:defRPr sz="1400" kern="1200">
                          <a:solidFill>
                            <a:schemeClr val="tx1"/>
                          </a:solidFill>
                          <a:latin typeface="Candara"/>
                        </a:defRPr>
                      </a:lvl1pPr>
                      <a:lvl2pPr marL="342900" algn="l" defTabSz="685800" rtl="0" eaLnBrk="1" latinLnBrk="0" hangingPunct="1">
                        <a:defRPr sz="1400" kern="1200">
                          <a:solidFill>
                            <a:schemeClr val="tx1"/>
                          </a:solidFill>
                          <a:latin typeface="Candara"/>
                        </a:defRPr>
                      </a:lvl2pPr>
                      <a:lvl3pPr marL="685800" algn="l" defTabSz="685800" rtl="0" eaLnBrk="1" latinLnBrk="0" hangingPunct="1">
                        <a:defRPr sz="1400" kern="1200">
                          <a:solidFill>
                            <a:schemeClr val="tx1"/>
                          </a:solidFill>
                          <a:latin typeface="Candara"/>
                        </a:defRPr>
                      </a:lvl3pPr>
                      <a:lvl4pPr marL="1028700" algn="l" defTabSz="685800" rtl="0" eaLnBrk="1" latinLnBrk="0" hangingPunct="1">
                        <a:defRPr sz="1400" kern="1200">
                          <a:solidFill>
                            <a:schemeClr val="tx1"/>
                          </a:solidFill>
                          <a:latin typeface="Candara"/>
                        </a:defRPr>
                      </a:lvl4pPr>
                      <a:lvl5pPr marL="1371600" algn="l" defTabSz="685800" rtl="0" eaLnBrk="1" latinLnBrk="0" hangingPunct="1">
                        <a:defRPr sz="1400" kern="1200">
                          <a:solidFill>
                            <a:schemeClr val="tx1"/>
                          </a:solidFill>
                          <a:latin typeface="Candara"/>
                        </a:defRPr>
                      </a:lvl5pPr>
                      <a:lvl6pPr marL="1714500" algn="l" defTabSz="685800" rtl="0" eaLnBrk="1" latinLnBrk="0" hangingPunct="1">
                        <a:defRPr sz="1400" kern="1200">
                          <a:solidFill>
                            <a:schemeClr val="tx1"/>
                          </a:solidFill>
                          <a:latin typeface="Candara"/>
                        </a:defRPr>
                      </a:lvl6pPr>
                      <a:lvl7pPr marL="2057400" algn="l" defTabSz="685800" rtl="0" eaLnBrk="1" latinLnBrk="0" hangingPunct="1">
                        <a:defRPr sz="1400" kern="1200">
                          <a:solidFill>
                            <a:schemeClr val="tx1"/>
                          </a:solidFill>
                          <a:latin typeface="Candara"/>
                        </a:defRPr>
                      </a:lvl7pPr>
                      <a:lvl8pPr marL="2400300" algn="l" defTabSz="685800" rtl="0" eaLnBrk="1" latinLnBrk="0" hangingPunct="1">
                        <a:defRPr sz="1400" kern="1200">
                          <a:solidFill>
                            <a:schemeClr val="tx1"/>
                          </a:solidFill>
                          <a:latin typeface="Candara"/>
                        </a:defRPr>
                      </a:lvl8pPr>
                      <a:lvl9pPr marL="2743200" algn="l" defTabSz="685800" rtl="0" eaLnBrk="1" latinLnBrk="0" hangingPunct="1">
                        <a:defRPr sz="1400" kern="1200">
                          <a:solidFill>
                            <a:schemeClr val="tx1"/>
                          </a:solidFill>
                          <a:latin typeface="Candara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Наименьшее количество детей-инвалидов, прошедших курс комплексной реабилитации  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(</a:t>
                      </a:r>
                      <a:r>
                        <a:rPr lang="ru-RU" sz="1300" b="0" i="1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35 % и менее) </a:t>
                      </a:r>
                      <a:endParaRPr lang="ru-RU" sz="1300" b="0" u="none" dirty="0">
                        <a:latin typeface="Arial" panose="020B0604020202020204" pitchFamily="34" charset="0"/>
                        <a:ea typeface="Liberation Serif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38576" marR="385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b="0" i="0" u="none" dirty="0">
                        <a:latin typeface="Liberation Serif" panose="02020603050405020304" pitchFamily="18" charset="0"/>
                        <a:ea typeface="Liberation Serif" panose="02020603050405020304" pitchFamily="18" charset="0"/>
                        <a:cs typeface="Liberation Serif" panose="02020603050405020304" pitchFamily="18" charset="0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33085"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400" kern="1200">
                          <a:solidFill>
                            <a:schemeClr val="tx1"/>
                          </a:solidFill>
                          <a:latin typeface="Candara"/>
                        </a:defRPr>
                      </a:lvl1pPr>
                      <a:lvl2pPr marL="342900" algn="l" defTabSz="685800" rtl="0" eaLnBrk="1" latinLnBrk="0" hangingPunct="1">
                        <a:defRPr sz="1400" kern="1200">
                          <a:solidFill>
                            <a:schemeClr val="tx1"/>
                          </a:solidFill>
                          <a:latin typeface="Candara"/>
                        </a:defRPr>
                      </a:lvl2pPr>
                      <a:lvl3pPr marL="685800" algn="l" defTabSz="685800" rtl="0" eaLnBrk="1" latinLnBrk="0" hangingPunct="1">
                        <a:defRPr sz="1400" kern="1200">
                          <a:solidFill>
                            <a:schemeClr val="tx1"/>
                          </a:solidFill>
                          <a:latin typeface="Candara"/>
                        </a:defRPr>
                      </a:lvl3pPr>
                      <a:lvl4pPr marL="1028700" algn="l" defTabSz="685800" rtl="0" eaLnBrk="1" latinLnBrk="0" hangingPunct="1">
                        <a:defRPr sz="1400" kern="1200">
                          <a:solidFill>
                            <a:schemeClr val="tx1"/>
                          </a:solidFill>
                          <a:latin typeface="Candara"/>
                        </a:defRPr>
                      </a:lvl4pPr>
                      <a:lvl5pPr marL="1371600" algn="l" defTabSz="685800" rtl="0" eaLnBrk="1" latinLnBrk="0" hangingPunct="1">
                        <a:defRPr sz="1400" kern="1200">
                          <a:solidFill>
                            <a:schemeClr val="tx1"/>
                          </a:solidFill>
                          <a:latin typeface="Candara"/>
                        </a:defRPr>
                      </a:lvl5pPr>
                      <a:lvl6pPr marL="1714500" algn="l" defTabSz="685800" rtl="0" eaLnBrk="1" latinLnBrk="0" hangingPunct="1">
                        <a:defRPr sz="1400" kern="1200">
                          <a:solidFill>
                            <a:schemeClr val="tx1"/>
                          </a:solidFill>
                          <a:latin typeface="Candara"/>
                        </a:defRPr>
                      </a:lvl6pPr>
                      <a:lvl7pPr marL="2057400" algn="l" defTabSz="685800" rtl="0" eaLnBrk="1" latinLnBrk="0" hangingPunct="1">
                        <a:defRPr sz="1400" kern="1200">
                          <a:solidFill>
                            <a:schemeClr val="tx1"/>
                          </a:solidFill>
                          <a:latin typeface="Candara"/>
                        </a:defRPr>
                      </a:lvl7pPr>
                      <a:lvl8pPr marL="2400300" algn="l" defTabSz="685800" rtl="0" eaLnBrk="1" latinLnBrk="0" hangingPunct="1">
                        <a:defRPr sz="1400" kern="1200">
                          <a:solidFill>
                            <a:schemeClr val="tx1"/>
                          </a:solidFill>
                          <a:latin typeface="Candara"/>
                        </a:defRPr>
                      </a:lvl8pPr>
                      <a:lvl9pPr marL="2743200" algn="l" defTabSz="685800" rtl="0" eaLnBrk="1" latinLnBrk="0" hangingPunct="1">
                        <a:defRPr sz="1400" kern="1200">
                          <a:solidFill>
                            <a:schemeClr val="tx1"/>
                          </a:solidFill>
                          <a:latin typeface="Candara"/>
                        </a:defRPr>
                      </a:lvl9pPr>
                    </a:lstStyle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Слободо-Туринск</a:t>
                      </a:r>
                      <a:endParaRPr lang="ru-RU" sz="1300" b="0" u="none" dirty="0">
                        <a:latin typeface="Arial" panose="020B0604020202020204" pitchFamily="34" charset="0"/>
                        <a:ea typeface="Liberation Serif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38576" marR="3857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0" i="0" u="none" dirty="0" smtClean="0">
                          <a:latin typeface="Arial" panose="020B0604020202020204" pitchFamily="34" charset="0"/>
                          <a:ea typeface="Liberation Serif" panose="02020603050405020304" pitchFamily="18" charset="0"/>
                          <a:cs typeface="Arial" panose="020B0604020202020204" pitchFamily="34" charset="0"/>
                        </a:rPr>
                        <a:t>17%</a:t>
                      </a:r>
                      <a:endParaRPr lang="ru-RU" sz="1300" b="0" i="0" u="none" dirty="0">
                        <a:latin typeface="Arial" panose="020B0604020202020204" pitchFamily="34" charset="0"/>
                        <a:ea typeface="Liberation Serif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38576" marR="3857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47906"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400" kern="1200">
                          <a:solidFill>
                            <a:schemeClr val="tx1"/>
                          </a:solidFill>
                          <a:latin typeface="Candara"/>
                        </a:defRPr>
                      </a:lvl1pPr>
                      <a:lvl2pPr marL="342900" algn="l" defTabSz="685800" rtl="0" eaLnBrk="1" latinLnBrk="0" hangingPunct="1">
                        <a:defRPr sz="1400" kern="1200">
                          <a:solidFill>
                            <a:schemeClr val="tx1"/>
                          </a:solidFill>
                          <a:latin typeface="Candara"/>
                        </a:defRPr>
                      </a:lvl2pPr>
                      <a:lvl3pPr marL="685800" algn="l" defTabSz="685800" rtl="0" eaLnBrk="1" latinLnBrk="0" hangingPunct="1">
                        <a:defRPr sz="1400" kern="1200">
                          <a:solidFill>
                            <a:schemeClr val="tx1"/>
                          </a:solidFill>
                          <a:latin typeface="Candara"/>
                        </a:defRPr>
                      </a:lvl3pPr>
                      <a:lvl4pPr marL="1028700" algn="l" defTabSz="685800" rtl="0" eaLnBrk="1" latinLnBrk="0" hangingPunct="1">
                        <a:defRPr sz="1400" kern="1200">
                          <a:solidFill>
                            <a:schemeClr val="tx1"/>
                          </a:solidFill>
                          <a:latin typeface="Candara"/>
                        </a:defRPr>
                      </a:lvl4pPr>
                      <a:lvl5pPr marL="1371600" algn="l" defTabSz="685800" rtl="0" eaLnBrk="1" latinLnBrk="0" hangingPunct="1">
                        <a:defRPr sz="1400" kern="1200">
                          <a:solidFill>
                            <a:schemeClr val="tx1"/>
                          </a:solidFill>
                          <a:latin typeface="Candara"/>
                        </a:defRPr>
                      </a:lvl5pPr>
                      <a:lvl6pPr marL="1714500" algn="l" defTabSz="685800" rtl="0" eaLnBrk="1" latinLnBrk="0" hangingPunct="1">
                        <a:defRPr sz="1400" kern="1200">
                          <a:solidFill>
                            <a:schemeClr val="tx1"/>
                          </a:solidFill>
                          <a:latin typeface="Candara"/>
                        </a:defRPr>
                      </a:lvl6pPr>
                      <a:lvl7pPr marL="2057400" algn="l" defTabSz="685800" rtl="0" eaLnBrk="1" latinLnBrk="0" hangingPunct="1">
                        <a:defRPr sz="1400" kern="1200">
                          <a:solidFill>
                            <a:schemeClr val="tx1"/>
                          </a:solidFill>
                          <a:latin typeface="Candara"/>
                        </a:defRPr>
                      </a:lvl7pPr>
                      <a:lvl8pPr marL="2400300" algn="l" defTabSz="685800" rtl="0" eaLnBrk="1" latinLnBrk="0" hangingPunct="1">
                        <a:defRPr sz="1400" kern="1200">
                          <a:solidFill>
                            <a:schemeClr val="tx1"/>
                          </a:solidFill>
                          <a:latin typeface="Candara"/>
                        </a:defRPr>
                      </a:lvl8pPr>
                      <a:lvl9pPr marL="2743200" algn="l" defTabSz="685800" rtl="0" eaLnBrk="1" latinLnBrk="0" hangingPunct="1">
                        <a:defRPr sz="1400" kern="1200">
                          <a:solidFill>
                            <a:schemeClr val="tx1"/>
                          </a:solidFill>
                          <a:latin typeface="Candara"/>
                        </a:defRPr>
                      </a:lvl9pPr>
                    </a:lstStyle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0" u="none" dirty="0" smtClean="0">
                          <a:latin typeface="Arial" panose="020B0604020202020204" pitchFamily="34" charset="0"/>
                          <a:ea typeface="Liberation Serif" panose="02020603050405020304" pitchFamily="18" charset="0"/>
                          <a:cs typeface="Arial" panose="020B0604020202020204" pitchFamily="34" charset="0"/>
                        </a:rPr>
                        <a:t>Кировград, Верхняя Пышма</a:t>
                      </a:r>
                      <a:endParaRPr lang="ru-RU" sz="1300" b="0" u="none" dirty="0">
                        <a:latin typeface="Arial" panose="020B0604020202020204" pitchFamily="34" charset="0"/>
                        <a:ea typeface="Liberation Serif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38576" marR="3857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0" i="0" u="none" dirty="0" smtClean="0">
                          <a:latin typeface="Arial" panose="020B0604020202020204" pitchFamily="34" charset="0"/>
                          <a:ea typeface="Liberation Serif" panose="02020603050405020304" pitchFamily="18" charset="0"/>
                          <a:cs typeface="Arial" panose="020B0604020202020204" pitchFamily="34" charset="0"/>
                        </a:rPr>
                        <a:t>20%</a:t>
                      </a:r>
                      <a:endParaRPr lang="ru-RU" sz="1300" b="0" i="0" u="none" dirty="0">
                        <a:latin typeface="Arial" panose="020B0604020202020204" pitchFamily="34" charset="0"/>
                        <a:ea typeface="Liberation Serif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38576" marR="3857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92421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0" u="none" dirty="0" smtClean="0">
                          <a:latin typeface="Arial" panose="020B0604020202020204" pitchFamily="34" charset="0"/>
                          <a:ea typeface="Liberation Serif" panose="02020603050405020304" pitchFamily="18" charset="0"/>
                          <a:cs typeface="Arial" panose="020B0604020202020204" pitchFamily="34" charset="0"/>
                        </a:rPr>
                        <a:t>Верхняя Салда</a:t>
                      </a:r>
                      <a:endParaRPr lang="ru-RU" sz="1300" b="0" u="none" dirty="0">
                        <a:latin typeface="Arial" panose="020B0604020202020204" pitchFamily="34" charset="0"/>
                        <a:ea typeface="Liberation Serif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38576" marR="3857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0" i="0" u="none" dirty="0" smtClean="0">
                          <a:latin typeface="Arial" panose="020B0604020202020204" pitchFamily="34" charset="0"/>
                          <a:ea typeface="Liberation Serif" panose="02020603050405020304" pitchFamily="18" charset="0"/>
                          <a:cs typeface="Arial" panose="020B0604020202020204" pitchFamily="34" charset="0"/>
                        </a:rPr>
                        <a:t>22%</a:t>
                      </a:r>
                      <a:endParaRPr lang="ru-RU" sz="1300" b="0" i="0" u="none" dirty="0">
                        <a:latin typeface="Arial" panose="020B0604020202020204" pitchFamily="34" charset="0"/>
                        <a:ea typeface="Liberation Serif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38576" marR="3857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71442232"/>
                  </a:ext>
                </a:extLst>
              </a:tr>
              <a:tr h="250738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0" u="none" dirty="0" smtClean="0">
                          <a:latin typeface="Arial" panose="020B0604020202020204" pitchFamily="34" charset="0"/>
                          <a:ea typeface="Liberation Serif" panose="02020603050405020304" pitchFamily="18" charset="0"/>
                          <a:cs typeface="Arial" panose="020B0604020202020204" pitchFamily="34" charset="0"/>
                        </a:rPr>
                        <a:t>Невьянск</a:t>
                      </a:r>
                      <a:endParaRPr lang="ru-RU" sz="1300" b="0" u="none" dirty="0">
                        <a:latin typeface="Arial" panose="020B0604020202020204" pitchFamily="34" charset="0"/>
                        <a:ea typeface="Liberation Serif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38576" marR="3857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0" i="0" u="none" dirty="0" smtClean="0">
                          <a:latin typeface="Arial" panose="020B0604020202020204" pitchFamily="34" charset="0"/>
                          <a:ea typeface="Liberation Serif" panose="02020603050405020304" pitchFamily="18" charset="0"/>
                          <a:cs typeface="Arial" panose="020B0604020202020204" pitchFamily="34" charset="0"/>
                        </a:rPr>
                        <a:t>23%</a:t>
                      </a:r>
                      <a:endParaRPr lang="ru-RU" sz="1300" b="0" i="0" u="none" dirty="0">
                        <a:latin typeface="Arial" panose="020B0604020202020204" pitchFamily="34" charset="0"/>
                        <a:ea typeface="Liberation Serif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38576" marR="3857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18146473"/>
                  </a:ext>
                </a:extLst>
              </a:tr>
              <a:tr h="250048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0" u="none" dirty="0" smtClean="0">
                          <a:latin typeface="Arial" panose="020B0604020202020204" pitchFamily="34" charset="0"/>
                          <a:ea typeface="Liberation Serif" panose="02020603050405020304" pitchFamily="18" charset="0"/>
                          <a:cs typeface="Arial" panose="020B0604020202020204" pitchFamily="34" charset="0"/>
                        </a:rPr>
                        <a:t>Карпинск</a:t>
                      </a:r>
                      <a:endParaRPr lang="ru-RU" sz="1300" b="0" u="none" dirty="0">
                        <a:latin typeface="Arial" panose="020B0604020202020204" pitchFamily="34" charset="0"/>
                        <a:ea typeface="Liberation Serif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38576" marR="3857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0" i="0" u="none" dirty="0" smtClean="0">
                          <a:latin typeface="Arial" panose="020B0604020202020204" pitchFamily="34" charset="0"/>
                          <a:ea typeface="Liberation Serif" panose="02020603050405020304" pitchFamily="18" charset="0"/>
                          <a:cs typeface="Arial" panose="020B0604020202020204" pitchFamily="34" charset="0"/>
                        </a:rPr>
                        <a:t>28%</a:t>
                      </a:r>
                      <a:endParaRPr lang="ru-RU" sz="1300" b="0" i="0" u="none" dirty="0">
                        <a:latin typeface="Arial" panose="020B0604020202020204" pitchFamily="34" charset="0"/>
                        <a:ea typeface="Liberation Serif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38576" marR="3857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97341847"/>
                  </a:ext>
                </a:extLst>
              </a:tr>
              <a:tr h="466171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0" u="none" dirty="0" err="1" smtClean="0">
                          <a:latin typeface="Arial" panose="020B0604020202020204" pitchFamily="34" charset="0"/>
                          <a:ea typeface="Liberation Serif" panose="02020603050405020304" pitchFamily="18" charset="0"/>
                          <a:cs typeface="Arial" panose="020B0604020202020204" pitchFamily="34" charset="0"/>
                        </a:rPr>
                        <a:t>Новолялинский</a:t>
                      </a:r>
                      <a:r>
                        <a:rPr lang="ru-RU" sz="1300" b="0" u="none" baseline="0" dirty="0" smtClean="0">
                          <a:latin typeface="Arial" panose="020B0604020202020204" pitchFamily="34" charset="0"/>
                          <a:ea typeface="Liberation Serif" panose="02020603050405020304" pitchFamily="18" charset="0"/>
                          <a:cs typeface="Arial" panose="020B0604020202020204" pitchFamily="34" charset="0"/>
                        </a:rPr>
                        <a:t> р-он 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0" u="none" baseline="0" dirty="0" smtClean="0">
                          <a:latin typeface="Arial" panose="020B0604020202020204" pitchFamily="34" charset="0"/>
                          <a:ea typeface="Liberation Serif" panose="02020603050405020304" pitchFamily="18" charset="0"/>
                          <a:cs typeface="Arial" panose="020B0604020202020204" pitchFamily="34" charset="0"/>
                        </a:rPr>
                        <a:t>и Новая Ляля</a:t>
                      </a:r>
                      <a:endParaRPr lang="ru-RU" sz="1300" b="0" u="none" dirty="0">
                        <a:latin typeface="Arial" panose="020B0604020202020204" pitchFamily="34" charset="0"/>
                        <a:ea typeface="Liberation Serif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38576" marR="3857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0" i="0" u="none" dirty="0" smtClean="0">
                          <a:latin typeface="Arial" panose="020B0604020202020204" pitchFamily="34" charset="0"/>
                          <a:ea typeface="Liberation Serif" panose="02020603050405020304" pitchFamily="18" charset="0"/>
                          <a:cs typeface="Arial" panose="020B0604020202020204" pitchFamily="34" charset="0"/>
                        </a:rPr>
                        <a:t>29%</a:t>
                      </a:r>
                      <a:endParaRPr lang="ru-RU" sz="1300" b="0" i="0" u="none" dirty="0">
                        <a:latin typeface="Arial" panose="020B0604020202020204" pitchFamily="34" charset="0"/>
                        <a:ea typeface="Liberation Serif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38576" marR="3857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82318936"/>
                  </a:ext>
                </a:extLst>
              </a:tr>
              <a:tr h="250048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0" u="none" dirty="0" smtClean="0">
                          <a:latin typeface="Arial" panose="020B0604020202020204" pitchFamily="34" charset="0"/>
                          <a:ea typeface="Liberation Serif" panose="02020603050405020304" pitchFamily="18" charset="0"/>
                          <a:cs typeface="Arial" panose="020B0604020202020204" pitchFamily="34" charset="0"/>
                        </a:rPr>
                        <a:t>Ревда</a:t>
                      </a:r>
                      <a:endParaRPr lang="ru-RU" sz="1300" b="0" u="none" dirty="0">
                        <a:latin typeface="Arial" panose="020B0604020202020204" pitchFamily="34" charset="0"/>
                        <a:ea typeface="Liberation Serif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38576" marR="3857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0" i="0" u="none" dirty="0" smtClean="0">
                          <a:latin typeface="Arial" panose="020B0604020202020204" pitchFamily="34" charset="0"/>
                          <a:ea typeface="Liberation Serif" panose="02020603050405020304" pitchFamily="18" charset="0"/>
                          <a:cs typeface="Arial" panose="020B0604020202020204" pitchFamily="34" charset="0"/>
                        </a:rPr>
                        <a:t>32%</a:t>
                      </a:r>
                      <a:endParaRPr lang="ru-RU" sz="1300" b="0" i="0" u="none" dirty="0">
                        <a:latin typeface="Arial" panose="020B0604020202020204" pitchFamily="34" charset="0"/>
                        <a:ea typeface="Liberation Serif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38576" marR="3857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75300575"/>
                  </a:ext>
                </a:extLst>
              </a:tr>
              <a:tr h="466171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0" u="none" dirty="0" smtClean="0">
                          <a:latin typeface="Arial" panose="020B0604020202020204" pitchFamily="34" charset="0"/>
                          <a:ea typeface="Liberation Serif" panose="02020603050405020304" pitchFamily="18" charset="0"/>
                          <a:cs typeface="Arial" panose="020B0604020202020204" pitchFamily="34" charset="0"/>
                        </a:rPr>
                        <a:t>Верхний Тагил, Волчанск, Дегтярск</a:t>
                      </a:r>
                      <a:endParaRPr lang="ru-RU" sz="1300" b="0" u="none" dirty="0">
                        <a:latin typeface="Arial" panose="020B0604020202020204" pitchFamily="34" charset="0"/>
                        <a:ea typeface="Liberation Serif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38576" marR="3857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0" i="0" u="none" dirty="0" smtClean="0">
                          <a:latin typeface="Arial" panose="020B0604020202020204" pitchFamily="34" charset="0"/>
                          <a:ea typeface="Liberation Serif" panose="02020603050405020304" pitchFamily="18" charset="0"/>
                          <a:cs typeface="Arial" panose="020B0604020202020204" pitchFamily="34" charset="0"/>
                        </a:rPr>
                        <a:t>33%</a:t>
                      </a:r>
                      <a:endParaRPr lang="ru-RU" sz="1300" b="0" i="0" u="none" dirty="0">
                        <a:latin typeface="Arial" panose="020B0604020202020204" pitchFamily="34" charset="0"/>
                        <a:ea typeface="Liberation Serif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38576" marR="3857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47726716"/>
                  </a:ext>
                </a:extLst>
              </a:tr>
            </a:tbl>
          </a:graphicData>
        </a:graphic>
      </p:graphicFrame>
      <p:graphicFrame>
        <p:nvGraphicFramePr>
          <p:cNvPr id="13" name="Содержимое 3"/>
          <p:cNvGraphicFramePr>
            <a:graphicFrameLocks/>
          </p:cNvGraphicFramePr>
          <p:nvPr>
            <p:extLst/>
          </p:nvPr>
        </p:nvGraphicFramePr>
        <p:xfrm>
          <a:off x="957650" y="4286692"/>
          <a:ext cx="3506339" cy="683514"/>
        </p:xfrm>
        <a:graphic>
          <a:graphicData uri="http://schemas.openxmlformats.org/drawingml/2006/table">
            <a:tbl>
              <a:tblPr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tblPr>
              <a:tblGrid>
                <a:gridCol w="271471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91627">
                  <a:extLst>
                    <a:ext uri="{9D8B030D-6E8A-4147-A177-3AD203B41FA5}">
                      <a16:colId xmlns:a16="http://schemas.microsoft.com/office/drawing/2014/main" val="1624464094"/>
                    </a:ext>
                  </a:extLst>
                </a:gridCol>
              </a:tblGrid>
              <a:tr h="446913"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400" kern="1200">
                          <a:solidFill>
                            <a:schemeClr val="tx1"/>
                          </a:solidFill>
                          <a:latin typeface="Candara"/>
                        </a:defRPr>
                      </a:lvl1pPr>
                      <a:lvl2pPr marL="342900" algn="l" defTabSz="685800" rtl="0" eaLnBrk="1" latinLnBrk="0" hangingPunct="1">
                        <a:defRPr sz="1400" kern="1200">
                          <a:solidFill>
                            <a:schemeClr val="tx1"/>
                          </a:solidFill>
                          <a:latin typeface="Candara"/>
                        </a:defRPr>
                      </a:lvl2pPr>
                      <a:lvl3pPr marL="685800" algn="l" defTabSz="685800" rtl="0" eaLnBrk="1" latinLnBrk="0" hangingPunct="1">
                        <a:defRPr sz="1400" kern="1200">
                          <a:solidFill>
                            <a:schemeClr val="tx1"/>
                          </a:solidFill>
                          <a:latin typeface="Candara"/>
                        </a:defRPr>
                      </a:lvl3pPr>
                      <a:lvl4pPr marL="1028700" algn="l" defTabSz="685800" rtl="0" eaLnBrk="1" latinLnBrk="0" hangingPunct="1">
                        <a:defRPr sz="1400" kern="1200">
                          <a:solidFill>
                            <a:schemeClr val="tx1"/>
                          </a:solidFill>
                          <a:latin typeface="Candara"/>
                        </a:defRPr>
                      </a:lvl4pPr>
                      <a:lvl5pPr marL="1371600" algn="l" defTabSz="685800" rtl="0" eaLnBrk="1" latinLnBrk="0" hangingPunct="1">
                        <a:defRPr sz="1400" kern="1200">
                          <a:solidFill>
                            <a:schemeClr val="tx1"/>
                          </a:solidFill>
                          <a:latin typeface="Candara"/>
                        </a:defRPr>
                      </a:lvl5pPr>
                      <a:lvl6pPr marL="1714500" algn="l" defTabSz="685800" rtl="0" eaLnBrk="1" latinLnBrk="0" hangingPunct="1">
                        <a:defRPr sz="1400" kern="1200">
                          <a:solidFill>
                            <a:schemeClr val="tx1"/>
                          </a:solidFill>
                          <a:latin typeface="Candara"/>
                        </a:defRPr>
                      </a:lvl6pPr>
                      <a:lvl7pPr marL="2057400" algn="l" defTabSz="685800" rtl="0" eaLnBrk="1" latinLnBrk="0" hangingPunct="1">
                        <a:defRPr sz="1400" kern="1200">
                          <a:solidFill>
                            <a:schemeClr val="tx1"/>
                          </a:solidFill>
                          <a:latin typeface="Candara"/>
                        </a:defRPr>
                      </a:lvl7pPr>
                      <a:lvl8pPr marL="2400300" algn="l" defTabSz="685800" rtl="0" eaLnBrk="1" latinLnBrk="0" hangingPunct="1">
                        <a:defRPr sz="1400" kern="1200">
                          <a:solidFill>
                            <a:schemeClr val="tx1"/>
                          </a:solidFill>
                          <a:latin typeface="Candara"/>
                        </a:defRPr>
                      </a:lvl8pPr>
                      <a:lvl9pPr marL="2743200" algn="l" defTabSz="685800" rtl="0" eaLnBrk="1" latinLnBrk="0" hangingPunct="1">
                        <a:defRPr sz="1400" kern="1200">
                          <a:solidFill>
                            <a:schemeClr val="tx1"/>
                          </a:solidFill>
                          <a:latin typeface="Candara"/>
                        </a:defRPr>
                      </a:lvl9pPr>
                    </a:lstStyle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0" u="none" dirty="0" smtClean="0">
                          <a:latin typeface="Arial" panose="020B0604020202020204" pitchFamily="34" charset="0"/>
                          <a:ea typeface="Liberation Serif" panose="02020603050405020304" pitchFamily="18" charset="0"/>
                          <a:cs typeface="Arial" panose="020B0604020202020204" pitchFamily="34" charset="0"/>
                        </a:rPr>
                        <a:t>Североуральск, Первоуральск, Екатеринбург</a:t>
                      </a:r>
                      <a:endParaRPr lang="ru-RU" sz="1300" b="0" u="none" dirty="0">
                        <a:latin typeface="Arial" panose="020B0604020202020204" pitchFamily="34" charset="0"/>
                        <a:ea typeface="Liberation Serif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38576" marR="385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0" i="0" u="none" dirty="0" smtClean="0">
                          <a:latin typeface="Arial" panose="020B0604020202020204" pitchFamily="34" charset="0"/>
                          <a:ea typeface="Liberation Serif" panose="02020603050405020304" pitchFamily="18" charset="0"/>
                          <a:cs typeface="Arial" panose="020B0604020202020204" pitchFamily="34" charset="0"/>
                        </a:rPr>
                        <a:t>34%</a:t>
                      </a:r>
                      <a:endParaRPr lang="ru-RU" sz="1300" b="0" i="0" u="none" dirty="0">
                        <a:latin typeface="Arial" panose="020B0604020202020204" pitchFamily="34" charset="0"/>
                        <a:ea typeface="Liberation Serif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38576" marR="385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23457"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400" kern="1200">
                          <a:solidFill>
                            <a:schemeClr val="tx1"/>
                          </a:solidFill>
                          <a:latin typeface="Candara"/>
                        </a:defRPr>
                      </a:lvl1pPr>
                      <a:lvl2pPr marL="342900" algn="l" defTabSz="685800" rtl="0" eaLnBrk="1" latinLnBrk="0" hangingPunct="1">
                        <a:defRPr sz="1400" kern="1200">
                          <a:solidFill>
                            <a:schemeClr val="tx1"/>
                          </a:solidFill>
                          <a:latin typeface="Candara"/>
                        </a:defRPr>
                      </a:lvl2pPr>
                      <a:lvl3pPr marL="685800" algn="l" defTabSz="685800" rtl="0" eaLnBrk="1" latinLnBrk="0" hangingPunct="1">
                        <a:defRPr sz="1400" kern="1200">
                          <a:solidFill>
                            <a:schemeClr val="tx1"/>
                          </a:solidFill>
                          <a:latin typeface="Candara"/>
                        </a:defRPr>
                      </a:lvl3pPr>
                      <a:lvl4pPr marL="1028700" algn="l" defTabSz="685800" rtl="0" eaLnBrk="1" latinLnBrk="0" hangingPunct="1">
                        <a:defRPr sz="1400" kern="1200">
                          <a:solidFill>
                            <a:schemeClr val="tx1"/>
                          </a:solidFill>
                          <a:latin typeface="Candara"/>
                        </a:defRPr>
                      </a:lvl4pPr>
                      <a:lvl5pPr marL="1371600" algn="l" defTabSz="685800" rtl="0" eaLnBrk="1" latinLnBrk="0" hangingPunct="1">
                        <a:defRPr sz="1400" kern="1200">
                          <a:solidFill>
                            <a:schemeClr val="tx1"/>
                          </a:solidFill>
                          <a:latin typeface="Candara"/>
                        </a:defRPr>
                      </a:lvl5pPr>
                      <a:lvl6pPr marL="1714500" algn="l" defTabSz="685800" rtl="0" eaLnBrk="1" latinLnBrk="0" hangingPunct="1">
                        <a:defRPr sz="1400" kern="1200">
                          <a:solidFill>
                            <a:schemeClr val="tx1"/>
                          </a:solidFill>
                          <a:latin typeface="Candara"/>
                        </a:defRPr>
                      </a:lvl6pPr>
                      <a:lvl7pPr marL="2057400" algn="l" defTabSz="685800" rtl="0" eaLnBrk="1" latinLnBrk="0" hangingPunct="1">
                        <a:defRPr sz="1400" kern="1200">
                          <a:solidFill>
                            <a:schemeClr val="tx1"/>
                          </a:solidFill>
                          <a:latin typeface="Candara"/>
                        </a:defRPr>
                      </a:lvl7pPr>
                      <a:lvl8pPr marL="2400300" algn="l" defTabSz="685800" rtl="0" eaLnBrk="1" latinLnBrk="0" hangingPunct="1">
                        <a:defRPr sz="1400" kern="1200">
                          <a:solidFill>
                            <a:schemeClr val="tx1"/>
                          </a:solidFill>
                          <a:latin typeface="Candara"/>
                        </a:defRPr>
                      </a:lvl8pPr>
                      <a:lvl9pPr marL="2743200" algn="l" defTabSz="685800" rtl="0" eaLnBrk="1" latinLnBrk="0" hangingPunct="1">
                        <a:defRPr sz="1400" kern="1200">
                          <a:solidFill>
                            <a:schemeClr val="tx1"/>
                          </a:solidFill>
                          <a:latin typeface="Candara"/>
                        </a:defRPr>
                      </a:lvl9pPr>
                    </a:lstStyle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0" u="none" dirty="0" smtClean="0">
                          <a:latin typeface="Arial" panose="020B0604020202020204" pitchFamily="34" charset="0"/>
                          <a:ea typeface="Liberation Serif" panose="02020603050405020304" pitchFamily="18" charset="0"/>
                          <a:cs typeface="Arial" panose="020B0604020202020204" pitchFamily="34" charset="0"/>
                        </a:rPr>
                        <a:t>Березовский</a:t>
                      </a:r>
                      <a:endParaRPr lang="ru-RU" sz="1300" b="0" u="none" dirty="0">
                        <a:latin typeface="Arial" panose="020B0604020202020204" pitchFamily="34" charset="0"/>
                        <a:ea typeface="Liberation Serif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38576" marR="3857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0" i="0" u="none" dirty="0" smtClean="0">
                          <a:latin typeface="Arial" panose="020B0604020202020204" pitchFamily="34" charset="0"/>
                          <a:ea typeface="Liberation Serif" panose="02020603050405020304" pitchFamily="18" charset="0"/>
                          <a:cs typeface="Arial" panose="020B0604020202020204" pitchFamily="34" charset="0"/>
                        </a:rPr>
                        <a:t>35%</a:t>
                      </a:r>
                      <a:endParaRPr lang="ru-RU" sz="1300" b="0" i="0" u="none" dirty="0">
                        <a:latin typeface="Arial" panose="020B0604020202020204" pitchFamily="34" charset="0"/>
                        <a:ea typeface="Liberation Serif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38576" marR="3857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6231216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 txBox="1">
            <a:spLocks/>
          </p:cNvSpPr>
          <p:nvPr/>
        </p:nvSpPr>
        <p:spPr>
          <a:xfrm>
            <a:off x="1043609" y="555526"/>
            <a:ext cx="7704856" cy="504056"/>
          </a:xfrm>
          <a:prstGeom prst="rect">
            <a:avLst/>
          </a:prstGeom>
          <a:ln>
            <a:noFill/>
          </a:ln>
        </p:spPr>
        <p:txBody>
          <a:bodyPr vert="horz" lIns="68580" tIns="34290" rIns="68580" bIns="34290" rtlCol="0" anchor="ctr">
            <a:noAutofit/>
          </a:bodyPr>
          <a:lstStyle>
            <a:lvl1pPr algn="ctr" defTabSz="685800" rtl="0" eaLnBrk="1" latinLnBrk="0" hangingPunct="1"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ru-RU" sz="1800" b="1" dirty="0">
                <a:solidFill>
                  <a:srgbClr val="C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Причины отказов родителей от получения услуг по комплексной реабилитации и </a:t>
            </a:r>
            <a:r>
              <a:rPr lang="ru-RU" sz="1800" b="1" dirty="0" err="1">
                <a:solidFill>
                  <a:srgbClr val="C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абилитации</a:t>
            </a:r>
            <a:r>
              <a:rPr lang="ru-RU" sz="1800" b="1" dirty="0">
                <a:solidFill>
                  <a:srgbClr val="C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детей-инвалидов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287525" y="1203598"/>
            <a:ext cx="8568952" cy="3293209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marL="285743" indent="-285743" algn="just">
              <a:buFont typeface="Wingdings" panose="05000000000000000000" pitchFamily="2" charset="2"/>
              <a:buChar char="Ø"/>
            </a:pPr>
            <a:r>
              <a:rPr lang="ru-RU" sz="1600" dirty="0">
                <a:latin typeface="Liberation Serif" panose="02020603050405020304" pitchFamily="18" charset="0"/>
                <a:ea typeface="Calibri" panose="020F0502020204030204" pitchFamily="34" charset="0"/>
              </a:rPr>
              <a:t>порядка 30% отказов не аргументировано со стороны родителей, родители </a:t>
            </a:r>
            <a:br>
              <a:rPr lang="ru-RU" sz="1600" dirty="0">
                <a:latin typeface="Liberation Serif" panose="02020603050405020304" pitchFamily="18" charset="0"/>
                <a:ea typeface="Calibri" panose="020F0502020204030204" pitchFamily="34" charset="0"/>
              </a:rPr>
            </a:br>
            <a:r>
              <a:rPr lang="ru-RU" sz="1600" dirty="0">
                <a:latin typeface="Liberation Serif" panose="02020603050405020304" pitchFamily="18" charset="0"/>
                <a:ea typeface="Calibri" panose="020F0502020204030204" pitchFamily="34" charset="0"/>
              </a:rPr>
              <a:t>не вступают в общение со специалистами реабилитационной организаций </a:t>
            </a:r>
            <a:br>
              <a:rPr lang="ru-RU" sz="1600" dirty="0">
                <a:latin typeface="Liberation Serif" panose="02020603050405020304" pitchFamily="18" charset="0"/>
                <a:ea typeface="Calibri" panose="020F0502020204030204" pitchFamily="34" charset="0"/>
              </a:rPr>
            </a:br>
            <a:r>
              <a:rPr lang="ru-RU" sz="1600" dirty="0">
                <a:latin typeface="Liberation Serif" panose="02020603050405020304" pitchFamily="18" charset="0"/>
                <a:ea typeface="Calibri" panose="020F0502020204030204" pitchFamily="34" charset="0"/>
              </a:rPr>
              <a:t>или без объяснения причин не выходят на связь (не отвечают на звонки и сообщения);</a:t>
            </a:r>
          </a:p>
          <a:p>
            <a:pPr marL="285743" indent="-285743" algn="just">
              <a:buFont typeface="Wingdings" panose="05000000000000000000" pitchFamily="2" charset="2"/>
              <a:buChar char="Ø"/>
            </a:pPr>
            <a:r>
              <a:rPr lang="ru-RU" sz="1600" dirty="0">
                <a:solidFill>
                  <a:prstClr val="black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порядка 16% отказов связано с нежеланием родителей направлять детей на курс комплексной реабилитации и </a:t>
            </a:r>
            <a:r>
              <a:rPr lang="ru-RU" sz="1600" dirty="0" err="1">
                <a:solidFill>
                  <a:prstClr val="black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абилитации</a:t>
            </a:r>
            <a:r>
              <a:rPr lang="ru-RU" sz="1600" dirty="0">
                <a:solidFill>
                  <a:prstClr val="black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в стационарной форме обслуживания </a:t>
            </a:r>
            <a:br>
              <a:rPr lang="ru-RU" sz="1600" dirty="0">
                <a:solidFill>
                  <a:prstClr val="black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</a:br>
            <a:r>
              <a:rPr lang="ru-RU" sz="1600" dirty="0">
                <a:solidFill>
                  <a:prstClr val="black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без сопровождения, так как в семье имеются другие дети, которым необходим присмотр </a:t>
            </a:r>
            <a:br>
              <a:rPr lang="ru-RU" sz="1600" dirty="0">
                <a:solidFill>
                  <a:prstClr val="black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</a:br>
            <a:r>
              <a:rPr lang="ru-RU" sz="1600" dirty="0">
                <a:solidFill>
                  <a:prstClr val="black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и уход;</a:t>
            </a:r>
          </a:p>
          <a:p>
            <a:pPr marL="285743" indent="-285743" algn="just">
              <a:buFont typeface="Wingdings" panose="05000000000000000000" pitchFamily="2" charset="2"/>
              <a:buChar char="Ø"/>
            </a:pPr>
            <a:r>
              <a:rPr lang="ru-RU" sz="1600" dirty="0">
                <a:solidFill>
                  <a:prstClr val="black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порядка 12% отказов связано с мнением родителей об отсутствии необходимости                  комплексной реабилитации и </a:t>
            </a:r>
            <a:r>
              <a:rPr lang="ru-RU" sz="1600" dirty="0" err="1">
                <a:solidFill>
                  <a:prstClr val="black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абилитации</a:t>
            </a:r>
            <a:r>
              <a:rPr lang="ru-RU" sz="1600" dirty="0">
                <a:solidFill>
                  <a:prstClr val="black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своих детей;</a:t>
            </a:r>
          </a:p>
          <a:p>
            <a:pPr marL="285743" indent="-285743" algn="just">
              <a:buFont typeface="Wingdings" panose="05000000000000000000" pitchFamily="2" charset="2"/>
              <a:buChar char="Ø"/>
            </a:pPr>
            <a:r>
              <a:rPr lang="ru-RU" sz="1600" dirty="0">
                <a:solidFill>
                  <a:prstClr val="black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порядка 11% отказов – это болезнь, госпитализация детей-инвалидов в лечебные учреждения, длительный процесс восстановления после оперативных вмешательств;</a:t>
            </a:r>
          </a:p>
          <a:p>
            <a:pPr marL="285743" indent="-285743" algn="just">
              <a:buFont typeface="Wingdings" panose="05000000000000000000" pitchFamily="2" charset="2"/>
              <a:buChar char="Ø"/>
            </a:pPr>
            <a:r>
              <a:rPr lang="ru-RU" sz="1600" dirty="0">
                <a:solidFill>
                  <a:prstClr val="black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порядка 10% отказов – отсутствие медицинских услуг (физиотерапия, массаж, бассейн) </a:t>
            </a:r>
            <a:br>
              <a:rPr lang="ru-RU" sz="1600" dirty="0">
                <a:solidFill>
                  <a:prstClr val="black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</a:br>
            <a:r>
              <a:rPr lang="ru-RU" sz="1600" dirty="0">
                <a:solidFill>
                  <a:prstClr val="black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в комплексной реабилитации и </a:t>
            </a:r>
            <a:r>
              <a:rPr lang="ru-RU" sz="1600" dirty="0" err="1">
                <a:solidFill>
                  <a:prstClr val="black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абилитации</a:t>
            </a:r>
            <a:endParaRPr lang="ru-RU" sz="1600" dirty="0">
              <a:solidFill>
                <a:prstClr val="black"/>
              </a:solidFill>
              <a:latin typeface="Liberation Serif" panose="02020603050405020304" pitchFamily="18" charset="0"/>
              <a:ea typeface="Liberation Serif" panose="02020603050405020304" pitchFamily="18" charset="0"/>
              <a:cs typeface="Liberation Serif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113094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B20E6800-6767-4BA9-A5E0-853295438C68}"/>
              </a:ext>
            </a:extLst>
          </p:cNvPr>
          <p:cNvSpPr txBox="1"/>
          <p:nvPr/>
        </p:nvSpPr>
        <p:spPr>
          <a:xfrm>
            <a:off x="1331651" y="2630010"/>
            <a:ext cx="184731" cy="2482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sz="1013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5C667D7-C03F-4272-B0E5-22E96C23447D}"/>
              </a:ext>
            </a:extLst>
          </p:cNvPr>
          <p:cNvSpPr txBox="1"/>
          <p:nvPr/>
        </p:nvSpPr>
        <p:spPr>
          <a:xfrm>
            <a:off x="1691680" y="405341"/>
            <a:ext cx="7335038" cy="36875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600"/>
              </a:spcAft>
            </a:pPr>
            <a:r>
              <a:rPr lang="ru-RU" sz="1800" b="1" dirty="0" smtClean="0">
                <a:solidFill>
                  <a:srgbClr val="C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Система ранней помощи в Свердловской области</a:t>
            </a:r>
            <a:endParaRPr lang="ru-RU" sz="1800" dirty="0">
              <a:solidFill>
                <a:srgbClr val="C00000"/>
              </a:solidFill>
              <a:latin typeface="Liberation Serif" panose="02020603050405020304" pitchFamily="18" charset="0"/>
              <a:ea typeface="Liberation Serif" panose="02020603050405020304" pitchFamily="18" charset="0"/>
              <a:cs typeface="Liberation Serif" panose="02020603050405020304" pitchFamily="18" charset="0"/>
            </a:endParaRPr>
          </a:p>
        </p:txBody>
      </p:sp>
      <p:graphicFrame>
        <p:nvGraphicFramePr>
          <p:cNvPr id="15" name="Объект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80418480"/>
              </p:ext>
            </p:extLst>
          </p:nvPr>
        </p:nvGraphicFramePr>
        <p:xfrm>
          <a:off x="5033" y="906432"/>
          <a:ext cx="4156072" cy="36953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6" name="Объект 2"/>
          <p:cNvSpPr>
            <a:spLocks noGrp="1"/>
          </p:cNvSpPr>
          <p:nvPr>
            <p:ph idx="1"/>
          </p:nvPr>
        </p:nvSpPr>
        <p:spPr>
          <a:xfrm>
            <a:off x="3753228" y="857757"/>
            <a:ext cx="5382153" cy="2074561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1200" dirty="0">
                <a:solidFill>
                  <a:srgbClr val="0070C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Ранняя помощь – это комплекс услуг, оказываемых детям </a:t>
            </a:r>
            <a:r>
              <a:rPr lang="ru-RU" sz="1200" dirty="0" smtClean="0">
                <a:solidFill>
                  <a:srgbClr val="0070C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от </a:t>
            </a:r>
            <a:r>
              <a:rPr lang="ru-RU" sz="1200" dirty="0">
                <a:solidFill>
                  <a:srgbClr val="0070C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0 до 3 лет включительно, имеющих риск отставания </a:t>
            </a:r>
            <a:r>
              <a:rPr lang="ru-RU" sz="1200" dirty="0" smtClean="0">
                <a:solidFill>
                  <a:srgbClr val="0070C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или </a:t>
            </a:r>
            <a:r>
              <a:rPr lang="ru-RU" sz="1200" dirty="0">
                <a:solidFill>
                  <a:srgbClr val="0070C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нарушения в развитии, и семьям, воспитывающим </a:t>
            </a:r>
            <a:r>
              <a:rPr lang="ru-RU" sz="1200" dirty="0" smtClean="0">
                <a:solidFill>
                  <a:srgbClr val="0070C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таких </a:t>
            </a:r>
            <a:r>
              <a:rPr lang="ru-RU" sz="1200" dirty="0">
                <a:solidFill>
                  <a:srgbClr val="0070C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детей. </a:t>
            </a:r>
            <a:endParaRPr lang="ru-RU" sz="1200" dirty="0" smtClean="0">
              <a:solidFill>
                <a:srgbClr val="0070C0"/>
              </a:solidFill>
              <a:latin typeface="Liberation Serif" panose="02020603050405020304" pitchFamily="18" charset="0"/>
              <a:ea typeface="Liberation Serif" panose="02020603050405020304" pitchFamily="18" charset="0"/>
              <a:cs typeface="Liberation Serif" panose="02020603050405020304" pitchFamily="18" charset="0"/>
            </a:endParaRPr>
          </a:p>
          <a:p>
            <a:pPr marL="0" indent="0">
              <a:buNone/>
            </a:pPr>
            <a:r>
              <a:rPr lang="ru-RU" sz="1200" dirty="0" smtClean="0">
                <a:solidFill>
                  <a:schemeClr val="tx1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Услуги </a:t>
            </a:r>
            <a:r>
              <a:rPr lang="ru-RU" sz="1200" dirty="0">
                <a:solidFill>
                  <a:schemeClr val="tx1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направлены на:</a:t>
            </a:r>
          </a:p>
          <a:p>
            <a:pPr lvl="0">
              <a:lnSpc>
                <a:spcPct val="100000"/>
              </a:lnSpc>
            </a:pPr>
            <a:r>
              <a:rPr lang="ru-RU" sz="1200" dirty="0">
                <a:solidFill>
                  <a:schemeClr val="tx1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содействие физическому и психическому развитию детей; </a:t>
            </a:r>
            <a:endParaRPr lang="ru-RU" sz="1200" dirty="0" smtClean="0">
              <a:solidFill>
                <a:schemeClr val="tx1"/>
              </a:solidFill>
              <a:latin typeface="Liberation Serif" panose="02020603050405020304" pitchFamily="18" charset="0"/>
              <a:ea typeface="Liberation Serif" panose="02020603050405020304" pitchFamily="18" charset="0"/>
              <a:cs typeface="Liberation Serif" panose="02020603050405020304" pitchFamily="18" charset="0"/>
            </a:endParaRPr>
          </a:p>
          <a:p>
            <a:pPr lvl="0">
              <a:lnSpc>
                <a:spcPct val="100000"/>
              </a:lnSpc>
            </a:pPr>
            <a:r>
              <a:rPr lang="ru-RU" sz="1200" dirty="0" smtClean="0">
                <a:solidFill>
                  <a:schemeClr val="tx1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повышение </a:t>
            </a:r>
            <a:r>
              <a:rPr lang="ru-RU" sz="1200" dirty="0">
                <a:solidFill>
                  <a:schemeClr val="tx1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собственной активности ребенка в той среде, </a:t>
            </a:r>
            <a:r>
              <a:rPr lang="ru-RU" sz="1200" dirty="0" smtClean="0">
                <a:solidFill>
                  <a:schemeClr val="tx1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/>
            </a:r>
            <a:br>
              <a:rPr lang="ru-RU" sz="1200" dirty="0" smtClean="0">
                <a:solidFill>
                  <a:schemeClr val="tx1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</a:br>
            <a:r>
              <a:rPr lang="ru-RU" sz="1200" dirty="0" smtClean="0">
                <a:solidFill>
                  <a:schemeClr val="tx1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где </a:t>
            </a:r>
            <a:r>
              <a:rPr lang="ru-RU" sz="1200" dirty="0">
                <a:solidFill>
                  <a:schemeClr val="tx1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он обычно находится;</a:t>
            </a:r>
          </a:p>
          <a:p>
            <a:pPr lvl="0">
              <a:lnSpc>
                <a:spcPct val="100000"/>
              </a:lnSpc>
            </a:pPr>
            <a:r>
              <a:rPr lang="ru-RU" sz="1200" dirty="0">
                <a:solidFill>
                  <a:schemeClr val="tx1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повышение родительской компетенции в вопросах </a:t>
            </a:r>
            <a:r>
              <a:rPr lang="ru-RU" sz="1200" dirty="0" smtClean="0">
                <a:solidFill>
                  <a:schemeClr val="tx1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развития ребенка</a:t>
            </a:r>
            <a:endParaRPr lang="ru-RU" sz="1200" dirty="0">
              <a:solidFill>
                <a:schemeClr val="tx1"/>
              </a:solidFill>
              <a:latin typeface="Liberation Serif" panose="02020603050405020304" pitchFamily="18" charset="0"/>
              <a:ea typeface="Liberation Serif" panose="02020603050405020304" pitchFamily="18" charset="0"/>
              <a:cs typeface="Liberation Serif" panose="02020603050405020304" pitchFamily="18" charset="0"/>
            </a:endParaRPr>
          </a:p>
          <a:p>
            <a:pPr marL="0" indent="0">
              <a:buNone/>
            </a:pPr>
            <a:endParaRPr lang="ru-RU" sz="1200" dirty="0">
              <a:solidFill>
                <a:schemeClr val="tx1"/>
              </a:solidFill>
              <a:latin typeface="Liberation Serif" panose="02020603050405020304" pitchFamily="18" charset="0"/>
              <a:ea typeface="Liberation Serif" panose="02020603050405020304" pitchFamily="18" charset="0"/>
              <a:cs typeface="Liberation Serif" panose="02020603050405020304" pitchFamily="18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19715" y="2754114"/>
            <a:ext cx="3449181" cy="209187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val="191364936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83518"/>
            <a:ext cx="8229600" cy="504056"/>
          </a:xfrm>
          <a:ln>
            <a:noFill/>
          </a:ln>
        </p:spPr>
        <p:txBody>
          <a:bodyPr>
            <a:noAutofit/>
          </a:bodyPr>
          <a:lstStyle/>
          <a:p>
            <a:pPr algn="ctr"/>
            <a:r>
              <a:rPr lang="ru-RU" sz="1800" b="1" dirty="0" smtClean="0">
                <a:solidFill>
                  <a:srgbClr val="C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Состояние инвалидности в Свердловской области</a:t>
            </a:r>
            <a:br>
              <a:rPr lang="ru-RU" sz="1800" b="1" dirty="0" smtClean="0">
                <a:solidFill>
                  <a:srgbClr val="C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</a:br>
            <a:r>
              <a:rPr lang="ru-RU" sz="1800" b="1" dirty="0" smtClean="0">
                <a:solidFill>
                  <a:srgbClr val="C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на 01.01.2023 года</a:t>
            </a:r>
            <a:endParaRPr lang="ru-RU" sz="1800" b="1" dirty="0">
              <a:solidFill>
                <a:srgbClr val="C00000"/>
              </a:solidFill>
              <a:latin typeface="Liberation Serif" panose="02020603050405020304" pitchFamily="18" charset="0"/>
              <a:ea typeface="Liberation Serif" panose="02020603050405020304" pitchFamily="18" charset="0"/>
              <a:cs typeface="Liberation Serif" panose="02020603050405020304" pitchFamily="18" charset="0"/>
            </a:endParaRPr>
          </a:p>
        </p:txBody>
      </p:sp>
      <p:graphicFrame>
        <p:nvGraphicFramePr>
          <p:cNvPr id="8" name="Содержимое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75234102"/>
              </p:ext>
            </p:extLst>
          </p:nvPr>
        </p:nvGraphicFramePr>
        <p:xfrm>
          <a:off x="413537" y="1131590"/>
          <a:ext cx="7974887" cy="36724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515582" y="1204957"/>
            <a:ext cx="8335725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ru-RU" sz="1500" dirty="0">
              <a:latin typeface="Arial" panose="020B0604020202020204" pitchFamily="34" charset="0"/>
              <a:ea typeface="Liberation Serif" panose="02020603050405020304" pitchFamily="18" charset="0"/>
              <a:cs typeface="Arial" panose="020B0604020202020204" pitchFamily="34" charset="0"/>
            </a:endParaRPr>
          </a:p>
        </p:txBody>
      </p:sp>
      <p:pic>
        <p:nvPicPr>
          <p:cNvPr id="6" name="Объект 3"/>
          <p:cNvPicPr>
            <a:picLocks noChangeAspect="1"/>
          </p:cNvPicPr>
          <p:nvPr/>
        </p:nvPicPr>
        <p:blipFill>
          <a:blip r:embed="rId3" cstate="email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>
                        <a14:backgroundMark x1="26510" y1="97808" x2="34899" y2="99178"/>
                        <a14:backgroundMark x1="38591" y1="98904" x2="41611" y2="98904"/>
                        <a14:backgroundMark x1="47651" y1="97808" x2="50336" y2="99452"/>
                        <a14:backgroundMark x1="24497" y1="98356" x2="23154" y2="98356"/>
                        <a14:backgroundMark x1="3356" y1="98356" x2="6040" y2="99452"/>
                        <a14:backgroundMark x1="10738" y1="98630" x2="12752" y2="98904"/>
                        <a14:backgroundMark x1="98658" y1="56164" x2="99664" y2="58904"/>
                        <a14:backgroundMark x1="98658" y1="61096" x2="99664" y2="6383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9955" y="1102455"/>
            <a:ext cx="2851412" cy="3460373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3490957" y="839624"/>
            <a:ext cx="5653043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>
                <a:solidFill>
                  <a:srgbClr val="0070C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   </a:t>
            </a:r>
            <a:r>
              <a:rPr lang="ru-RU" sz="1600" dirty="0">
                <a:solidFill>
                  <a:srgbClr val="0070C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Кабинеты ранней помощи межмуниципальных </a:t>
            </a:r>
            <a:r>
              <a:rPr lang="ru-RU" sz="1600" dirty="0" smtClean="0">
                <a:solidFill>
                  <a:srgbClr val="0070C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        медицинских </a:t>
            </a:r>
            <a:r>
              <a:rPr lang="ru-RU" sz="1600" dirty="0">
                <a:solidFill>
                  <a:srgbClr val="0070C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центров – 9</a:t>
            </a:r>
          </a:p>
          <a:p>
            <a:pPr marL="270272"/>
            <a:r>
              <a:rPr lang="ru-RU" sz="1600" dirty="0"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государственные учреждения здравоохранения Свердловской области</a:t>
            </a:r>
          </a:p>
          <a:p>
            <a:r>
              <a:rPr lang="ru-RU" sz="1600" dirty="0">
                <a:solidFill>
                  <a:srgbClr val="0070C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   Службы ранней помощи в сфере социальной защиты </a:t>
            </a:r>
            <a:r>
              <a:rPr lang="ru-RU" sz="1600" dirty="0" smtClean="0">
                <a:solidFill>
                  <a:srgbClr val="0070C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  населения </a:t>
            </a:r>
            <a:r>
              <a:rPr lang="ru-RU" sz="1600" dirty="0">
                <a:solidFill>
                  <a:srgbClr val="0070C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– 9:</a:t>
            </a:r>
          </a:p>
          <a:p>
            <a:pPr marL="270272"/>
            <a:r>
              <a:rPr lang="ru-RU" sz="1600" dirty="0"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государственные организации социального обслуживания, находящиеся в ведении Свердловской области</a:t>
            </a:r>
          </a:p>
          <a:p>
            <a:r>
              <a:rPr lang="ru-RU" sz="1600" dirty="0">
                <a:solidFill>
                  <a:srgbClr val="0070C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   Службы ранней помощи в сфере образования – 40:</a:t>
            </a:r>
          </a:p>
          <a:p>
            <a:pPr marL="270272"/>
            <a:r>
              <a:rPr lang="ru-RU" sz="1600" dirty="0"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26 муниципальных дошкольных образовательных организаций;</a:t>
            </a:r>
          </a:p>
          <a:p>
            <a:pPr marL="270272"/>
            <a:r>
              <a:rPr lang="ru-RU" sz="1600" dirty="0"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8 центров психолого-педагогической, медицинской </a:t>
            </a:r>
            <a:r>
              <a:rPr lang="ru-RU" sz="1600" dirty="0" smtClean="0"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/>
            </a:r>
            <a:br>
              <a:rPr lang="ru-RU" sz="1600" dirty="0" smtClean="0"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</a:br>
            <a:r>
              <a:rPr lang="ru-RU" sz="1600" dirty="0" smtClean="0"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и </a:t>
            </a:r>
            <a:r>
              <a:rPr lang="ru-RU" sz="1600" dirty="0"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социальной помощи (ЦППМСП);</a:t>
            </a:r>
          </a:p>
          <a:p>
            <a:pPr marL="270272"/>
            <a:r>
              <a:rPr lang="ru-RU" sz="1600" dirty="0"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5 государственных образовательных учреждений;</a:t>
            </a:r>
          </a:p>
          <a:p>
            <a:pPr marL="270272"/>
            <a:r>
              <a:rPr lang="ru-RU" sz="1600" dirty="0"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1 муниципальное автономное учреждение дополнительного образования</a:t>
            </a:r>
          </a:p>
        </p:txBody>
      </p:sp>
      <p:sp>
        <p:nvSpPr>
          <p:cNvPr id="8" name="5-конечная звезда 7"/>
          <p:cNvSpPr/>
          <p:nvPr/>
        </p:nvSpPr>
        <p:spPr>
          <a:xfrm>
            <a:off x="3490957" y="2802781"/>
            <a:ext cx="280943" cy="242694"/>
          </a:xfrm>
          <a:prstGeom prst="star5">
            <a:avLst/>
          </a:prstGeom>
          <a:solidFill>
            <a:srgbClr val="7030A0"/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/>
          </a:p>
        </p:txBody>
      </p:sp>
      <p:sp>
        <p:nvSpPr>
          <p:cNvPr id="9" name="5-конечная звезда 8"/>
          <p:cNvSpPr/>
          <p:nvPr/>
        </p:nvSpPr>
        <p:spPr>
          <a:xfrm>
            <a:off x="3438584" y="1704153"/>
            <a:ext cx="280943" cy="223466"/>
          </a:xfrm>
          <a:prstGeom prst="star5">
            <a:avLst/>
          </a:prstGeom>
          <a:solidFill>
            <a:srgbClr val="FF0000"/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/>
          </a:p>
        </p:txBody>
      </p:sp>
      <p:sp>
        <p:nvSpPr>
          <p:cNvPr id="10" name="5-конечная звезда 9"/>
          <p:cNvSpPr/>
          <p:nvPr/>
        </p:nvSpPr>
        <p:spPr>
          <a:xfrm>
            <a:off x="3438585" y="878989"/>
            <a:ext cx="280943" cy="223466"/>
          </a:xfrm>
          <a:prstGeom prst="star5">
            <a:avLst/>
          </a:prstGeom>
          <a:solidFill>
            <a:srgbClr val="FFFF00"/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5C667D7-C03F-4272-B0E5-22E96C23447D}"/>
              </a:ext>
            </a:extLst>
          </p:cNvPr>
          <p:cNvSpPr txBox="1"/>
          <p:nvPr/>
        </p:nvSpPr>
        <p:spPr>
          <a:xfrm>
            <a:off x="1808962" y="419618"/>
            <a:ext cx="7335038" cy="36875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600"/>
              </a:spcAft>
            </a:pPr>
            <a:r>
              <a:rPr lang="ru-RU" sz="1800" b="1" dirty="0" smtClean="0">
                <a:solidFill>
                  <a:srgbClr val="C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Система ранней помощи в Свердловской области</a:t>
            </a:r>
            <a:endParaRPr lang="ru-RU" sz="1800" dirty="0">
              <a:solidFill>
                <a:srgbClr val="C00000"/>
              </a:solidFill>
              <a:latin typeface="Liberation Serif" panose="02020603050405020304" pitchFamily="18" charset="0"/>
              <a:ea typeface="Liberation Serif" panose="02020603050405020304" pitchFamily="18" charset="0"/>
              <a:cs typeface="Liberation Serif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2187557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51675" y="313246"/>
            <a:ext cx="7768312" cy="544181"/>
          </a:xfrm>
        </p:spPr>
        <p:txBody>
          <a:bodyPr>
            <a:noAutofit/>
          </a:bodyPr>
          <a:lstStyle/>
          <a:p>
            <a:pPr algn="ctr"/>
            <a:r>
              <a:rPr lang="ru-RU" sz="1800" b="1" dirty="0">
                <a:solidFill>
                  <a:srgbClr val="C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Количество детей, получивших услуги ранней помощи, </a:t>
            </a:r>
            <a:r>
              <a:rPr lang="ru-RU" sz="1800" b="1" dirty="0" smtClean="0">
                <a:solidFill>
                  <a:srgbClr val="C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/>
            </a:r>
            <a:br>
              <a:rPr lang="ru-RU" sz="1800" b="1" dirty="0" smtClean="0">
                <a:solidFill>
                  <a:srgbClr val="C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</a:br>
            <a:r>
              <a:rPr lang="ru-RU" sz="1800" b="1" dirty="0" smtClean="0">
                <a:solidFill>
                  <a:srgbClr val="C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в </a:t>
            </a:r>
            <a:r>
              <a:rPr lang="ru-RU" sz="1800" b="1" dirty="0">
                <a:solidFill>
                  <a:srgbClr val="C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службах ранней помощи Свердловской области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515582" y="1204957"/>
            <a:ext cx="8335725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685800"/>
            <a:endParaRPr lang="ru-RU" sz="1500" dirty="0">
              <a:solidFill>
                <a:prstClr val="black"/>
              </a:solidFill>
              <a:latin typeface="Arial" panose="020B0604020202020204" pitchFamily="34" charset="0"/>
              <a:ea typeface="Liberation Serif" panose="02020603050405020304" pitchFamily="18" charset="0"/>
              <a:cs typeface="Arial" panose="020B0604020202020204" pitchFamily="34" charset="0"/>
            </a:endParaRPr>
          </a:p>
        </p:txBody>
      </p:sp>
      <p:graphicFrame>
        <p:nvGraphicFramePr>
          <p:cNvPr id="11" name="Диаграмма 1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93564861"/>
              </p:ext>
            </p:extLst>
          </p:nvPr>
        </p:nvGraphicFramePr>
        <p:xfrm>
          <a:off x="4742132" y="874185"/>
          <a:ext cx="3942844" cy="41942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9" name="Диаграмма 8"/>
          <p:cNvGraphicFramePr/>
          <p:nvPr>
            <p:extLst>
              <p:ext uri="{D42A27DB-BD31-4B8C-83A1-F6EECF244321}">
                <p14:modId xmlns:p14="http://schemas.microsoft.com/office/powerpoint/2010/main" val="2761764567"/>
              </p:ext>
            </p:extLst>
          </p:nvPr>
        </p:nvGraphicFramePr>
        <p:xfrm>
          <a:off x="341470" y="874185"/>
          <a:ext cx="3818020" cy="41942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2" name="TextBox 11"/>
          <p:cNvSpPr txBox="1"/>
          <p:nvPr/>
        </p:nvSpPr>
        <p:spPr>
          <a:xfrm>
            <a:off x="1000444" y="1490003"/>
            <a:ext cx="729061" cy="306467"/>
          </a:xfrm>
          <a:prstGeom prst="roundRect">
            <a:avLst/>
          </a:prstGeom>
          <a:ln>
            <a:solidFill>
              <a:srgbClr val="7030A0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200" dirty="0" smtClean="0">
                <a:solidFill>
                  <a:srgbClr val="7030A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1476</a:t>
            </a:r>
            <a:endParaRPr lang="ru-RU" sz="1200" dirty="0">
              <a:solidFill>
                <a:srgbClr val="7030A0"/>
              </a:solidFill>
              <a:latin typeface="Liberation Serif" panose="02020603050405020304" pitchFamily="18" charset="0"/>
              <a:ea typeface="Liberation Serif" panose="02020603050405020304" pitchFamily="18" charset="0"/>
              <a:cs typeface="Liberation Serif" panose="02020603050405020304" pitchFamily="18" charset="0"/>
            </a:endParaRPr>
          </a:p>
        </p:txBody>
      </p:sp>
      <p:sp>
        <p:nvSpPr>
          <p:cNvPr id="13" name="TextBox 11"/>
          <p:cNvSpPr txBox="1"/>
          <p:nvPr/>
        </p:nvSpPr>
        <p:spPr>
          <a:xfrm>
            <a:off x="3059312" y="1490002"/>
            <a:ext cx="729061" cy="306467"/>
          </a:xfrm>
          <a:prstGeom prst="roundRect">
            <a:avLst/>
          </a:prstGeom>
          <a:ln>
            <a:solidFill>
              <a:srgbClr val="7030A0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200" dirty="0" smtClean="0">
                <a:solidFill>
                  <a:srgbClr val="7030A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1908</a:t>
            </a:r>
            <a:endParaRPr lang="ru-RU" sz="1200" dirty="0">
              <a:solidFill>
                <a:srgbClr val="7030A0"/>
              </a:solidFill>
              <a:latin typeface="Liberation Serif" panose="02020603050405020304" pitchFamily="18" charset="0"/>
              <a:ea typeface="Liberation Serif" panose="02020603050405020304" pitchFamily="18" charset="0"/>
              <a:cs typeface="Liberation Serif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43350" y="1451883"/>
            <a:ext cx="614626" cy="276999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200" dirty="0" smtClean="0">
                <a:solidFill>
                  <a:srgbClr val="7030A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всего</a:t>
            </a:r>
            <a:endParaRPr lang="ru-RU" sz="1200" dirty="0">
              <a:solidFill>
                <a:srgbClr val="7030A0"/>
              </a:solidFill>
              <a:latin typeface="Liberation Serif" panose="02020603050405020304" pitchFamily="18" charset="0"/>
              <a:ea typeface="Liberation Serif" panose="02020603050405020304" pitchFamily="18" charset="0"/>
              <a:cs typeface="Liberation Serif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2018611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33719" y="2135086"/>
            <a:ext cx="4914546" cy="11387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2918221"/>
      </p:ext>
    </p:extLst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/>
          <p:cNvSpPr/>
          <p:nvPr/>
        </p:nvSpPr>
        <p:spPr>
          <a:xfrm>
            <a:off x="430719" y="418549"/>
            <a:ext cx="828256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40" b="0" i="0" u="none" strike="noStrike" kern="1200" spc="0" baseline="0">
                <a:solidFill>
                  <a:prstClr val="black">
                    <a:lumMod val="65000"/>
                    <a:lumOff val="35000"/>
                  </a:prstClr>
                </a:solidFill>
                <a:latin typeface="Arial Narrow" panose="020B0606020202030204" pitchFamily="34" charset="0"/>
                <a:ea typeface="+mn-ea"/>
                <a:cs typeface="+mn-cs"/>
              </a:defRPr>
            </a:pPr>
            <a:r>
              <a:rPr lang="ru-RU" sz="1800" b="1" dirty="0">
                <a:solidFill>
                  <a:srgbClr val="C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Состояние детской инвалидности в Свердловской области</a:t>
            </a:r>
          </a:p>
        </p:txBody>
      </p:sp>
      <p:graphicFrame>
        <p:nvGraphicFramePr>
          <p:cNvPr id="4" name="Диаграмма 3"/>
          <p:cNvGraphicFramePr/>
          <p:nvPr>
            <p:extLst>
              <p:ext uri="{D42A27DB-BD31-4B8C-83A1-F6EECF244321}">
                <p14:modId xmlns:p14="http://schemas.microsoft.com/office/powerpoint/2010/main" val="1889187555"/>
              </p:ext>
            </p:extLst>
          </p:nvPr>
        </p:nvGraphicFramePr>
        <p:xfrm>
          <a:off x="1043608" y="877651"/>
          <a:ext cx="5194272" cy="187341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6" name="TextBox 15"/>
          <p:cNvSpPr txBox="1"/>
          <p:nvPr/>
        </p:nvSpPr>
        <p:spPr>
          <a:xfrm>
            <a:off x="0" y="1172573"/>
            <a:ext cx="23313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554"/>
              </a:spcAft>
              <a:defRPr/>
            </a:pPr>
            <a:r>
              <a:rPr lang="ru-RU" sz="1200" dirty="0">
                <a:solidFill>
                  <a:prstClr val="black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Численность </a:t>
            </a:r>
            <a:br>
              <a:rPr lang="ru-RU" sz="1200" dirty="0">
                <a:solidFill>
                  <a:prstClr val="black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</a:br>
            <a:r>
              <a:rPr lang="ru-RU" sz="1200" dirty="0">
                <a:solidFill>
                  <a:prstClr val="black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детей-инвалидов (чел.)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-24430" y="2024314"/>
            <a:ext cx="148587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554"/>
              </a:spcAft>
              <a:defRPr/>
            </a:pPr>
            <a:r>
              <a:rPr lang="ru-RU" sz="1200" dirty="0">
                <a:solidFill>
                  <a:prstClr val="black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Доля от общего количества инвалидов (%)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5491115" y="1357168"/>
            <a:ext cx="477754" cy="253916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ru-RU" sz="1050" dirty="0">
                <a:solidFill>
                  <a:prstClr val="white"/>
                </a:solidFill>
                <a:latin typeface="Century Gothic" panose="020B0502020202020204" pitchFamily="34" charset="0"/>
              </a:rPr>
              <a:t>7,9%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4804975" y="1357938"/>
            <a:ext cx="477754" cy="261610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ru-RU" sz="105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7,52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3925215" y="1558959"/>
            <a:ext cx="477754" cy="261610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ru-RU" sz="105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6,99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3090571" y="1726396"/>
            <a:ext cx="477754" cy="261610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ru-RU" sz="105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6,77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2270406" y="1959933"/>
            <a:ext cx="477754" cy="261610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ru-RU" sz="105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6,48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1460129" y="2120855"/>
            <a:ext cx="477754" cy="261610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ru-RU" sz="1050" dirty="0">
                <a:solidFill>
                  <a:prstClr val="white"/>
                </a:solidFill>
                <a:latin typeface="Century Gothic" panose="020B0502020202020204" pitchFamily="34" charset="0"/>
              </a:rPr>
              <a:t>6,57</a:t>
            </a:r>
          </a:p>
        </p:txBody>
      </p:sp>
      <p:graphicFrame>
        <p:nvGraphicFramePr>
          <p:cNvPr id="30" name="Диаграмма 29"/>
          <p:cNvGraphicFramePr/>
          <p:nvPr>
            <p:extLst>
              <p:ext uri="{D42A27DB-BD31-4B8C-83A1-F6EECF244321}">
                <p14:modId xmlns:p14="http://schemas.microsoft.com/office/powerpoint/2010/main" val="3627283087"/>
              </p:ext>
            </p:extLst>
          </p:nvPr>
        </p:nvGraphicFramePr>
        <p:xfrm>
          <a:off x="234348" y="3377549"/>
          <a:ext cx="7859487" cy="171181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31" name="TextBox 30"/>
          <p:cNvSpPr txBox="1"/>
          <p:nvPr/>
        </p:nvSpPr>
        <p:spPr>
          <a:xfrm>
            <a:off x="98059" y="2915881"/>
            <a:ext cx="46371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554"/>
              </a:spcAft>
              <a:defRPr/>
            </a:pPr>
            <a:r>
              <a:rPr lang="ru-RU" sz="1200" dirty="0">
                <a:solidFill>
                  <a:prstClr val="black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Распределение по возрастным группам </a:t>
            </a:r>
            <a:br>
              <a:rPr lang="ru-RU" sz="1200" dirty="0">
                <a:solidFill>
                  <a:prstClr val="black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</a:br>
            <a:r>
              <a:rPr lang="ru-RU" sz="1200" dirty="0">
                <a:solidFill>
                  <a:prstClr val="black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(по состоянию на 01.01.2023)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387377" y="828253"/>
            <a:ext cx="2844611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554"/>
              </a:spcAft>
              <a:defRPr/>
            </a:pPr>
            <a:r>
              <a:rPr lang="ru-RU" sz="1350" dirty="0">
                <a:solidFill>
                  <a:prstClr val="black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За период с 2017 по 2022 год </a:t>
            </a:r>
            <a:r>
              <a:rPr lang="ru-RU" sz="1050" dirty="0">
                <a:solidFill>
                  <a:prstClr val="black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/>
            </a:r>
            <a:br>
              <a:rPr lang="ru-RU" sz="1050" dirty="0">
                <a:solidFill>
                  <a:prstClr val="black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</a:br>
            <a:r>
              <a:rPr lang="ru-RU" sz="1350" dirty="0" smtClean="0">
                <a:solidFill>
                  <a:prstClr val="black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в </a:t>
            </a:r>
            <a:r>
              <a:rPr lang="ru-RU" sz="1350" dirty="0">
                <a:solidFill>
                  <a:prstClr val="black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Свердловской области:</a:t>
            </a:r>
          </a:p>
          <a:p>
            <a:pPr marL="263776" indent="-263776">
              <a:spcAft>
                <a:spcPts val="554"/>
              </a:spcAft>
              <a:buClr>
                <a:srgbClr val="4472C4"/>
              </a:buClr>
              <a:buSzPct val="200000"/>
              <a:buFont typeface="Arial" panose="020B0604020202020204" pitchFamily="34" charset="0"/>
              <a:buChar char="•"/>
              <a:defRPr/>
            </a:pPr>
            <a:r>
              <a:rPr lang="ru-RU" sz="1350" dirty="0">
                <a:solidFill>
                  <a:prstClr val="black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численность детей-инвалидов увеличилась на 18,2%                        (с 18 163 до 21 468 чел.);</a:t>
            </a:r>
          </a:p>
          <a:p>
            <a:pPr marL="263776" indent="-263776">
              <a:spcAft>
                <a:spcPts val="2769"/>
              </a:spcAft>
              <a:buClr>
                <a:srgbClr val="4472C4"/>
              </a:buClr>
              <a:buSzPct val="200000"/>
              <a:buFont typeface="Arial" panose="020B0604020202020204" pitchFamily="34" charset="0"/>
              <a:buChar char="•"/>
              <a:defRPr/>
            </a:pPr>
            <a:r>
              <a:rPr lang="ru-RU" sz="1350" dirty="0">
                <a:solidFill>
                  <a:prstClr val="black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доля детей-инвалидов составляет 6,57 – 7,9% </a:t>
            </a:r>
            <a:br>
              <a:rPr lang="ru-RU" sz="1350" dirty="0">
                <a:solidFill>
                  <a:prstClr val="black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</a:br>
            <a:r>
              <a:rPr lang="ru-RU" sz="1350" dirty="0">
                <a:solidFill>
                  <a:prstClr val="black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от общей численности инвалидов, проживающих </a:t>
            </a:r>
            <a:br>
              <a:rPr lang="ru-RU" sz="1350" dirty="0">
                <a:solidFill>
                  <a:prstClr val="black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</a:br>
            <a:r>
              <a:rPr lang="ru-RU" sz="1350" dirty="0">
                <a:solidFill>
                  <a:prstClr val="black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в Свердловской области 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7223578" y="3315449"/>
            <a:ext cx="1740514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2769"/>
              </a:spcAft>
              <a:buClr>
                <a:srgbClr val="4472C4"/>
              </a:buClr>
              <a:buSzPct val="200000"/>
              <a:defRPr/>
            </a:pPr>
            <a:r>
              <a:rPr lang="ru-RU" dirty="0">
                <a:solidFill>
                  <a:prstClr val="black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Основная доля (50,4%) приходится на детей младшего и среднего </a:t>
            </a:r>
            <a:r>
              <a:rPr lang="ru-RU" dirty="0" smtClean="0">
                <a:solidFill>
                  <a:prstClr val="black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школьного </a:t>
            </a:r>
            <a:r>
              <a:rPr lang="ru-RU" dirty="0">
                <a:solidFill>
                  <a:prstClr val="black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возраста (8-14 лет)</a:t>
            </a:r>
          </a:p>
        </p:txBody>
      </p:sp>
    </p:spTree>
    <p:extLst>
      <p:ext uri="{BB962C8B-B14F-4D97-AF65-F5344CB8AC3E}">
        <p14:creationId xmlns:p14="http://schemas.microsoft.com/office/powerpoint/2010/main" val="187813212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AutoShape 2"/>
          <p:cNvSpPr>
            <a:spLocks noChangeAspect="1" noChangeArrowheads="1"/>
          </p:cNvSpPr>
          <p:nvPr/>
        </p:nvSpPr>
        <p:spPr bwMode="auto">
          <a:xfrm>
            <a:off x="1190625" y="-102394"/>
            <a:ext cx="228600" cy="228600"/>
          </a:xfrm>
          <a:prstGeom prst="rect">
            <a:avLst/>
          </a:prstGeom>
          <a:noFill/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endParaRPr lang="ru-RU" sz="1350">
              <a:solidFill>
                <a:prstClr val="black"/>
              </a:solidFill>
              <a:latin typeface="Verdana"/>
            </a:endParaRPr>
          </a:p>
        </p:txBody>
      </p:sp>
      <p:sp>
        <p:nvSpPr>
          <p:cNvPr id="15364" name="AutoShape 4"/>
          <p:cNvSpPr>
            <a:spLocks noChangeAspect="1" noChangeArrowheads="1"/>
          </p:cNvSpPr>
          <p:nvPr/>
        </p:nvSpPr>
        <p:spPr bwMode="auto">
          <a:xfrm>
            <a:off x="1190625" y="-102394"/>
            <a:ext cx="228600" cy="228600"/>
          </a:xfrm>
          <a:prstGeom prst="rect">
            <a:avLst/>
          </a:prstGeom>
          <a:noFill/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endParaRPr lang="ru-RU" sz="1350">
              <a:solidFill>
                <a:prstClr val="black"/>
              </a:solidFill>
              <a:latin typeface="Verdana"/>
            </a:endParaRPr>
          </a:p>
        </p:txBody>
      </p:sp>
      <p:sp>
        <p:nvSpPr>
          <p:cNvPr id="15366" name="AutoShape 6"/>
          <p:cNvSpPr>
            <a:spLocks noChangeAspect="1" noChangeArrowheads="1"/>
          </p:cNvSpPr>
          <p:nvPr/>
        </p:nvSpPr>
        <p:spPr bwMode="auto">
          <a:xfrm>
            <a:off x="1190625" y="-102394"/>
            <a:ext cx="228600" cy="228600"/>
          </a:xfrm>
          <a:prstGeom prst="rect">
            <a:avLst/>
          </a:prstGeom>
          <a:noFill/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endParaRPr lang="ru-RU" sz="1350">
              <a:solidFill>
                <a:prstClr val="black"/>
              </a:solidFill>
              <a:latin typeface="Verdana"/>
            </a:endParaRPr>
          </a:p>
        </p:txBody>
      </p:sp>
      <p:sp>
        <p:nvSpPr>
          <p:cNvPr id="15368" name="AutoShape 8" descr="https://i.ytimg.com/vi/KfkWN4xqF48/maxresdefault.jpg"/>
          <p:cNvSpPr>
            <a:spLocks noChangeAspect="1" noChangeArrowheads="1"/>
          </p:cNvSpPr>
          <p:nvPr/>
        </p:nvSpPr>
        <p:spPr bwMode="auto">
          <a:xfrm>
            <a:off x="1190625" y="-102394"/>
            <a:ext cx="228600" cy="228600"/>
          </a:xfrm>
          <a:prstGeom prst="rect">
            <a:avLst/>
          </a:prstGeom>
          <a:noFill/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endParaRPr lang="ru-RU" sz="1350">
              <a:solidFill>
                <a:prstClr val="black"/>
              </a:solidFill>
              <a:latin typeface="Verdana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635058" y="126207"/>
            <a:ext cx="7886700" cy="759099"/>
          </a:xfrm>
        </p:spPr>
        <p:txBody>
          <a:bodyPr>
            <a:noAutofit/>
          </a:bodyPr>
          <a:lstStyle/>
          <a:p>
            <a:pPr algn="ctr"/>
            <a:r>
              <a:rPr lang="en-US" sz="1500" b="1" dirty="0" smtClean="0">
                <a:solidFill>
                  <a:srgbClr val="C00000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/>
            </a:r>
            <a:br>
              <a:rPr lang="en-US" sz="1500" b="1" dirty="0" smtClean="0">
                <a:solidFill>
                  <a:srgbClr val="C00000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</a:br>
            <a:r>
              <a:rPr lang="ru-RU" sz="1800" b="1" dirty="0" smtClean="0">
                <a:solidFill>
                  <a:srgbClr val="C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Структура </a:t>
            </a:r>
            <a:r>
              <a:rPr lang="ru-RU" sz="1800" b="1" dirty="0">
                <a:solidFill>
                  <a:srgbClr val="C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первичной инвалидности в Свердловской области</a:t>
            </a:r>
            <a:r>
              <a:rPr lang="en-US" sz="1800" b="1" dirty="0">
                <a:solidFill>
                  <a:srgbClr val="C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  <a:r>
              <a:rPr lang="ru-RU" sz="1800" b="1" dirty="0"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/>
            </a:r>
            <a:br>
              <a:rPr lang="ru-RU" sz="1800" b="1" dirty="0"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</a:br>
            <a:endParaRPr lang="ru-RU" sz="1800" b="1" dirty="0">
              <a:latin typeface="Liberation Serif" panose="02020603050405020304" pitchFamily="18" charset="0"/>
              <a:ea typeface="Liberation Serif" panose="02020603050405020304" pitchFamily="18" charset="0"/>
              <a:cs typeface="Liberation Serif" panose="02020603050405020304" pitchFamily="18" charset="0"/>
            </a:endParaRPr>
          </a:p>
        </p:txBody>
      </p:sp>
      <p:graphicFrame>
        <p:nvGraphicFramePr>
          <p:cNvPr id="9" name="Содержимое 3"/>
          <p:cNvGraphicFramePr>
            <a:graphicFrameLocks noGrp="1"/>
          </p:cNvGraphicFramePr>
          <p:nvPr>
            <p:ph idx="4294967295"/>
            <p:extLst/>
          </p:nvPr>
        </p:nvGraphicFramePr>
        <p:xfrm>
          <a:off x="517467" y="885307"/>
          <a:ext cx="8023862" cy="4002577"/>
        </p:xfrm>
        <a:graphic>
          <a:graphicData uri="http://schemas.openxmlformats.org/drawingml/2006/table">
            <a:tbl>
              <a:tblPr>
                <a:tableStyleId>{E8B1032C-EA38-4F05-BA0D-38AFFFC7BED3}</a:tableStyleId>
              </a:tblPr>
              <a:tblGrid>
                <a:gridCol w="94164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71828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36393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88164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dirty="0">
                          <a:latin typeface="Arial" panose="020B060402020202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Ранговое 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dirty="0">
                          <a:latin typeface="Arial" panose="020B060402020202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место</a:t>
                      </a:r>
                      <a:endParaRPr lang="ru-RU" sz="1500" b="1" dirty="0">
                        <a:latin typeface="Arial" panose="020B0604020202020204" pitchFamily="34" charset="0"/>
                        <a:ea typeface="Verdan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marL="51435" marR="51435" marT="0" marB="0" anchor="ctr">
                    <a:lnL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dirty="0">
                          <a:latin typeface="Arial" panose="020B060402020202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Взрослого населения</a:t>
                      </a:r>
                      <a:endParaRPr lang="ru-RU" sz="1500" b="1" dirty="0">
                        <a:latin typeface="Arial" panose="020B0604020202020204" pitchFamily="34" charset="0"/>
                        <a:ea typeface="Verdan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marL="51435" marR="51435" marT="0" marB="0" anchor="ctr">
                    <a:lnL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dirty="0">
                          <a:latin typeface="Arial" panose="020B060402020202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Детского населения</a:t>
                      </a:r>
                      <a:endParaRPr lang="ru-RU" sz="1500" b="1" dirty="0">
                        <a:latin typeface="Arial" panose="020B0604020202020204" pitchFamily="34" charset="0"/>
                        <a:ea typeface="Verdan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marL="51435" marR="51435" marT="0" marB="0" anchor="ctr">
                    <a:lnL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2863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500" dirty="0">
                          <a:latin typeface="Arial" panose="020B060402020202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I</a:t>
                      </a:r>
                      <a:endParaRPr lang="ru-RU" sz="1500" b="1" dirty="0">
                        <a:latin typeface="Arial" panose="020B0604020202020204" pitchFamily="34" charset="0"/>
                        <a:ea typeface="Verdan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marL="51435" marR="51435" marT="0" marB="0" anchor="ctr">
                    <a:lnL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kern="1200" dirty="0">
                          <a:latin typeface="Arial" panose="020B060402020202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Злокачественные новообразования - </a:t>
                      </a:r>
                      <a:r>
                        <a:rPr lang="ru-RU" sz="1500" kern="1200" dirty="0">
                          <a:solidFill>
                            <a:srgbClr val="C00000"/>
                          </a:solidFill>
                          <a:latin typeface="Arial" panose="020B060402020202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38%</a:t>
                      </a:r>
                      <a:endParaRPr lang="ru-RU" sz="1500" b="1" dirty="0">
                        <a:solidFill>
                          <a:srgbClr val="C00000"/>
                        </a:solidFill>
                        <a:latin typeface="Arial" panose="020B0604020202020204" pitchFamily="34" charset="0"/>
                        <a:ea typeface="Verdan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marL="51435" marR="51435" marT="0" marB="0" anchor="ctr">
                    <a:lnL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kern="1200" dirty="0">
                          <a:latin typeface="Arial" panose="020B060402020202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Психические расстройства и расстройства поведения – </a:t>
                      </a:r>
                      <a:r>
                        <a:rPr lang="ru-RU" sz="1500" kern="1200" dirty="0">
                          <a:solidFill>
                            <a:srgbClr val="C00000"/>
                          </a:solidFill>
                          <a:latin typeface="Arial" panose="020B060402020202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42,6%</a:t>
                      </a:r>
                      <a:endParaRPr lang="ru-RU" sz="1500" b="1" dirty="0">
                        <a:solidFill>
                          <a:srgbClr val="C00000"/>
                        </a:solidFill>
                        <a:latin typeface="Arial" panose="020B0604020202020204" pitchFamily="34" charset="0"/>
                        <a:ea typeface="Verdan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2863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500" dirty="0">
                          <a:latin typeface="Arial" panose="020B060402020202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II</a:t>
                      </a:r>
                      <a:endParaRPr lang="ru-RU" sz="1500" b="1" dirty="0">
                        <a:latin typeface="Arial" panose="020B0604020202020204" pitchFamily="34" charset="0"/>
                        <a:ea typeface="Verdan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marL="51435" marR="51435" marT="0" marB="0" anchor="ctr">
                    <a:lnL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kern="1200" dirty="0">
                          <a:latin typeface="Arial" panose="020B060402020202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Болезни системы кровообращения - </a:t>
                      </a:r>
                      <a:r>
                        <a:rPr lang="ru-RU" sz="1500" kern="1200" dirty="0">
                          <a:solidFill>
                            <a:srgbClr val="C00000"/>
                          </a:solidFill>
                          <a:latin typeface="Arial" panose="020B060402020202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24,8%</a:t>
                      </a:r>
                      <a:endParaRPr lang="ru-RU" sz="1500" b="1" dirty="0">
                        <a:solidFill>
                          <a:srgbClr val="C00000"/>
                        </a:solidFill>
                        <a:latin typeface="Arial" panose="020B0604020202020204" pitchFamily="34" charset="0"/>
                        <a:ea typeface="Verdan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marL="51435" marR="51435" marT="0" marB="0" anchor="ctr">
                    <a:lnL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5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  <a:latin typeface="Arial" panose="020B060402020202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Болезни нервной системы – </a:t>
                      </a:r>
                      <a:r>
                        <a:rPr kumimoji="0" lang="ru-RU" sz="150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12,7</a:t>
                      </a:r>
                      <a:r>
                        <a:rPr kumimoji="0" lang="ru-RU" sz="150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%</a:t>
                      </a:r>
                      <a:endParaRPr kumimoji="0" lang="ru-RU" sz="150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Verdan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463659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dirty="0">
                          <a:latin typeface="Arial" panose="020B060402020202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III</a:t>
                      </a:r>
                      <a:endParaRPr lang="ru-RU" sz="1500" b="1" dirty="0">
                        <a:latin typeface="Arial" panose="020B0604020202020204" pitchFamily="34" charset="0"/>
                        <a:ea typeface="Verdan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marL="51435" marR="51435" marT="0" marB="0" anchor="ctr">
                    <a:lnL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dirty="0">
                          <a:latin typeface="Arial" panose="020B060402020202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Болезни костно-мышечной системы </a:t>
                      </a:r>
                      <a:r>
                        <a:rPr lang="en-US" sz="1500" dirty="0" smtClean="0">
                          <a:latin typeface="Arial" panose="020B060402020202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/>
                      </a:r>
                      <a:br>
                        <a:rPr lang="en-US" sz="1500" dirty="0" smtClean="0">
                          <a:latin typeface="Arial" panose="020B060402020202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</a:br>
                      <a:r>
                        <a:rPr lang="ru-RU" sz="1500" dirty="0" smtClean="0">
                          <a:latin typeface="Arial" panose="020B060402020202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и </a:t>
                      </a:r>
                      <a:r>
                        <a:rPr lang="ru-RU" sz="1500" dirty="0">
                          <a:latin typeface="Arial" panose="020B060402020202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соединительной ткани</a:t>
                      </a:r>
                      <a:r>
                        <a:rPr lang="ru-RU" sz="1500" baseline="0" dirty="0">
                          <a:latin typeface="Arial" panose="020B060402020202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 – </a:t>
                      </a:r>
                      <a:r>
                        <a:rPr lang="ru-RU" sz="1500" baseline="0" dirty="0">
                          <a:solidFill>
                            <a:srgbClr val="C00000"/>
                          </a:solidFill>
                          <a:latin typeface="Arial" panose="020B060402020202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4,9% 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baseline="0" dirty="0">
                          <a:latin typeface="Arial" panose="020B060402020202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Болезни уха и сосцевидного отростка – </a:t>
                      </a:r>
                      <a:r>
                        <a:rPr lang="ru-RU" sz="1500" baseline="0" dirty="0">
                          <a:solidFill>
                            <a:srgbClr val="C00000"/>
                          </a:solidFill>
                          <a:latin typeface="Arial" panose="020B060402020202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4,8%</a:t>
                      </a:r>
                      <a:endParaRPr lang="ru-RU" sz="1500" dirty="0">
                        <a:solidFill>
                          <a:srgbClr val="C00000"/>
                        </a:solidFill>
                        <a:latin typeface="Arial" panose="020B0604020202020204" pitchFamily="34" charset="0"/>
                        <a:ea typeface="Verdana" panose="020B0604030504040204" pitchFamily="34" charset="0"/>
                        <a:cs typeface="Arial" panose="020B0604020202020204" pitchFamily="34" charset="0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dirty="0">
                          <a:latin typeface="Arial" panose="020B060402020202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Болезни нервной системы - </a:t>
                      </a:r>
                      <a:r>
                        <a:rPr lang="ru-RU" sz="1500" dirty="0">
                          <a:solidFill>
                            <a:srgbClr val="C00000"/>
                          </a:solidFill>
                          <a:latin typeface="Arial" panose="020B060402020202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4,3%</a:t>
                      </a:r>
                      <a:endParaRPr lang="ru-RU" sz="1500" b="1" dirty="0">
                        <a:solidFill>
                          <a:srgbClr val="C00000"/>
                        </a:solidFill>
                        <a:latin typeface="Arial" panose="020B0604020202020204" pitchFamily="34" charset="0"/>
                        <a:ea typeface="Verdan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marL="51435" marR="51435" marT="0" marB="0" anchor="ctr">
                    <a:lnL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5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  <a:latin typeface="Arial" panose="020B060402020202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Врожденные пороки развития – </a:t>
                      </a:r>
                      <a:r>
                        <a:rPr kumimoji="0" lang="ru-RU" sz="150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12,4%</a:t>
                      </a:r>
                      <a:endParaRPr kumimoji="0" lang="ru-RU" sz="15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Verdan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073160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AutoShape 2"/>
          <p:cNvSpPr>
            <a:spLocks noChangeAspect="1" noChangeArrowheads="1"/>
          </p:cNvSpPr>
          <p:nvPr/>
        </p:nvSpPr>
        <p:spPr bwMode="auto">
          <a:xfrm>
            <a:off x="1190625" y="-102394"/>
            <a:ext cx="228600" cy="228600"/>
          </a:xfrm>
          <a:prstGeom prst="rect">
            <a:avLst/>
          </a:prstGeom>
          <a:noFill/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ru-RU" sz="1350">
              <a:solidFill>
                <a:prstClr val="black"/>
              </a:solidFill>
              <a:latin typeface="Verdana"/>
            </a:endParaRPr>
          </a:p>
        </p:txBody>
      </p:sp>
      <p:sp>
        <p:nvSpPr>
          <p:cNvPr id="15364" name="AutoShape 4"/>
          <p:cNvSpPr>
            <a:spLocks noChangeAspect="1" noChangeArrowheads="1"/>
          </p:cNvSpPr>
          <p:nvPr/>
        </p:nvSpPr>
        <p:spPr bwMode="auto">
          <a:xfrm>
            <a:off x="1190625" y="-102394"/>
            <a:ext cx="228600" cy="228600"/>
          </a:xfrm>
          <a:prstGeom prst="rect">
            <a:avLst/>
          </a:prstGeom>
          <a:noFill/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ru-RU" sz="1350">
              <a:solidFill>
                <a:prstClr val="black"/>
              </a:solidFill>
              <a:latin typeface="Verdana"/>
            </a:endParaRPr>
          </a:p>
        </p:txBody>
      </p:sp>
      <p:sp>
        <p:nvSpPr>
          <p:cNvPr id="15366" name="AutoShape 6"/>
          <p:cNvSpPr>
            <a:spLocks noChangeAspect="1" noChangeArrowheads="1"/>
          </p:cNvSpPr>
          <p:nvPr/>
        </p:nvSpPr>
        <p:spPr bwMode="auto">
          <a:xfrm>
            <a:off x="1190625" y="-102394"/>
            <a:ext cx="228600" cy="228600"/>
          </a:xfrm>
          <a:prstGeom prst="rect">
            <a:avLst/>
          </a:prstGeom>
          <a:noFill/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ru-RU" sz="1350">
              <a:solidFill>
                <a:prstClr val="black"/>
              </a:solidFill>
              <a:latin typeface="Verdana"/>
            </a:endParaRPr>
          </a:p>
        </p:txBody>
      </p:sp>
      <p:sp>
        <p:nvSpPr>
          <p:cNvPr id="15368" name="AutoShape 8" descr="https://i.ytimg.com/vi/KfkWN4xqF48/maxresdefault.jpg"/>
          <p:cNvSpPr>
            <a:spLocks noChangeAspect="1" noChangeArrowheads="1"/>
          </p:cNvSpPr>
          <p:nvPr/>
        </p:nvSpPr>
        <p:spPr bwMode="auto">
          <a:xfrm>
            <a:off x="1190625" y="-102394"/>
            <a:ext cx="228600" cy="228600"/>
          </a:xfrm>
          <a:prstGeom prst="rect">
            <a:avLst/>
          </a:prstGeom>
          <a:noFill/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ru-RU" sz="1350">
              <a:solidFill>
                <a:prstClr val="black"/>
              </a:solidFill>
              <a:latin typeface="Verdana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411510"/>
            <a:ext cx="8229600" cy="72008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200" b="1" dirty="0" smtClean="0">
                <a:solidFill>
                  <a:srgbClr val="C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/>
            </a:r>
            <a:br>
              <a:rPr lang="ru-RU" sz="2200" b="1" dirty="0" smtClean="0">
                <a:solidFill>
                  <a:srgbClr val="C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</a:br>
            <a:r>
              <a:rPr lang="ru-RU" sz="2000" b="1" dirty="0" smtClean="0">
                <a:solidFill>
                  <a:srgbClr val="C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Структура первичной детской инвалидности на 01.01.2023 год</a:t>
            </a:r>
            <a:r>
              <a:rPr lang="ru-RU" sz="1900" b="1" dirty="0">
                <a:solidFill>
                  <a:srgbClr val="C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/>
            </a:r>
            <a:br>
              <a:rPr lang="ru-RU" sz="1900" b="1" dirty="0">
                <a:solidFill>
                  <a:srgbClr val="C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</a:br>
            <a:endParaRPr lang="ru-RU" dirty="0"/>
          </a:p>
        </p:txBody>
      </p:sp>
      <p:graphicFrame>
        <p:nvGraphicFramePr>
          <p:cNvPr id="5" name="Диаграмма 4"/>
          <p:cNvGraphicFramePr/>
          <p:nvPr>
            <p:extLst>
              <p:ext uri="{D42A27DB-BD31-4B8C-83A1-F6EECF244321}">
                <p14:modId xmlns:p14="http://schemas.microsoft.com/office/powerpoint/2010/main" val="1572211656"/>
              </p:ext>
            </p:extLst>
          </p:nvPr>
        </p:nvGraphicFramePr>
        <p:xfrm>
          <a:off x="323528" y="1131590"/>
          <a:ext cx="4104456" cy="37444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2" name="Диаграмма 11"/>
          <p:cNvGraphicFramePr/>
          <p:nvPr>
            <p:extLst>
              <p:ext uri="{D42A27DB-BD31-4B8C-83A1-F6EECF244321}">
                <p14:modId xmlns:p14="http://schemas.microsoft.com/office/powerpoint/2010/main" val="2854126457"/>
              </p:ext>
            </p:extLst>
          </p:nvPr>
        </p:nvGraphicFramePr>
        <p:xfrm>
          <a:off x="5004048" y="1131590"/>
          <a:ext cx="3912096" cy="36724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417987548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1"/>
          <p:cNvSpPr txBox="1">
            <a:spLocks/>
          </p:cNvSpPr>
          <p:nvPr/>
        </p:nvSpPr>
        <p:spPr>
          <a:xfrm>
            <a:off x="553955" y="1988485"/>
            <a:ext cx="7971285" cy="259229"/>
          </a:xfrm>
          <a:prstGeom prst="rect">
            <a:avLst/>
          </a:prstGeom>
        </p:spPr>
        <p:txBody>
          <a:bodyPr vert="horz" lIns="61722" tIns="30861" rIns="61722" bIns="30861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defTabSz="822960" fontAlgn="base">
              <a:spcAft>
                <a:spcPct val="0"/>
              </a:spcAft>
              <a:defRPr/>
            </a:pPr>
            <a:endParaRPr lang="ru-RU" sz="1800" b="1" dirty="0">
              <a:solidFill>
                <a:srgbClr val="8064A2">
                  <a:lumMod val="50000"/>
                </a:srgbClr>
              </a:solidFill>
              <a:latin typeface="Liberation Serif" panose="02020603050405020304" pitchFamily="18" charset="0"/>
              <a:ea typeface="Liberation Serif" panose="02020603050405020304" pitchFamily="18" charset="0"/>
              <a:cs typeface="Liberation Serif" panose="02020603050405020304" pitchFamily="18" charset="0"/>
            </a:endParaRPr>
          </a:p>
        </p:txBody>
      </p:sp>
      <p:sp>
        <p:nvSpPr>
          <p:cNvPr id="8" name="Заголовок 1"/>
          <p:cNvSpPr txBox="1">
            <a:spLocks/>
          </p:cNvSpPr>
          <p:nvPr/>
        </p:nvSpPr>
        <p:spPr>
          <a:xfrm>
            <a:off x="251520" y="187063"/>
            <a:ext cx="8640960" cy="4925346"/>
          </a:xfrm>
          <a:prstGeom prst="rect">
            <a:avLst/>
          </a:prstGeom>
        </p:spPr>
        <p:txBody>
          <a:bodyPr>
            <a:no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tx1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defTabSz="822960">
              <a:defRPr/>
            </a:pPr>
            <a:endParaRPr lang="ru-RU" sz="1440" b="1" dirty="0">
              <a:solidFill>
                <a:srgbClr val="4D41E9"/>
              </a:solidFill>
              <a:latin typeface="Liberation Serif" panose="02020603050405020304" pitchFamily="18" charset="0"/>
              <a:ea typeface="Liberation Serif" panose="02020603050405020304" pitchFamily="18" charset="0"/>
              <a:cs typeface="Liberation Serif" panose="02020603050405020304" pitchFamily="18" charset="0"/>
            </a:endParaRPr>
          </a:p>
          <a:p>
            <a:r>
              <a:rPr lang="ru-RU" sz="1440" b="1" dirty="0">
                <a:solidFill>
                  <a:srgbClr val="D4000F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      </a:t>
            </a:r>
            <a:r>
              <a:rPr lang="ru-RU" sz="1800" b="1" dirty="0">
                <a:solidFill>
                  <a:srgbClr val="D4000F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Меры социальной поддержки семьям с </a:t>
            </a:r>
            <a:r>
              <a:rPr lang="ru-RU" sz="1800" b="1" dirty="0" smtClean="0">
                <a:solidFill>
                  <a:srgbClr val="D4000F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детьми</a:t>
            </a:r>
            <a:br>
              <a:rPr lang="ru-RU" sz="1800" b="1" dirty="0" smtClean="0">
                <a:solidFill>
                  <a:srgbClr val="D4000F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</a:br>
            <a:endParaRPr lang="ru-RU" sz="1800" b="1" dirty="0">
              <a:solidFill>
                <a:srgbClr val="D4000F"/>
              </a:solidFill>
              <a:latin typeface="Liberation Serif" panose="02020603050405020304" pitchFamily="18" charset="0"/>
              <a:ea typeface="Liberation Serif" panose="02020603050405020304" pitchFamily="18" charset="0"/>
              <a:cs typeface="Liberation Serif" panose="02020603050405020304" pitchFamily="18" charset="0"/>
            </a:endParaRPr>
          </a:p>
          <a:p>
            <a:pPr marL="257175" indent="-257175" algn="just">
              <a:buFont typeface="Wingdings" panose="05000000000000000000" pitchFamily="2" charset="2"/>
              <a:buChar char="Ø"/>
            </a:pPr>
            <a:r>
              <a:rPr lang="ru-RU" sz="1440" dirty="0" smtClean="0">
                <a:solidFill>
                  <a:schemeClr val="tx2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ежемесячное </a:t>
            </a:r>
            <a:r>
              <a:rPr lang="ru-RU" sz="1440" dirty="0">
                <a:solidFill>
                  <a:schemeClr val="tx2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пособие на ребенка родителям, имеющим среднедушевой доход ниже величины прожиточного минимума</a:t>
            </a:r>
            <a:r>
              <a:rPr lang="ru-RU" sz="1440" dirty="0"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, установленной в Свердловской области, если заявление о назначении пособия подано не позднее 31.12.2022;</a:t>
            </a:r>
          </a:p>
          <a:p>
            <a:pPr marL="257175" indent="-257175" algn="just">
              <a:buFont typeface="Wingdings" panose="05000000000000000000" pitchFamily="2" charset="2"/>
              <a:buChar char="Ø"/>
            </a:pPr>
            <a:r>
              <a:rPr lang="ru-RU" sz="1440" dirty="0">
                <a:solidFill>
                  <a:schemeClr val="tx2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ежемесячная денежная выплата на ребенка в возрасте от трех до семи лет включительно </a:t>
            </a:r>
            <a:r>
              <a:rPr lang="ru-RU" sz="1440" dirty="0"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семьям </a:t>
            </a:r>
            <a:r>
              <a:rPr lang="ru-RU" sz="1440" dirty="0" smtClean="0"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/>
            </a:r>
            <a:br>
              <a:rPr lang="ru-RU" sz="1440" dirty="0" smtClean="0"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</a:br>
            <a:r>
              <a:rPr lang="ru-RU" sz="1440" dirty="0" smtClean="0"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со </a:t>
            </a:r>
            <a:r>
              <a:rPr lang="ru-RU" sz="1440" dirty="0"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среднедушевым доходом, не превышающим величину прожиточного минимума на душу населения, установленную в Свердловской области;</a:t>
            </a:r>
          </a:p>
          <a:p>
            <a:pPr marL="257175" indent="-257175" algn="just">
              <a:buFont typeface="Wingdings" panose="05000000000000000000" pitchFamily="2" charset="2"/>
              <a:buChar char="Ø"/>
            </a:pPr>
            <a:r>
              <a:rPr lang="ru-RU" sz="1440" dirty="0">
                <a:solidFill>
                  <a:schemeClr val="tx2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ежемесячная денежная выплата в связи с рождением (усыновлением) третьего ребенка или последующих детей</a:t>
            </a:r>
            <a:r>
              <a:rPr lang="ru-RU" sz="1440" dirty="0"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семьям в связи с рождением (усыновлением) третьего ребенка или последующих детей не позднее 31.12.2022, имеющим среднедушевой доход, </a:t>
            </a:r>
            <a:r>
              <a:rPr lang="ru-RU" sz="1440" dirty="0" smtClean="0"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не </a:t>
            </a:r>
            <a:r>
              <a:rPr lang="ru-RU" sz="1440" dirty="0"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превышающий двукратной величины прожиточного минимума трудоспособного населения, установленной в Свердловской области</a:t>
            </a:r>
            <a:r>
              <a:rPr lang="en-US" sz="1440" dirty="0"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  <a:r>
              <a:rPr lang="ru-RU" sz="1440" dirty="0" smtClean="0"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/>
            </a:r>
            <a:br>
              <a:rPr lang="ru-RU" sz="1440" dirty="0" smtClean="0"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</a:br>
            <a:r>
              <a:rPr lang="en-US" sz="1440" dirty="0" smtClean="0"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(</a:t>
            </a:r>
            <a:r>
              <a:rPr lang="en-US" sz="1440" dirty="0"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14623 </a:t>
            </a:r>
            <a:r>
              <a:rPr lang="ru-RU" sz="1440" dirty="0"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руб.</a:t>
            </a:r>
            <a:r>
              <a:rPr lang="en-US" sz="1440" dirty="0"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)</a:t>
            </a:r>
            <a:r>
              <a:rPr lang="ru-RU" sz="1440" dirty="0"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;</a:t>
            </a:r>
          </a:p>
          <a:p>
            <a:pPr marL="257175" indent="-257175" algn="just">
              <a:buFont typeface="Wingdings" panose="05000000000000000000" pitchFamily="2" charset="2"/>
              <a:buChar char="Ø"/>
            </a:pPr>
            <a:r>
              <a:rPr lang="ru-RU" sz="1440" dirty="0">
                <a:solidFill>
                  <a:schemeClr val="tx2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единовременное пособие женщинам, родившим третьего и последующих детей </a:t>
            </a:r>
            <a:r>
              <a:rPr lang="ru-RU" sz="1440" dirty="0"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(5000 руб.);</a:t>
            </a:r>
          </a:p>
          <a:p>
            <a:pPr marL="257175" indent="-257175" algn="just">
              <a:buFont typeface="Wingdings" panose="05000000000000000000" pitchFamily="2" charset="2"/>
              <a:buChar char="Ø"/>
            </a:pPr>
            <a:r>
              <a:rPr lang="ru-RU" sz="1440" dirty="0">
                <a:solidFill>
                  <a:schemeClr val="tx2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ежемесячное пособие одному из родителей или законных представителей, воспитывающему ребенка-инвалида</a:t>
            </a:r>
            <a:r>
              <a:rPr lang="ru-RU" sz="1440" dirty="0"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(1609 руб</a:t>
            </a:r>
            <a:r>
              <a:rPr lang="ru-RU" sz="1440" dirty="0" smtClean="0"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.);</a:t>
            </a:r>
            <a:endParaRPr lang="ru-RU" sz="810" b="1" dirty="0">
              <a:solidFill>
                <a:srgbClr val="D7006C"/>
              </a:solidFill>
              <a:latin typeface="Liberation Serif" panose="02020603050405020304" pitchFamily="18" charset="0"/>
              <a:ea typeface="Liberation Serif" panose="02020603050405020304" pitchFamily="18" charset="0"/>
              <a:cs typeface="Liberation Serif" panose="02020603050405020304" pitchFamily="18" charset="0"/>
            </a:endParaRPr>
          </a:p>
          <a:p>
            <a:pPr marL="257175" indent="-257175" algn="just">
              <a:buFont typeface="Wingdings" panose="05000000000000000000" pitchFamily="2" charset="2"/>
              <a:buChar char="Ø"/>
            </a:pPr>
            <a:endParaRPr lang="ru-RU" sz="1440" b="1" dirty="0">
              <a:latin typeface="Liberation Serif" panose="02020603050405020304" pitchFamily="18" charset="0"/>
              <a:ea typeface="Liberation Serif" panose="02020603050405020304" pitchFamily="18" charset="0"/>
              <a:cs typeface="Liberation Serif" panose="02020603050405020304" pitchFamily="18" charset="0"/>
            </a:endParaRPr>
          </a:p>
          <a:p>
            <a:pPr marL="257175" indent="-257175" algn="just">
              <a:buFont typeface="Wingdings" panose="05000000000000000000" pitchFamily="2" charset="2"/>
              <a:buChar char="Ø"/>
            </a:pPr>
            <a:endParaRPr lang="ru-RU" sz="1440" b="1" dirty="0">
              <a:latin typeface="Liberation Serif" panose="02020603050405020304" pitchFamily="18" charset="0"/>
              <a:ea typeface="Liberation Serif" panose="02020603050405020304" pitchFamily="18" charset="0"/>
              <a:cs typeface="Liberation Serif" panose="02020603050405020304" pitchFamily="18" charset="0"/>
            </a:endParaRPr>
          </a:p>
          <a:p>
            <a:pPr marL="257175" indent="-257175" algn="just">
              <a:buFont typeface="Wingdings" panose="05000000000000000000" pitchFamily="2" charset="2"/>
              <a:buChar char="Ø"/>
            </a:pPr>
            <a:endParaRPr lang="ru-RU" sz="1440" b="1" dirty="0">
              <a:solidFill>
                <a:prstClr val="black"/>
              </a:solidFill>
              <a:latin typeface="Liberation Serif" panose="02020603050405020304" pitchFamily="18" charset="0"/>
              <a:ea typeface="Liberation Serif" panose="02020603050405020304" pitchFamily="18" charset="0"/>
              <a:cs typeface="Liberation Serif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6110212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1"/>
          <p:cNvSpPr txBox="1">
            <a:spLocks/>
          </p:cNvSpPr>
          <p:nvPr/>
        </p:nvSpPr>
        <p:spPr>
          <a:xfrm>
            <a:off x="553955" y="1988485"/>
            <a:ext cx="7971285" cy="259229"/>
          </a:xfrm>
          <a:prstGeom prst="rect">
            <a:avLst/>
          </a:prstGeom>
        </p:spPr>
        <p:txBody>
          <a:bodyPr vert="horz" lIns="61722" tIns="30861" rIns="61722" bIns="30861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defTabSz="822960" fontAlgn="base">
              <a:spcAft>
                <a:spcPct val="0"/>
              </a:spcAft>
              <a:defRPr/>
            </a:pPr>
            <a:endParaRPr lang="ru-RU" sz="1800" b="1" dirty="0">
              <a:solidFill>
                <a:srgbClr val="8064A2">
                  <a:lumMod val="50000"/>
                </a:srgbClr>
              </a:solidFill>
              <a:latin typeface="Liberation Serif" panose="02020603050405020304" pitchFamily="18" charset="0"/>
              <a:ea typeface="Liberation Serif" panose="02020603050405020304" pitchFamily="18" charset="0"/>
              <a:cs typeface="Liberation Serif" panose="02020603050405020304" pitchFamily="18" charset="0"/>
            </a:endParaRPr>
          </a:p>
        </p:txBody>
      </p:sp>
      <p:sp>
        <p:nvSpPr>
          <p:cNvPr id="8" name="Заголовок 1"/>
          <p:cNvSpPr txBox="1">
            <a:spLocks/>
          </p:cNvSpPr>
          <p:nvPr/>
        </p:nvSpPr>
        <p:spPr>
          <a:xfrm>
            <a:off x="251520" y="173884"/>
            <a:ext cx="8712968" cy="4925346"/>
          </a:xfrm>
          <a:prstGeom prst="rect">
            <a:avLst/>
          </a:prstGeom>
        </p:spPr>
        <p:txBody>
          <a:bodyPr>
            <a:no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tx1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defTabSz="822960">
              <a:defRPr/>
            </a:pPr>
            <a:endParaRPr lang="ru-RU" sz="1440" b="1" dirty="0">
              <a:solidFill>
                <a:srgbClr val="4D41E9"/>
              </a:solidFill>
              <a:latin typeface="Liberation Serif" panose="02020603050405020304" pitchFamily="18" charset="0"/>
              <a:ea typeface="Liberation Serif" panose="02020603050405020304" pitchFamily="18" charset="0"/>
              <a:cs typeface="Liberation Serif" panose="02020603050405020304" pitchFamily="18" charset="0"/>
            </a:endParaRPr>
          </a:p>
          <a:p>
            <a:r>
              <a:rPr lang="ru-RU" sz="1440" b="1" dirty="0">
                <a:solidFill>
                  <a:srgbClr val="D4000F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      </a:t>
            </a:r>
            <a:r>
              <a:rPr lang="ru-RU" sz="1800" b="1" dirty="0">
                <a:solidFill>
                  <a:srgbClr val="D4000F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Меры социальной поддержки семьям с детьми</a:t>
            </a:r>
          </a:p>
          <a:p>
            <a:endParaRPr lang="ru-RU" sz="1800" b="1" dirty="0">
              <a:solidFill>
                <a:srgbClr val="D4000F"/>
              </a:solidFill>
              <a:latin typeface="Liberation Serif" panose="02020603050405020304" pitchFamily="18" charset="0"/>
              <a:ea typeface="Liberation Serif" panose="02020603050405020304" pitchFamily="18" charset="0"/>
              <a:cs typeface="Liberation Serif" panose="02020603050405020304" pitchFamily="18" charset="0"/>
            </a:endParaRPr>
          </a:p>
          <a:p>
            <a:pPr marL="257175" indent="-257175" algn="just">
              <a:buFont typeface="Wingdings" panose="05000000000000000000" pitchFamily="2" charset="2"/>
              <a:buChar char="Ø"/>
            </a:pPr>
            <a:r>
              <a:rPr lang="ru-RU" sz="1440" dirty="0">
                <a:solidFill>
                  <a:schemeClr val="tx2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компенсация расходов на оплату проезда до административного центра Свердловской области и обратно ребенку</a:t>
            </a:r>
            <a:r>
              <a:rPr lang="ru-RU" sz="1440" dirty="0"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, нуждающемуся в медицинской помощи и по медицинским показаниям направленному </a:t>
            </a:r>
            <a:br>
              <a:rPr lang="ru-RU" sz="1440" dirty="0"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</a:br>
            <a:r>
              <a:rPr lang="ru-RU" sz="1440" dirty="0"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в административный центр Свердловской области, а также одному сопровождающему такого ребенка лицу</a:t>
            </a:r>
            <a:r>
              <a:rPr lang="ru-RU" sz="1440" dirty="0" smtClean="0"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;</a:t>
            </a:r>
            <a:endParaRPr lang="ru-RU" sz="1440" dirty="0" smtClean="0">
              <a:solidFill>
                <a:schemeClr val="tx2"/>
              </a:solidFill>
              <a:latin typeface="Liberation Serif" panose="02020603050405020304" pitchFamily="18" charset="0"/>
              <a:ea typeface="Liberation Serif" panose="02020603050405020304" pitchFamily="18" charset="0"/>
              <a:cs typeface="Liberation Serif" panose="02020603050405020304" pitchFamily="18" charset="0"/>
            </a:endParaRPr>
          </a:p>
          <a:p>
            <a:pPr marL="257175" indent="-257175" algn="just">
              <a:buFont typeface="Wingdings" panose="05000000000000000000" pitchFamily="2" charset="2"/>
              <a:buChar char="Ø"/>
            </a:pPr>
            <a:r>
              <a:rPr lang="ru-RU" sz="1440" dirty="0" smtClean="0">
                <a:solidFill>
                  <a:schemeClr val="tx2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единовременная </a:t>
            </a:r>
            <a:r>
              <a:rPr lang="ru-RU" sz="1440" dirty="0">
                <a:solidFill>
                  <a:schemeClr val="tx2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денежная выплата на проведение ремонта жилых помещений</a:t>
            </a:r>
            <a:r>
              <a:rPr lang="ru-RU" sz="1440" dirty="0"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, принадлежащих на праве собственности детям-сиротам и детям, оставшимся без попечения родителей (100 000 руб.);</a:t>
            </a:r>
          </a:p>
          <a:p>
            <a:pPr marL="257175" indent="-257175" algn="just">
              <a:buFont typeface="Wingdings" panose="05000000000000000000" pitchFamily="2" charset="2"/>
              <a:buChar char="Ø"/>
            </a:pPr>
            <a:r>
              <a:rPr lang="ru-RU" sz="1440" dirty="0">
                <a:solidFill>
                  <a:schemeClr val="tx2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компенсация стоимости путевки в организации отдыха детей и их оздоровления </a:t>
            </a:r>
            <a:r>
              <a:rPr lang="ru-RU" sz="1440" dirty="0"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/>
            </a:r>
            <a:br>
              <a:rPr lang="ru-RU" sz="1440" dirty="0"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</a:br>
            <a:r>
              <a:rPr lang="ru-RU" sz="1440" dirty="0"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(в санаторно-курортные организации), расположенные на территории Свердловской области, и проезда </a:t>
            </a:r>
            <a:r>
              <a:rPr lang="ru-RU" sz="1440" dirty="0" smtClean="0"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/>
            </a:r>
            <a:br>
              <a:rPr lang="ru-RU" sz="1440" dirty="0" smtClean="0"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</a:br>
            <a:r>
              <a:rPr lang="ru-RU" sz="1440" dirty="0" smtClean="0"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к </a:t>
            </a:r>
            <a:r>
              <a:rPr lang="ru-RU" sz="1440" dirty="0"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месту лечения (отдыха) и обратно;</a:t>
            </a:r>
          </a:p>
          <a:p>
            <a:pPr marL="257175" indent="-257175" algn="just">
              <a:buFont typeface="Wingdings" panose="05000000000000000000" pitchFamily="2" charset="2"/>
              <a:buChar char="Ø"/>
            </a:pPr>
            <a:r>
              <a:rPr lang="ru-RU" sz="1440" dirty="0"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  <a:r>
              <a:rPr lang="ru-RU" sz="1440" dirty="0">
                <a:solidFill>
                  <a:schemeClr val="tx2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денежные средства на содержание ребенка, находящегося под опекой или попечительством</a:t>
            </a:r>
            <a:r>
              <a:rPr lang="ru-RU" sz="1440" dirty="0"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;</a:t>
            </a:r>
          </a:p>
          <a:p>
            <a:pPr marL="257175" indent="-257175" algn="just">
              <a:buFont typeface="Wingdings" panose="05000000000000000000" pitchFamily="2" charset="2"/>
              <a:buChar char="Ø"/>
            </a:pPr>
            <a:r>
              <a:rPr lang="ru-RU" sz="1440" dirty="0">
                <a:solidFill>
                  <a:schemeClr val="tx2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малоимущим семьям</a:t>
            </a:r>
            <a:r>
              <a:rPr lang="ru-RU" sz="1440" dirty="0"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, </a:t>
            </a:r>
            <a:r>
              <a:rPr lang="ru-RU" sz="1440" dirty="0">
                <a:solidFill>
                  <a:schemeClr val="tx2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имеющим среднедушевой доход ниже величины прожиточного минимума</a:t>
            </a:r>
            <a:r>
              <a:rPr lang="ru-RU" sz="1440" dirty="0"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, установленного в Свердловской области, предоставляется:</a:t>
            </a:r>
          </a:p>
          <a:p>
            <a:pPr algn="just"/>
            <a:r>
              <a:rPr lang="ru-RU" sz="1440" dirty="0"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     - социальное пособие;</a:t>
            </a:r>
          </a:p>
          <a:p>
            <a:pPr algn="just"/>
            <a:r>
              <a:rPr lang="ru-RU" sz="1440" dirty="0"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     - государственная социальная помощь на основании социального контракта (на развитие ИП – </a:t>
            </a:r>
            <a:r>
              <a:rPr lang="ru-RU" sz="1440" dirty="0" smtClean="0"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/>
            </a:r>
            <a:br>
              <a:rPr lang="ru-RU" sz="1440" dirty="0" smtClean="0"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</a:br>
            <a:r>
              <a:rPr lang="ru-RU" sz="1440" dirty="0" smtClean="0"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350 </a:t>
            </a:r>
            <a:r>
              <a:rPr lang="ru-RU" sz="1440" dirty="0"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000 руб., на ведение ЛПХ 200 000 руб. на поиски работы 15 356 руб.); </a:t>
            </a:r>
          </a:p>
          <a:p>
            <a:pPr algn="just"/>
            <a:r>
              <a:rPr lang="ru-RU" sz="1440" dirty="0"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     - частичная компенсация затрат на приобретение бытового газа (50% расходов в пределах норматива);</a:t>
            </a:r>
          </a:p>
          <a:p>
            <a:pPr algn="just"/>
            <a:r>
              <a:rPr lang="ru-RU" sz="1440" dirty="0"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     - частичная компенсация затрат (освобождение от затрат) на подключение </a:t>
            </a:r>
            <a:r>
              <a:rPr lang="ru-RU" sz="1440" dirty="0" smtClean="0"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жилых помещений </a:t>
            </a:r>
            <a:r>
              <a:rPr lang="ru-RU" sz="1440" dirty="0"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к газовым сетям (90% затрат, но не более 250 000 руб.);</a:t>
            </a:r>
          </a:p>
          <a:p>
            <a:pPr algn="just"/>
            <a:endParaRPr lang="ru-RU" sz="1440" dirty="0">
              <a:latin typeface="Liberation Serif" panose="02020603050405020304" pitchFamily="18" charset="0"/>
              <a:ea typeface="Liberation Serif" panose="02020603050405020304" pitchFamily="18" charset="0"/>
              <a:cs typeface="Liberation Serif" panose="02020603050405020304" pitchFamily="18" charset="0"/>
            </a:endParaRPr>
          </a:p>
          <a:p>
            <a:pPr marL="257175" indent="-257175" algn="just">
              <a:buFont typeface="Wingdings" panose="05000000000000000000" pitchFamily="2" charset="2"/>
              <a:buChar char="Ø"/>
            </a:pPr>
            <a:endParaRPr lang="ru-RU" sz="1440" dirty="0">
              <a:latin typeface="Liberation Serif" panose="02020603050405020304" pitchFamily="18" charset="0"/>
              <a:ea typeface="Liberation Serif" panose="02020603050405020304" pitchFamily="18" charset="0"/>
              <a:cs typeface="Liberation Serif" panose="02020603050405020304" pitchFamily="18" charset="0"/>
            </a:endParaRPr>
          </a:p>
          <a:p>
            <a:endParaRPr lang="ru-RU" sz="810" b="1" dirty="0">
              <a:solidFill>
                <a:srgbClr val="D7006C"/>
              </a:solidFill>
              <a:latin typeface="Liberation Serif" panose="02020603050405020304" pitchFamily="18" charset="0"/>
              <a:ea typeface="Liberation Serif" panose="02020603050405020304" pitchFamily="18" charset="0"/>
              <a:cs typeface="Liberation Serif" panose="02020603050405020304" pitchFamily="18" charset="0"/>
            </a:endParaRPr>
          </a:p>
          <a:p>
            <a:pPr marL="257175" indent="-257175" algn="just">
              <a:buFont typeface="Wingdings" panose="05000000000000000000" pitchFamily="2" charset="2"/>
              <a:buChar char="Ø"/>
            </a:pPr>
            <a:endParaRPr lang="ru-RU" sz="1440" b="1" dirty="0">
              <a:latin typeface="Liberation Serif" panose="02020603050405020304" pitchFamily="18" charset="0"/>
              <a:ea typeface="Liberation Serif" panose="02020603050405020304" pitchFamily="18" charset="0"/>
              <a:cs typeface="Liberation Serif" panose="02020603050405020304" pitchFamily="18" charset="0"/>
            </a:endParaRPr>
          </a:p>
          <a:p>
            <a:pPr marL="257175" indent="-257175" algn="just">
              <a:buFont typeface="Wingdings" panose="05000000000000000000" pitchFamily="2" charset="2"/>
              <a:buChar char="Ø"/>
            </a:pPr>
            <a:endParaRPr lang="ru-RU" sz="1440" b="1" dirty="0">
              <a:latin typeface="Liberation Serif" panose="02020603050405020304" pitchFamily="18" charset="0"/>
              <a:ea typeface="Liberation Serif" panose="02020603050405020304" pitchFamily="18" charset="0"/>
              <a:cs typeface="Liberation Serif" panose="02020603050405020304" pitchFamily="18" charset="0"/>
            </a:endParaRPr>
          </a:p>
          <a:p>
            <a:pPr marL="257175" indent="-257175" algn="just">
              <a:buFont typeface="Wingdings" panose="05000000000000000000" pitchFamily="2" charset="2"/>
              <a:buChar char="Ø"/>
            </a:pPr>
            <a:endParaRPr lang="ru-RU" sz="1440" b="1" dirty="0">
              <a:solidFill>
                <a:prstClr val="black"/>
              </a:solidFill>
              <a:latin typeface="Liberation Serif" panose="02020603050405020304" pitchFamily="18" charset="0"/>
              <a:ea typeface="Liberation Serif" panose="02020603050405020304" pitchFamily="18" charset="0"/>
              <a:cs typeface="Liberation Serif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0915356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1"/>
          <p:cNvSpPr txBox="1">
            <a:spLocks/>
          </p:cNvSpPr>
          <p:nvPr/>
        </p:nvSpPr>
        <p:spPr>
          <a:xfrm>
            <a:off x="553955" y="1988485"/>
            <a:ext cx="7971285" cy="259229"/>
          </a:xfrm>
          <a:prstGeom prst="rect">
            <a:avLst/>
          </a:prstGeom>
        </p:spPr>
        <p:txBody>
          <a:bodyPr vert="horz" lIns="61722" tIns="30861" rIns="61722" bIns="30861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defTabSz="822960" fontAlgn="base">
              <a:spcAft>
                <a:spcPct val="0"/>
              </a:spcAft>
              <a:defRPr/>
            </a:pPr>
            <a:endParaRPr lang="ru-RU" sz="1800" b="1" dirty="0">
              <a:solidFill>
                <a:srgbClr val="8064A2">
                  <a:lumMod val="50000"/>
                </a:srgbClr>
              </a:solidFill>
              <a:latin typeface="Liberation Serif" panose="02020603050405020304" pitchFamily="18" charset="0"/>
              <a:ea typeface="Liberation Serif" panose="02020603050405020304" pitchFamily="18" charset="0"/>
              <a:cs typeface="Liberation Serif" panose="02020603050405020304" pitchFamily="18" charset="0"/>
            </a:endParaRPr>
          </a:p>
        </p:txBody>
      </p:sp>
      <p:sp>
        <p:nvSpPr>
          <p:cNvPr id="8" name="Заголовок 1"/>
          <p:cNvSpPr txBox="1">
            <a:spLocks/>
          </p:cNvSpPr>
          <p:nvPr/>
        </p:nvSpPr>
        <p:spPr>
          <a:xfrm>
            <a:off x="251520" y="173884"/>
            <a:ext cx="8640960" cy="4925346"/>
          </a:xfrm>
          <a:prstGeom prst="rect">
            <a:avLst/>
          </a:prstGeom>
        </p:spPr>
        <p:txBody>
          <a:bodyPr>
            <a:no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tx1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defTabSz="822960">
              <a:defRPr/>
            </a:pPr>
            <a:endParaRPr lang="ru-RU" sz="1440" b="1" dirty="0">
              <a:solidFill>
                <a:srgbClr val="4D41E9"/>
              </a:solidFill>
              <a:latin typeface="Liberation Serif" panose="02020603050405020304" pitchFamily="18" charset="0"/>
              <a:ea typeface="Liberation Serif" panose="02020603050405020304" pitchFamily="18" charset="0"/>
              <a:cs typeface="Liberation Serif" panose="02020603050405020304" pitchFamily="18" charset="0"/>
            </a:endParaRPr>
          </a:p>
          <a:p>
            <a:r>
              <a:rPr lang="ru-RU" sz="1440" b="1" dirty="0">
                <a:solidFill>
                  <a:srgbClr val="D4000F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      </a:t>
            </a:r>
            <a:r>
              <a:rPr lang="ru-RU" sz="1800" b="1" dirty="0">
                <a:solidFill>
                  <a:srgbClr val="D4000F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Меры социальной поддержки семьям с детьми</a:t>
            </a:r>
          </a:p>
          <a:p>
            <a:endParaRPr lang="ru-RU" sz="1800" b="1" dirty="0">
              <a:solidFill>
                <a:srgbClr val="D4000F"/>
              </a:solidFill>
              <a:latin typeface="Liberation Serif" panose="02020603050405020304" pitchFamily="18" charset="0"/>
              <a:ea typeface="Liberation Serif" panose="02020603050405020304" pitchFamily="18" charset="0"/>
              <a:cs typeface="Liberation Serif" panose="02020603050405020304" pitchFamily="18" charset="0"/>
            </a:endParaRPr>
          </a:p>
          <a:p>
            <a:pPr marL="257175" indent="-257175" algn="just">
              <a:buFont typeface="Wingdings" panose="05000000000000000000" pitchFamily="2" charset="2"/>
              <a:buChar char="Ø"/>
            </a:pPr>
            <a:r>
              <a:rPr lang="ru-RU" sz="1440" dirty="0">
                <a:solidFill>
                  <a:schemeClr val="tx2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компенсация расходов на приобретение комплекта одежды для посещения </a:t>
            </a:r>
            <a:r>
              <a:rPr lang="ru-RU" sz="1440" dirty="0" smtClean="0">
                <a:solidFill>
                  <a:schemeClr val="tx2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ребенком общеобразовательной </a:t>
            </a:r>
            <a:r>
              <a:rPr lang="ru-RU" sz="1440" dirty="0">
                <a:solidFill>
                  <a:schemeClr val="tx2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организации</a:t>
            </a:r>
            <a:r>
              <a:rPr lang="ru-RU" sz="1440" dirty="0"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многодетным семьям, имеющим среднедушевой доход ниже установленной в Свердловской области величины прожиточного минимума на душу населения;</a:t>
            </a:r>
          </a:p>
          <a:p>
            <a:pPr marL="257175" indent="-257175" algn="just">
              <a:buFont typeface="Wingdings" panose="05000000000000000000" pitchFamily="2" charset="2"/>
              <a:buChar char="Ø"/>
            </a:pPr>
            <a:r>
              <a:rPr lang="ru-RU" sz="1440" dirty="0">
                <a:solidFill>
                  <a:schemeClr val="tx2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единовременная денежная выплата на усыновленного (удочеренного) ребенка</a:t>
            </a:r>
            <a:r>
              <a:rPr lang="ru-RU" sz="1440" dirty="0"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;</a:t>
            </a:r>
          </a:p>
          <a:p>
            <a:pPr marL="257175" indent="-257175" algn="just">
              <a:buFont typeface="Wingdings" panose="05000000000000000000" pitchFamily="2" charset="2"/>
              <a:buChar char="Ø"/>
            </a:pPr>
            <a:r>
              <a:rPr lang="ru-RU" sz="1440" dirty="0">
                <a:solidFill>
                  <a:schemeClr val="tx2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частичная компенсация расходов на оплату стоимости путевок в организации отдыха детей </a:t>
            </a:r>
            <a:r>
              <a:rPr lang="ru-RU" sz="1440" dirty="0" smtClean="0">
                <a:solidFill>
                  <a:schemeClr val="tx2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/>
            </a:r>
            <a:br>
              <a:rPr lang="ru-RU" sz="1440" dirty="0" smtClean="0">
                <a:solidFill>
                  <a:schemeClr val="tx2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</a:br>
            <a:r>
              <a:rPr lang="ru-RU" sz="1440" dirty="0" smtClean="0">
                <a:solidFill>
                  <a:schemeClr val="tx2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и </a:t>
            </a:r>
            <a:r>
              <a:rPr lang="ru-RU" sz="1440" dirty="0">
                <a:solidFill>
                  <a:schemeClr val="tx2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их оздоровления</a:t>
            </a:r>
            <a:r>
              <a:rPr lang="ru-RU" sz="1440" dirty="0"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, расположенные на территории Свердловской области (25-90% стоимости путевки);</a:t>
            </a:r>
          </a:p>
          <a:p>
            <a:pPr marL="257175" indent="-257175" algn="just">
              <a:buFont typeface="Wingdings" panose="05000000000000000000" pitchFamily="2" charset="2"/>
              <a:buChar char="Ø"/>
            </a:pPr>
            <a:r>
              <a:rPr lang="ru-RU" sz="1440" dirty="0">
                <a:solidFill>
                  <a:schemeClr val="tx2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ежегодное пособие на проезд с сопровождающим детям-инвалидам </a:t>
            </a:r>
            <a:r>
              <a:rPr lang="ru-RU" sz="1440" dirty="0"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(1650 руб.);</a:t>
            </a:r>
          </a:p>
          <a:p>
            <a:pPr marL="257175" indent="-257175" algn="just">
              <a:buFont typeface="Wingdings" panose="05000000000000000000" pitchFamily="2" charset="2"/>
              <a:buChar char="Ø"/>
            </a:pPr>
            <a:r>
              <a:rPr lang="ru-RU" sz="1440" dirty="0">
                <a:solidFill>
                  <a:schemeClr val="tx2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ежемесячная компенсация среднего размера платы, взимаемой с родителей (законных представителей) за присмотр и уход за детьми в государственных образовательных организациях </a:t>
            </a:r>
            <a:r>
              <a:rPr lang="ru-RU" sz="1440" dirty="0"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Свердловской области и муниципальных образовательных организациях предоставляется родителям (законным представителям) детей, посещающих государственные образовательные организации Свердловской области, муниципальные образовательные организации и частные образовательные организации, реализующие образовательную программу дошкольного образования, в случае, если размер среднедушевого дохода семьи не превышает полутора величин прожиточного минимума </a:t>
            </a:r>
            <a:br>
              <a:rPr lang="ru-RU" sz="1440" dirty="0"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</a:br>
            <a:r>
              <a:rPr lang="ru-RU" sz="1440" dirty="0"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на душу населения, установленного в Свердловской области (20-100% среднего размера родительской платы);</a:t>
            </a:r>
          </a:p>
          <a:p>
            <a:endParaRPr lang="ru-RU" sz="810" b="1" dirty="0">
              <a:solidFill>
                <a:srgbClr val="D7006C"/>
              </a:solidFill>
              <a:latin typeface="Liberation Serif" panose="02020603050405020304" pitchFamily="18" charset="0"/>
              <a:ea typeface="Liberation Serif" panose="02020603050405020304" pitchFamily="18" charset="0"/>
              <a:cs typeface="Liberation Serif" panose="02020603050405020304" pitchFamily="18" charset="0"/>
            </a:endParaRPr>
          </a:p>
          <a:p>
            <a:pPr marL="257175" indent="-257175" algn="just">
              <a:buFont typeface="Wingdings" panose="05000000000000000000" pitchFamily="2" charset="2"/>
              <a:buChar char="Ø"/>
            </a:pPr>
            <a:endParaRPr lang="ru-RU" sz="1440" b="1" dirty="0">
              <a:latin typeface="Liberation Serif" panose="02020603050405020304" pitchFamily="18" charset="0"/>
              <a:ea typeface="Liberation Serif" panose="02020603050405020304" pitchFamily="18" charset="0"/>
              <a:cs typeface="Liberation Serif" panose="02020603050405020304" pitchFamily="18" charset="0"/>
            </a:endParaRPr>
          </a:p>
          <a:p>
            <a:pPr marL="257175" indent="-257175" algn="just">
              <a:buFont typeface="Wingdings" panose="05000000000000000000" pitchFamily="2" charset="2"/>
              <a:buChar char="Ø"/>
            </a:pPr>
            <a:endParaRPr lang="ru-RU" sz="1440" b="1" dirty="0">
              <a:latin typeface="Liberation Serif" panose="02020603050405020304" pitchFamily="18" charset="0"/>
              <a:ea typeface="Liberation Serif" panose="02020603050405020304" pitchFamily="18" charset="0"/>
              <a:cs typeface="Liberation Serif" panose="02020603050405020304" pitchFamily="18" charset="0"/>
            </a:endParaRPr>
          </a:p>
          <a:p>
            <a:pPr marL="257175" indent="-257175" algn="just">
              <a:buFont typeface="Wingdings" panose="05000000000000000000" pitchFamily="2" charset="2"/>
              <a:buChar char="Ø"/>
            </a:pPr>
            <a:endParaRPr lang="ru-RU" sz="1440" b="1" dirty="0">
              <a:solidFill>
                <a:prstClr val="black"/>
              </a:solidFill>
              <a:latin typeface="Liberation Serif" panose="02020603050405020304" pitchFamily="18" charset="0"/>
              <a:ea typeface="Liberation Serif" panose="02020603050405020304" pitchFamily="18" charset="0"/>
              <a:cs typeface="Liberation Serif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9927025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Шаблон презентации на 14082013(2)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12742</TotalTime>
  <Words>2681</Words>
  <Application>Microsoft Office PowerPoint</Application>
  <PresentationFormat>Экран (16:9)</PresentationFormat>
  <Paragraphs>346</Paragraphs>
  <Slides>32</Slides>
  <Notes>16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12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32</vt:i4>
      </vt:variant>
    </vt:vector>
  </HeadingPairs>
  <TitlesOfParts>
    <vt:vector size="46" baseType="lpstr">
      <vt:lpstr>Arial</vt:lpstr>
      <vt:lpstr>Arial Black</vt:lpstr>
      <vt:lpstr>Calibri</vt:lpstr>
      <vt:lpstr>Calibri Light</vt:lpstr>
      <vt:lpstr>Candara</vt:lpstr>
      <vt:lpstr>Century Gothic</vt:lpstr>
      <vt:lpstr>Liberation Serif</vt:lpstr>
      <vt:lpstr>LiberationSerif</vt:lpstr>
      <vt:lpstr>Symbol</vt:lpstr>
      <vt:lpstr>Times New Roman</vt:lpstr>
      <vt:lpstr>Verdana</vt:lpstr>
      <vt:lpstr>Wingdings</vt:lpstr>
      <vt:lpstr>Шаблон презентации на 14082013(2)</vt:lpstr>
      <vt:lpstr>Acrobat Document</vt:lpstr>
      <vt:lpstr>О реализации пилотного проекта по комплексной реабилитации и абилитации детей-инвалидов                          в Свердловской области</vt:lpstr>
      <vt:lpstr>Презентация PowerPoint</vt:lpstr>
      <vt:lpstr>Состояние инвалидности в Свердловской области на 01.01.2023 года</vt:lpstr>
      <vt:lpstr>Презентация PowerPoint</vt:lpstr>
      <vt:lpstr> Структура первичной инвалидности в Свердловской области  </vt:lpstr>
      <vt:lpstr> Структура первичной детской инвалидности на 01.01.2023 год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Электронный сертификат</vt:lpstr>
      <vt:lpstr>Презентация PowerPoint</vt:lpstr>
      <vt:lpstr>Презентация PowerPoint</vt:lpstr>
      <vt:lpstr> Целевые реабилитационные группы </vt:lpstr>
      <vt:lpstr>Презентация PowerPoint</vt:lpstr>
      <vt:lpstr> Информирование о возможности получения услуг               по комплексной реабилитации  и абилитации детей-инвалидов</vt:lpstr>
      <vt:lpstr>Формирование потоков на курсы комплексной реабилитации и абилитации</vt:lpstr>
      <vt:lpstr>Комплексная реабилитация и абилитация  детей-инвалидов</vt:lpstr>
      <vt:lpstr>Презентация PowerPoint</vt:lpstr>
      <vt:lpstr> Статистические данные по детям-инвалидам, прошедшим  курс комплексной реабилитации и абилитации</vt:lpstr>
      <vt:lpstr>Презентация PowerPoint</vt:lpstr>
      <vt:lpstr>  Результаты оказания услуг по комплексной реабилитации и абилитации  </vt:lpstr>
      <vt:lpstr>   Удовлетворенность родителей детей-инвалидов  услугами по комплексной реабилитации и абилитации  </vt:lpstr>
      <vt:lpstr>Презентация PowerPoint</vt:lpstr>
      <vt:lpstr>Рейтинг муниципальных образований по количеству детей-инвалидов, получивших услуги по комплексной реабилитации и абилитации</vt:lpstr>
      <vt:lpstr>Презентация PowerPoint</vt:lpstr>
      <vt:lpstr>Презентация PowerPoint</vt:lpstr>
      <vt:lpstr>Презентация PowerPoint</vt:lpstr>
      <vt:lpstr>Количество детей, получивших услуги ранней помощи,  в службах ранней помощи Свердловской области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Olga Sorokina</dc:creator>
  <cp:lastModifiedBy>Моденова Ирина Владимировна</cp:lastModifiedBy>
  <cp:revision>1052</cp:revision>
  <cp:lastPrinted>2023-11-20T13:12:27Z</cp:lastPrinted>
  <dcterms:created xsi:type="dcterms:W3CDTF">2017-04-10T11:17:02Z</dcterms:created>
  <dcterms:modified xsi:type="dcterms:W3CDTF">2023-11-24T03:41:31Z</dcterms:modified>
</cp:coreProperties>
</file>