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D350-B408-47F2-85F2-D74BE4CC3AC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94ED-42B5-4028-B667-A6B8C5120C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466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D350-B408-47F2-85F2-D74BE4CC3AC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94ED-42B5-4028-B667-A6B8C5120C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635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D350-B408-47F2-85F2-D74BE4CC3AC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94ED-42B5-4028-B667-A6B8C5120C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767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D350-B408-47F2-85F2-D74BE4CC3AC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94ED-42B5-4028-B667-A6B8C5120C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806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D350-B408-47F2-85F2-D74BE4CC3AC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94ED-42B5-4028-B667-A6B8C5120C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804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D350-B408-47F2-85F2-D74BE4CC3AC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94ED-42B5-4028-B667-A6B8C5120C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141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D350-B408-47F2-85F2-D74BE4CC3AC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94ED-42B5-4028-B667-A6B8C5120C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0942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D350-B408-47F2-85F2-D74BE4CC3AC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94ED-42B5-4028-B667-A6B8C5120C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936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D350-B408-47F2-85F2-D74BE4CC3AC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94ED-42B5-4028-B667-A6B8C5120C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95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D350-B408-47F2-85F2-D74BE4CC3AC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94ED-42B5-4028-B667-A6B8C5120C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172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D350-B408-47F2-85F2-D74BE4CC3AC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94ED-42B5-4028-B667-A6B8C5120C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6733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8D350-B408-47F2-85F2-D74BE4CC3AC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494ED-42B5-4028-B667-A6B8C5120C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777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b="1356"/>
          <a:stretch/>
        </p:blipFill>
        <p:spPr>
          <a:xfrm>
            <a:off x="1871295" y="79131"/>
            <a:ext cx="8590086" cy="677886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-61546" y="1452882"/>
            <a:ext cx="12192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Georgia" panose="02040502050405020303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Презентационные материалы, </a:t>
            </a:r>
            <a:r>
              <a:rPr lang="ru-RU" sz="2800" b="1" dirty="0" smtClean="0">
                <a:latin typeface="Georgia" panose="02040502050405020303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упрощающие </a:t>
            </a:r>
            <a:r>
              <a:rPr lang="ru-RU" sz="2800" b="1" dirty="0" smtClean="0">
                <a:latin typeface="Georgia" panose="02040502050405020303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инициирование </a:t>
            </a:r>
            <a:r>
              <a:rPr lang="ru-RU" sz="2800" b="1" dirty="0" smtClean="0">
                <a:latin typeface="Georgia" panose="02040502050405020303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</a:t>
            </a:r>
            <a:r>
              <a:rPr lang="ru-RU" sz="2800" b="1" dirty="0" smtClean="0">
                <a:latin typeface="Georgia" panose="02040502050405020303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запуск </a:t>
            </a:r>
            <a:r>
              <a:rPr lang="ru-RU" sz="2800" b="1" dirty="0" smtClean="0">
                <a:latin typeface="Georgia" panose="02040502050405020303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инфраструктурных проектов посредством муниципально-частного партнёрства</a:t>
            </a:r>
            <a:endParaRPr lang="ru-RU" sz="2800" b="1" dirty="0">
              <a:latin typeface="Georgia" panose="02040502050405020303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1" y="79131"/>
            <a:ext cx="762731" cy="124782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6541477"/>
            <a:ext cx="12192000" cy="3165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0" y="6519446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Georgia" panose="02040502050405020303" pitchFamily="18" charset="0"/>
              </a:rPr>
              <a:t>Арамильский городской округ</a:t>
            </a:r>
            <a:endParaRPr lang="ru-RU" sz="16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305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906465" y="0"/>
            <a:ext cx="8572501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81354" y="1202097"/>
            <a:ext cx="11670321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i="1" dirty="0" smtClean="0">
                <a:latin typeface="Georgia" panose="02040502050405020303" pitchFamily="18" charset="0"/>
              </a:rPr>
              <a:t>Муниципально-частное партнёрство (МЧП) </a:t>
            </a:r>
            <a:r>
              <a:rPr lang="ru-RU" dirty="0" smtClean="0">
                <a:latin typeface="Georgia" panose="02040502050405020303" pitchFamily="18" charset="0"/>
              </a:rPr>
              <a:t>— </a:t>
            </a:r>
            <a:r>
              <a:rPr lang="ru-RU" dirty="0">
                <a:latin typeface="Georgia" panose="02040502050405020303" pitchFamily="18" charset="0"/>
              </a:rPr>
              <a:t>это долгосрочное взаимовыгодное сотрудничество публичного и частного партнеров, направленное на реализацию проектов </a:t>
            </a:r>
            <a:r>
              <a:rPr lang="ru-RU" dirty="0" smtClean="0">
                <a:latin typeface="Georgia" panose="02040502050405020303" pitchFamily="18" charset="0"/>
              </a:rPr>
              <a:t>МЧП </a:t>
            </a:r>
            <a:r>
              <a:rPr lang="ru-RU" dirty="0">
                <a:latin typeface="Georgia" panose="02040502050405020303" pitchFamily="18" charset="0"/>
              </a:rPr>
              <a:t>в целях достижения задач публично-правовых образований, повышения уровня доступности и качества публичных услуг, достигаемое посредством привлечения частных ресурсов и разделения рисков между </a:t>
            </a:r>
            <a:r>
              <a:rPr lang="ru-RU" dirty="0" smtClean="0">
                <a:latin typeface="Georgia" panose="02040502050405020303" pitchFamily="18" charset="0"/>
              </a:rPr>
              <a:t>партнерами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15966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Georgia" panose="02040502050405020303" pitchFamily="18" charset="0"/>
              </a:rPr>
              <a:t>Муниципально-частное партнёрство (МЧП) </a:t>
            </a:r>
            <a:endParaRPr lang="ru-RU" sz="3200" b="1" dirty="0">
              <a:latin typeface="Georgia" panose="02040502050405020303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56338" y="2967335"/>
            <a:ext cx="9595337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i="1" dirty="0" smtClean="0">
                <a:latin typeface="Georgia" panose="02040502050405020303" pitchFamily="18" charset="0"/>
              </a:rPr>
              <a:t>Цель: </a:t>
            </a:r>
            <a:r>
              <a:rPr lang="ru-RU" dirty="0">
                <a:latin typeface="Georgia" panose="02040502050405020303" pitchFamily="18" charset="0"/>
              </a:rPr>
              <a:t>привлечь частные инвестиции и бизнес для решения задач, преимущественно социального характера: товары, услуги, строительство объектов социального и инженерного обеспечения. МЧП включает в себя ряд форм сотрудничества, с помощью которых государство и частный сектор извлекают взаимную </a:t>
            </a:r>
            <a:r>
              <a:rPr lang="ru-RU" dirty="0" smtClean="0">
                <a:latin typeface="Georgia" panose="02040502050405020303" pitchFamily="18" charset="0"/>
              </a:rPr>
              <a:t>выгоду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1355" y="4404836"/>
            <a:ext cx="11670321" cy="20313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i="1" dirty="0" smtClean="0">
                <a:latin typeface="Georgia" panose="02040502050405020303" pitchFamily="18" charset="0"/>
              </a:rPr>
              <a:t>Признаки МЧП: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• </a:t>
            </a:r>
            <a:r>
              <a:rPr lang="ru-RU" dirty="0">
                <a:latin typeface="Georgia" panose="02040502050405020303" pitchFamily="18" charset="0"/>
              </a:rPr>
              <a:t>долгосрочный характер партнерства (для соглашений о </a:t>
            </a:r>
            <a:r>
              <a:rPr lang="ru-RU" dirty="0" smtClean="0">
                <a:latin typeface="Georgia" panose="02040502050405020303" pitchFamily="18" charset="0"/>
              </a:rPr>
              <a:t>МЧП не </a:t>
            </a:r>
            <a:r>
              <a:rPr lang="ru-RU" dirty="0">
                <a:latin typeface="Georgia" panose="02040502050405020303" pitchFamily="18" charset="0"/>
              </a:rPr>
              <a:t>менее 3 лет). Отношения в таких соглашениях длятся от 3 до 49 лет;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• распределение </a:t>
            </a:r>
            <a:r>
              <a:rPr lang="ru-RU" dirty="0">
                <a:latin typeface="Georgia" panose="02040502050405020303" pitchFamily="18" charset="0"/>
              </a:rPr>
              <a:t>рисков и обязанностей между партнерами;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• полное </a:t>
            </a:r>
            <a:r>
              <a:rPr lang="ru-RU" dirty="0">
                <a:latin typeface="Georgia" panose="02040502050405020303" pitchFamily="18" charset="0"/>
              </a:rPr>
              <a:t>или частичное финансирование создания объекта общественной инфраструктуры частной стороной;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• объединение </a:t>
            </a:r>
            <a:r>
              <a:rPr lang="ru-RU" dirty="0">
                <a:latin typeface="Georgia" panose="02040502050405020303" pitchFamily="18" charset="0"/>
              </a:rPr>
              <a:t>ресурсов публичного и частного </a:t>
            </a:r>
            <a:r>
              <a:rPr lang="ru-RU" dirty="0" smtClean="0">
                <a:latin typeface="Georgia" panose="02040502050405020303" pitchFamily="18" charset="0"/>
              </a:rPr>
              <a:t>партнеров</a:t>
            </a:r>
            <a:endParaRPr lang="ru-RU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22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906465" y="0"/>
            <a:ext cx="8572501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0" y="215966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Georgia" panose="02040502050405020303" pitchFamily="18" charset="0"/>
              </a:rPr>
              <a:t>Преимущества механизма </a:t>
            </a:r>
            <a:r>
              <a:rPr lang="ru-RU" sz="3200" b="1" dirty="0" smtClean="0">
                <a:latin typeface="Georgia" panose="02040502050405020303" pitchFamily="18" charset="0"/>
              </a:rPr>
              <a:t>МЧП </a:t>
            </a:r>
            <a:endParaRPr lang="ru-RU" sz="3200" b="1" dirty="0">
              <a:latin typeface="Georgia" panose="02040502050405020303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859248"/>
              </p:ext>
            </p:extLst>
          </p:nvPr>
        </p:nvGraphicFramePr>
        <p:xfrm>
          <a:off x="561242" y="1095837"/>
          <a:ext cx="11069516" cy="5234625"/>
        </p:xfrm>
        <a:graphic>
          <a:graphicData uri="http://schemas.openxmlformats.org/drawingml/2006/table">
            <a:tbl>
              <a:tblPr/>
              <a:tblGrid>
                <a:gridCol w="5534758">
                  <a:extLst>
                    <a:ext uri="{9D8B030D-6E8A-4147-A177-3AD203B41FA5}">
                      <a16:colId xmlns:a16="http://schemas.microsoft.com/office/drawing/2014/main" val="1792348757"/>
                    </a:ext>
                  </a:extLst>
                </a:gridCol>
                <a:gridCol w="5534758">
                  <a:extLst>
                    <a:ext uri="{9D8B030D-6E8A-4147-A177-3AD203B41FA5}">
                      <a16:colId xmlns:a16="http://schemas.microsoft.com/office/drawing/2014/main" val="3991704806"/>
                    </a:ext>
                  </a:extLst>
                </a:gridCol>
              </a:tblGrid>
              <a:tr h="316290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Для публичной стороны</a:t>
                      </a:r>
                    </a:p>
                  </a:txBody>
                  <a:tcPr marL="38345" marR="38345" marT="57517" marB="65186" anchor="ctr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Для частной стороны</a:t>
                      </a:r>
                    </a:p>
                  </a:txBody>
                  <a:tcPr marL="38345" marR="38345" marT="57517" marB="65186" anchor="ctr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383327"/>
                  </a:ext>
                </a:extLst>
              </a:tr>
              <a:tr h="876215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0" dirty="0" smtClean="0">
                          <a:effectLst/>
                          <a:latin typeface="Georgia" panose="02040502050405020303" pitchFamily="18" charset="0"/>
                        </a:rPr>
                        <a:t>- Возможность </a:t>
                      </a:r>
                      <a:r>
                        <a:rPr lang="ru-RU" sz="1200" b="0" dirty="0">
                          <a:effectLst/>
                          <a:latin typeface="Georgia" panose="02040502050405020303" pitchFamily="18" charset="0"/>
                        </a:rPr>
                        <a:t>привлечь частного инвестора к финансированию создания объекта позволяет реализовывать инфраструктурные проекты даже в условиях отсутствия достаточного объема бюджетных средств без увеличения долговой нагрузки в текущем периоде</a:t>
                      </a:r>
                    </a:p>
                  </a:txBody>
                  <a:tcPr marL="92027" marR="92027" marT="49848" marB="65186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0" dirty="0" smtClean="0">
                          <a:effectLst/>
                          <a:latin typeface="Georgia" panose="02040502050405020303" pitchFamily="18" charset="0"/>
                        </a:rPr>
                        <a:t>- Закрепление </a:t>
                      </a:r>
                      <a:r>
                        <a:rPr lang="ru-RU" sz="1200" b="0" dirty="0">
                          <a:effectLst/>
                          <a:latin typeface="Georgia" panose="02040502050405020303" pitchFamily="18" charset="0"/>
                        </a:rPr>
                        <a:t>условий взаимодействия с публичной стороной в рамках долгосрочного соглашения</a:t>
                      </a:r>
                    </a:p>
                  </a:txBody>
                  <a:tcPr marL="92027" marR="92027" marT="49848" marB="65186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6765594"/>
                  </a:ext>
                </a:extLst>
              </a:tr>
              <a:tr h="686927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0" dirty="0" smtClean="0">
                          <a:effectLst/>
                          <a:latin typeface="Georgia" panose="02040502050405020303" pitchFamily="18" charset="0"/>
                        </a:rPr>
                        <a:t>- Возможность </a:t>
                      </a:r>
                      <a:r>
                        <a:rPr lang="ru-RU" sz="1200" b="0" dirty="0">
                          <a:effectLst/>
                          <a:latin typeface="Georgia" panose="02040502050405020303" pitchFamily="18" charset="0"/>
                        </a:rPr>
                        <a:t>объединения в рамках одного проекта различных этапов (проектирование, строительство и эксплуатация)</a:t>
                      </a:r>
                    </a:p>
                  </a:txBody>
                  <a:tcPr marL="92027" marR="92027" marT="49848" marB="65186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0" dirty="0" smtClean="0">
                          <a:effectLst/>
                          <a:latin typeface="Georgia" panose="02040502050405020303" pitchFamily="18" charset="0"/>
                        </a:rPr>
                        <a:t>- Возможность </a:t>
                      </a:r>
                      <a:r>
                        <a:rPr lang="ru-RU" sz="1200" b="0" dirty="0">
                          <a:effectLst/>
                          <a:latin typeface="Georgia" panose="02040502050405020303" pitchFamily="18" charset="0"/>
                        </a:rPr>
                        <a:t>получения земельного участка, лесного участка, водного участка и (или) участка (иных водных, лесных и пр.) без торгов для целей реализации СГЧП (СМЧП)</a:t>
                      </a:r>
                    </a:p>
                  </a:txBody>
                  <a:tcPr marL="92027" marR="92027" marT="49848" marB="65186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505939"/>
                  </a:ext>
                </a:extLst>
              </a:tr>
              <a:tr h="686927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0" dirty="0" smtClean="0">
                          <a:effectLst/>
                          <a:latin typeface="Georgia" panose="02040502050405020303" pitchFamily="18" charset="0"/>
                        </a:rPr>
                        <a:t>- Возможность </a:t>
                      </a:r>
                      <a:r>
                        <a:rPr lang="ru-RU" sz="1200" b="0" dirty="0">
                          <a:effectLst/>
                          <a:latin typeface="Georgia" panose="02040502050405020303" pitchFamily="18" charset="0"/>
                        </a:rPr>
                        <a:t>приобретать не объект, а услугу за счет платежей, привязанных к объему и качеству ее оказания, что также способствует развитию конкуренции на рынке социально значимых услуг</a:t>
                      </a:r>
                    </a:p>
                  </a:txBody>
                  <a:tcPr marL="92027" marR="92027" marT="49848" marB="65186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0" dirty="0" smtClean="0">
                          <a:effectLst/>
                          <a:latin typeface="Georgia" panose="02040502050405020303" pitchFamily="18" charset="0"/>
                        </a:rPr>
                        <a:t>- Возможность </a:t>
                      </a:r>
                      <a:r>
                        <a:rPr lang="ru-RU" sz="1200" b="0" dirty="0">
                          <a:effectLst/>
                          <a:latin typeface="Georgia" panose="02040502050405020303" pitchFamily="18" charset="0"/>
                        </a:rPr>
                        <a:t>софинансирования проекта публичной стороной, получения дополнительных гарантий (в </a:t>
                      </a:r>
                      <a:r>
                        <a:rPr lang="ru-RU" sz="1200" b="0" dirty="0" err="1">
                          <a:effectLst/>
                          <a:latin typeface="Georgia" panose="02040502050405020303" pitchFamily="18" charset="0"/>
                        </a:rPr>
                        <a:t>т.ч</a:t>
                      </a:r>
                      <a:r>
                        <a:rPr lang="ru-RU" sz="1200" b="0" dirty="0">
                          <a:effectLst/>
                          <a:latin typeface="Georgia" panose="02040502050405020303" pitchFamily="18" charset="0"/>
                        </a:rPr>
                        <a:t>. минимальной доходности)</a:t>
                      </a:r>
                    </a:p>
                  </a:txBody>
                  <a:tcPr marL="92027" marR="92027" marT="49848" marB="65186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734601"/>
                  </a:ext>
                </a:extLst>
              </a:tr>
              <a:tr h="876215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0" dirty="0" smtClean="0">
                          <a:effectLst/>
                          <a:latin typeface="Georgia" panose="02040502050405020303" pitchFamily="18" charset="0"/>
                        </a:rPr>
                        <a:t>- Возможность </a:t>
                      </a:r>
                      <a:r>
                        <a:rPr lang="ru-RU" sz="1200" b="0" dirty="0">
                          <a:effectLst/>
                          <a:latin typeface="Georgia" panose="02040502050405020303" pitchFamily="18" charset="0"/>
                        </a:rPr>
                        <a:t>использовать ресурсы и компетенции частного партнера (концессионера) для оказания социально значимых услуг, повышения их качества и удовлетворенности потребителей, привлечения новых технологий</a:t>
                      </a:r>
                    </a:p>
                  </a:txBody>
                  <a:tcPr marL="92027" marR="92027" marT="49848" marB="65186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0" dirty="0" smtClean="0">
                          <a:effectLst/>
                          <a:latin typeface="Georgia" panose="02040502050405020303" pitchFamily="18" charset="0"/>
                        </a:rPr>
                        <a:t>- Возможность </a:t>
                      </a:r>
                      <a:r>
                        <a:rPr lang="ru-RU" sz="1200" b="0" dirty="0">
                          <a:effectLst/>
                          <a:latin typeface="Georgia" panose="02040502050405020303" pitchFamily="18" charset="0"/>
                        </a:rPr>
                        <a:t>увеличивать свою выручку по проекту за счет оказания дополнительных платных услуг и/или применения различных решений, снижающих затраты на этапе создания или эксплуатации</a:t>
                      </a:r>
                    </a:p>
                  </a:txBody>
                  <a:tcPr marL="92027" marR="92027" marT="49848" marB="65186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419582"/>
                  </a:ext>
                </a:extLst>
              </a:tr>
              <a:tr h="308352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0" dirty="0" smtClean="0">
                          <a:effectLst/>
                          <a:latin typeface="Georgia" panose="02040502050405020303" pitchFamily="18" charset="0"/>
                        </a:rPr>
                        <a:t>- Передача </a:t>
                      </a:r>
                      <a:r>
                        <a:rPr lang="ru-RU" sz="1200" b="0" dirty="0">
                          <a:effectLst/>
                          <a:latin typeface="Georgia" panose="02040502050405020303" pitchFamily="18" charset="0"/>
                        </a:rPr>
                        <a:t>части рисков по проекту частному партнеру (концессионеру)</a:t>
                      </a:r>
                    </a:p>
                  </a:txBody>
                  <a:tcPr marL="92027" marR="92027" marT="49848" marB="65186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0" dirty="0" smtClean="0">
                          <a:effectLst/>
                          <a:latin typeface="Georgia" panose="02040502050405020303" pitchFamily="18" charset="0"/>
                        </a:rPr>
                        <a:t>- Передача </a:t>
                      </a:r>
                      <a:r>
                        <a:rPr lang="ru-RU" sz="1200" b="0" dirty="0">
                          <a:effectLst/>
                          <a:latin typeface="Georgia" panose="02040502050405020303" pitchFamily="18" charset="0"/>
                        </a:rPr>
                        <a:t>части рисков по проекту публичному партнеру (</a:t>
                      </a:r>
                      <a:r>
                        <a:rPr lang="ru-RU" sz="1200" b="0" dirty="0" err="1">
                          <a:effectLst/>
                          <a:latin typeface="Georgia" panose="02040502050405020303" pitchFamily="18" charset="0"/>
                        </a:rPr>
                        <a:t>концеденту</a:t>
                      </a:r>
                      <a:r>
                        <a:rPr lang="ru-RU" sz="1200" b="0" dirty="0">
                          <a:effectLst/>
                          <a:latin typeface="Georgia" panose="02040502050405020303" pitchFamily="18" charset="0"/>
                        </a:rPr>
                        <a:t>)</a:t>
                      </a:r>
                    </a:p>
                  </a:txBody>
                  <a:tcPr marL="92027" marR="92027" marT="49848" marB="65186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187014"/>
                  </a:ext>
                </a:extLst>
              </a:tr>
              <a:tr h="497640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0" dirty="0" smtClean="0">
                          <a:effectLst/>
                          <a:latin typeface="Georgia" panose="02040502050405020303" pitchFamily="18" charset="0"/>
                        </a:rPr>
                        <a:t>- Снижение </a:t>
                      </a:r>
                      <a:r>
                        <a:rPr lang="ru-RU" sz="1200" b="0" dirty="0">
                          <a:effectLst/>
                          <a:latin typeface="Georgia" panose="02040502050405020303" pitchFamily="18" charset="0"/>
                        </a:rPr>
                        <a:t>присутствия государства в экономике</a:t>
                      </a:r>
                    </a:p>
                  </a:txBody>
                  <a:tcPr marL="92027" marR="92027" marT="49848" marB="65186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0" dirty="0" smtClean="0">
                          <a:effectLst/>
                          <a:latin typeface="Georgia" panose="02040502050405020303" pitchFamily="18" charset="0"/>
                        </a:rPr>
                        <a:t>- Закрепление </a:t>
                      </a:r>
                      <a:r>
                        <a:rPr lang="ru-RU" sz="1200" b="0" dirty="0">
                          <a:effectLst/>
                          <a:latin typeface="Georgia" panose="02040502050405020303" pitchFamily="18" charset="0"/>
                        </a:rPr>
                        <a:t>в сферах деятельности, традиционно занимаемых государством</a:t>
                      </a:r>
                    </a:p>
                  </a:txBody>
                  <a:tcPr marL="92027" marR="92027" marT="49848" marB="65186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182297"/>
                  </a:ext>
                </a:extLst>
              </a:tr>
              <a:tr h="986059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0" dirty="0" smtClean="0">
                          <a:effectLst/>
                          <a:latin typeface="Georgia" panose="02040502050405020303" pitchFamily="18" charset="0"/>
                        </a:rPr>
                        <a:t>- В </a:t>
                      </a:r>
                      <a:r>
                        <a:rPr lang="ru-RU" sz="1200" b="0" dirty="0">
                          <a:effectLst/>
                          <a:latin typeface="Georgia" panose="02040502050405020303" pitchFamily="18" charset="0"/>
                        </a:rPr>
                        <a:t>случае частной инициативы – возможность переложить затраты, связанные с разработкой проекта, на частного инициатора проекта и сократить срок отбора инвестора, а также повысить эффективность управления имущественным комплексом</a:t>
                      </a:r>
                    </a:p>
                  </a:txBody>
                  <a:tcPr marL="92027" marR="92027" marT="49848" marB="65186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0" dirty="0" smtClean="0">
                          <a:effectLst/>
                          <a:latin typeface="Georgia" panose="02040502050405020303" pitchFamily="18" charset="0"/>
                        </a:rPr>
                        <a:t>- В </a:t>
                      </a:r>
                      <a:r>
                        <a:rPr lang="ru-RU" sz="1200" b="0" dirty="0">
                          <a:effectLst/>
                          <a:latin typeface="Georgia" panose="02040502050405020303" pitchFamily="18" charset="0"/>
                        </a:rPr>
                        <a:t>случае частной инициативы – возможность самостоятельно проработать структуру проекта и предложить проект соглашения, сократить срок заключения соглашения</a:t>
                      </a:r>
                    </a:p>
                  </a:txBody>
                  <a:tcPr marL="92027" marR="92027" marT="49848" marB="65186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7032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7748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906465" y="0"/>
            <a:ext cx="8572501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0" y="215966"/>
            <a:ext cx="1219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Georgia" panose="02040502050405020303" pitchFamily="18" charset="0"/>
              </a:rPr>
              <a:t>Ключевые отличия соглашений о МЧП, концессионных соглашений и госзаказа</a:t>
            </a:r>
            <a:endParaRPr lang="ru-RU" sz="3200" b="1" dirty="0">
              <a:latin typeface="Georgia" panose="02040502050405020303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7985115"/>
              </p:ext>
            </p:extLst>
          </p:nvPr>
        </p:nvGraphicFramePr>
        <p:xfrm>
          <a:off x="200758" y="1336431"/>
          <a:ext cx="11790483" cy="5439354"/>
        </p:xfrm>
        <a:graphic>
          <a:graphicData uri="http://schemas.openxmlformats.org/drawingml/2006/table">
            <a:tbl>
              <a:tblPr/>
              <a:tblGrid>
                <a:gridCol w="2876550">
                  <a:extLst>
                    <a:ext uri="{9D8B030D-6E8A-4147-A177-3AD203B41FA5}">
                      <a16:colId xmlns:a16="http://schemas.microsoft.com/office/drawing/2014/main" val="623151198"/>
                    </a:ext>
                  </a:extLst>
                </a:gridCol>
                <a:gridCol w="4615961">
                  <a:extLst>
                    <a:ext uri="{9D8B030D-6E8A-4147-A177-3AD203B41FA5}">
                      <a16:colId xmlns:a16="http://schemas.microsoft.com/office/drawing/2014/main" val="3958652634"/>
                    </a:ext>
                  </a:extLst>
                </a:gridCol>
                <a:gridCol w="4297972">
                  <a:extLst>
                    <a:ext uri="{9D8B030D-6E8A-4147-A177-3AD203B41FA5}">
                      <a16:colId xmlns:a16="http://schemas.microsoft.com/office/drawing/2014/main" val="2502800806"/>
                    </a:ext>
                  </a:extLst>
                </a:gridCol>
              </a:tblGrid>
              <a:tr h="458581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1" dirty="0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Параметр сравнения</a:t>
                      </a:r>
                    </a:p>
                  </a:txBody>
                  <a:tcPr marL="20572" marR="20572" marT="30858" marB="34972" anchor="ctr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1" dirty="0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Федеральный закон № 115-ФЗ</a:t>
                      </a:r>
                    </a:p>
                    <a:p>
                      <a:pPr algn="ctr" fontAlgn="base"/>
                      <a:r>
                        <a:rPr lang="ru-RU" sz="1000" b="1" dirty="0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Концессионные соглашения</a:t>
                      </a:r>
                    </a:p>
                  </a:txBody>
                  <a:tcPr marL="20572" marR="20572" marT="30858" marB="34972" anchor="ctr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1" dirty="0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Федеральный закон</a:t>
                      </a:r>
                    </a:p>
                    <a:p>
                      <a:pPr algn="ctr" fontAlgn="base"/>
                      <a:r>
                        <a:rPr lang="ru-RU" sz="1000" b="1" dirty="0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№ 224-ФЗ Соглашения о МЧП</a:t>
                      </a:r>
                    </a:p>
                  </a:txBody>
                  <a:tcPr marL="20572" marR="20572" marT="30858" marB="34972" anchor="ctr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225320"/>
                  </a:ext>
                </a:extLst>
              </a:tr>
              <a:tr h="713428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Перечень объектов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0" dirty="0">
                          <a:effectLst/>
                          <a:latin typeface="Georgia" panose="02040502050405020303" pitchFamily="18" charset="0"/>
                        </a:rPr>
                        <a:t>В отношении объектов, передача которых в частную собственность невозможна / нецелесообразна</a:t>
                      </a:r>
                    </a:p>
                    <a:p>
                      <a:pPr algn="ctr" fontAlgn="base"/>
                      <a:r>
                        <a:rPr lang="ru-RU" sz="1000" b="0" dirty="0">
                          <a:effectLst/>
                          <a:latin typeface="Georgia" panose="02040502050405020303" pitchFamily="18" charset="0"/>
                        </a:rPr>
                        <a:t>Например, коммунальная инфраструктура (теплосети), транспортная инфраструктура (государственные и муниципальные дороги, дорожная инфраструктура  и др.)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0" dirty="0">
                          <a:effectLst/>
                          <a:latin typeface="Georgia" panose="02040502050405020303" pitchFamily="18" charset="0"/>
                        </a:rPr>
                        <a:t>В отношении объектов, передача которых в частную </a:t>
                      </a:r>
                      <a:r>
                        <a:rPr lang="ru-RU" sz="1000" b="0" dirty="0" smtClean="0">
                          <a:effectLst/>
                          <a:latin typeface="Georgia" panose="02040502050405020303" pitchFamily="18" charset="0"/>
                        </a:rPr>
                        <a:t>собственность возможна </a:t>
                      </a:r>
                      <a:r>
                        <a:rPr lang="ru-RU" sz="1000" b="0" dirty="0">
                          <a:effectLst/>
                          <a:latin typeface="Georgia" panose="02040502050405020303" pitchFamily="18" charset="0"/>
                        </a:rPr>
                        <a:t>/ целесообразна</a:t>
                      </a:r>
                    </a:p>
                    <a:p>
                      <a:pPr algn="ctr" fontAlgn="base"/>
                      <a:r>
                        <a:rPr lang="ru-RU" sz="1000" b="0" dirty="0">
                          <a:effectLst/>
                          <a:latin typeface="Georgia" panose="02040502050405020303" pitchFamily="18" charset="0"/>
                        </a:rPr>
                        <a:t>Например, социальная инфраструктура (физкультурно-оздоровительные комплексы, дошкольные образовательные учреждения, промышленность и др.)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3805123"/>
                  </a:ext>
                </a:extLst>
              </a:tr>
              <a:tr h="180209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Минимальный срок действия соглашения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0" dirty="0">
                          <a:effectLst/>
                          <a:latin typeface="Georgia" panose="02040502050405020303" pitchFamily="18" charset="0"/>
                        </a:rPr>
                        <a:t>Нет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0" dirty="0">
                          <a:effectLst/>
                          <a:latin typeface="Georgia" panose="02040502050405020303" pitchFamily="18" charset="0"/>
                        </a:rPr>
                        <a:t>3 года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388152"/>
                  </a:ext>
                </a:extLst>
              </a:tr>
              <a:tr h="357949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Возможность передачи объекта соглашения в залог финансирующей организации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0" dirty="0" smtClean="0">
                          <a:effectLst/>
                          <a:latin typeface="Georgia" panose="02040502050405020303" pitchFamily="18" charset="0"/>
                        </a:rPr>
                        <a:t>Нет. Передача </a:t>
                      </a:r>
                      <a:r>
                        <a:rPr lang="ru-RU" sz="1000" b="0" dirty="0">
                          <a:effectLst/>
                          <a:latin typeface="Georgia" panose="02040502050405020303" pitchFamily="18" charset="0"/>
                        </a:rPr>
                        <a:t>концессионером в залог объекта КС не допускается (ч. 6 ст. 3 Закона о КС).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0" dirty="0" smtClean="0">
                          <a:effectLst/>
                          <a:latin typeface="Georgia" panose="02040502050405020303" pitchFamily="18" charset="0"/>
                        </a:rPr>
                        <a:t>Есть. Только </a:t>
                      </a:r>
                      <a:r>
                        <a:rPr lang="ru-RU" sz="1000" b="0" dirty="0">
                          <a:effectLst/>
                          <a:latin typeface="Georgia" panose="02040502050405020303" pitchFamily="18" charset="0"/>
                        </a:rPr>
                        <a:t>при наличии прямого соглашения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2940175"/>
                  </a:ext>
                </a:extLst>
              </a:tr>
              <a:tr h="831922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Обязательная эксплуатация объекта соглашения концессионером /частным партнером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0" dirty="0">
                          <a:effectLst/>
                          <a:latin typeface="Georgia" panose="02040502050405020303" pitchFamily="18" charset="0"/>
                        </a:rPr>
                        <a:t>Есть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0" dirty="0" smtClean="0">
                          <a:effectLst/>
                          <a:latin typeface="Georgia" panose="02040502050405020303" pitchFamily="18" charset="0"/>
                        </a:rPr>
                        <a:t>Нет. Существует </a:t>
                      </a:r>
                      <a:r>
                        <a:rPr lang="ru-RU" sz="1000" b="0" dirty="0">
                          <a:effectLst/>
                          <a:latin typeface="Georgia" panose="02040502050405020303" pitchFamily="18" charset="0"/>
                        </a:rPr>
                        <a:t>возможность осуществления частным партнером технического обслуживания объекта соглашения (ремонта, содержания), без обязательств по эксплуатации (целевому использованию), то есть, оказания услуг потребителям (соответствующие обязанности могут оставаться за публичным партнером)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863969"/>
                  </a:ext>
                </a:extLst>
              </a:tr>
              <a:tr h="417195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Возможность частной инициативы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0" dirty="0" smtClean="0">
                          <a:effectLst/>
                          <a:latin typeface="Georgia" panose="02040502050405020303" pitchFamily="18" charset="0"/>
                        </a:rPr>
                        <a:t>Есть. Форма </a:t>
                      </a:r>
                      <a:r>
                        <a:rPr lang="ru-RU" sz="1000" b="0" dirty="0">
                          <a:effectLst/>
                          <a:latin typeface="Georgia" panose="02040502050405020303" pitchFamily="18" charset="0"/>
                        </a:rPr>
                        <a:t>и требования к инициативному предложению утверждены постановлением Правительства РФ от 31 марта 2015 г. № 300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0" dirty="0" smtClean="0">
                          <a:effectLst/>
                          <a:latin typeface="Georgia" panose="02040502050405020303" pitchFamily="18" charset="0"/>
                        </a:rPr>
                        <a:t>Есть. Форма </a:t>
                      </a:r>
                      <a:r>
                        <a:rPr lang="ru-RU" sz="1000" b="0" dirty="0">
                          <a:effectLst/>
                          <a:latin typeface="Georgia" panose="02040502050405020303" pitchFamily="18" charset="0"/>
                        </a:rPr>
                        <a:t>и требования к инициативному предложению утверждены постановлением Правительства РФ от 19 декабря 2015 г. № 1386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8093868"/>
                  </a:ext>
                </a:extLst>
              </a:tr>
              <a:tr h="417195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Оценка эффективности проекта и определения его сравнительного преимущества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0" dirty="0">
                          <a:effectLst/>
                          <a:latin typeface="Georgia" panose="02040502050405020303" pitchFamily="18" charset="0"/>
                        </a:rPr>
                        <a:t>Нет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0" dirty="0" smtClean="0">
                          <a:effectLst/>
                          <a:latin typeface="Georgia" panose="02040502050405020303" pitchFamily="18" charset="0"/>
                        </a:rPr>
                        <a:t>Есть. Порядок </a:t>
                      </a:r>
                      <a:r>
                        <a:rPr lang="ru-RU" sz="1000" b="0" dirty="0">
                          <a:effectLst/>
                          <a:latin typeface="Georgia" panose="02040502050405020303" pitchFamily="18" charset="0"/>
                        </a:rPr>
                        <a:t>проведения такой оценки утвержден постановлением Правительства РФ от 30 декабря 2015 г. № 1514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0450428"/>
                  </a:ext>
                </a:extLst>
              </a:tr>
              <a:tr h="891168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Формы бюджетного финансирования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0" dirty="0" smtClean="0">
                          <a:effectLst/>
                          <a:latin typeface="Georgia" panose="02040502050405020303" pitchFamily="18" charset="0"/>
                        </a:rPr>
                        <a:t>Есть. Появилась </a:t>
                      </a:r>
                      <a:r>
                        <a:rPr lang="ru-RU" sz="1000" b="0" dirty="0">
                          <a:effectLst/>
                          <a:latin typeface="Georgia" panose="02040502050405020303" pitchFamily="18" charset="0"/>
                        </a:rPr>
                        <a:t>возможность осуществления бюджетных инвестиций в объекты капитального строительства в объекты государственной (муниципальной собственности) в соответствии  с КС, а также возможность предоставления субсидий по проектам ГЧП  за сроком бюджетного планирования – более трех лет (пункты 5, 6 статьи 78 БК РФ)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0" dirty="0" smtClean="0">
                          <a:effectLst/>
                          <a:latin typeface="Georgia" panose="02040502050405020303" pitchFamily="18" charset="0"/>
                        </a:rPr>
                        <a:t>Есть. Появилась </a:t>
                      </a:r>
                      <a:r>
                        <a:rPr lang="ru-RU" sz="1000" b="0" dirty="0">
                          <a:effectLst/>
                          <a:latin typeface="Georgia" panose="02040502050405020303" pitchFamily="18" charset="0"/>
                        </a:rPr>
                        <a:t>возможность предоставления субсидий по проектам ГЧП за сроком  бюджетного планирования – более трех лет (пункт 6 статьи 78 БК РФ)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4748918"/>
                  </a:ext>
                </a:extLst>
              </a:tr>
              <a:tr h="357949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Заключение соглашения с зарубежным юридическим лицом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0" dirty="0">
                          <a:effectLst/>
                          <a:latin typeface="Georgia" panose="02040502050405020303" pitchFamily="18" charset="0"/>
                        </a:rPr>
                        <a:t>Есть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0" dirty="0" smtClean="0">
                          <a:effectLst/>
                          <a:latin typeface="Georgia" panose="02040502050405020303" pitchFamily="18" charset="0"/>
                        </a:rPr>
                        <a:t>Нет. Участие </a:t>
                      </a:r>
                      <a:r>
                        <a:rPr lang="ru-RU" sz="1000" b="0" dirty="0">
                          <a:effectLst/>
                          <a:latin typeface="Georgia" panose="02040502050405020303" pitchFamily="18" charset="0"/>
                        </a:rPr>
                        <a:t>зарубежных инвесторов возможно через создание российских юридических лиц</a:t>
                      </a:r>
                    </a:p>
                  </a:txBody>
                  <a:tcPr marL="49372" marR="49372" marT="26743" marB="34972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325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0465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906465" y="0"/>
            <a:ext cx="8572501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0" y="215966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Georgia" panose="02040502050405020303" pitchFamily="18" charset="0"/>
              </a:rPr>
              <a:t>Стороны соглашений</a:t>
            </a:r>
            <a:endParaRPr lang="ru-RU" sz="3200" b="1" dirty="0">
              <a:latin typeface="Georgia" panose="02040502050405020303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658117"/>
              </p:ext>
            </p:extLst>
          </p:nvPr>
        </p:nvGraphicFramePr>
        <p:xfrm>
          <a:off x="183173" y="1192647"/>
          <a:ext cx="11825654" cy="4919770"/>
        </p:xfrm>
        <a:graphic>
          <a:graphicData uri="http://schemas.openxmlformats.org/drawingml/2006/table">
            <a:tbl>
              <a:tblPr/>
              <a:tblGrid>
                <a:gridCol w="5912827">
                  <a:extLst>
                    <a:ext uri="{9D8B030D-6E8A-4147-A177-3AD203B41FA5}">
                      <a16:colId xmlns:a16="http://schemas.microsoft.com/office/drawing/2014/main" val="1372722270"/>
                    </a:ext>
                  </a:extLst>
                </a:gridCol>
                <a:gridCol w="5912827">
                  <a:extLst>
                    <a:ext uri="{9D8B030D-6E8A-4147-A177-3AD203B41FA5}">
                      <a16:colId xmlns:a16="http://schemas.microsoft.com/office/drawing/2014/main" val="314949245"/>
                    </a:ext>
                  </a:extLst>
                </a:gridCol>
              </a:tblGrid>
              <a:tr h="350691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600" b="1" dirty="0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Стороны соглашений о ГЧП (МЧП)</a:t>
                      </a:r>
                    </a:p>
                  </a:txBody>
                  <a:tcPr marL="57679" marR="57679" marT="86519" marB="98055" anchor="ctr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600" b="1" dirty="0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Стороны концессионных соглашений</a:t>
                      </a:r>
                    </a:p>
                  </a:txBody>
                  <a:tcPr marL="57679" marR="57679" marT="86519" marB="98055" anchor="ctr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119734"/>
                  </a:ext>
                </a:extLst>
              </a:tr>
              <a:tr h="1501973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600" b="1" dirty="0">
                          <a:effectLst/>
                          <a:latin typeface="Georgia" panose="02040502050405020303" pitchFamily="18" charset="0"/>
                        </a:rPr>
                        <a:t>Частный партнер:</a:t>
                      </a:r>
                      <a:endParaRPr lang="ru-RU" sz="1600" b="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algn="l" fontAlgn="base"/>
                      <a:r>
                        <a:rPr lang="ru-RU" sz="1600" b="0" dirty="0">
                          <a:effectLst/>
                          <a:latin typeface="Georgia" panose="02040502050405020303" pitchFamily="18" charset="0"/>
                        </a:rPr>
                        <a:t> - российское юридическое лицо</a:t>
                      </a:r>
                    </a:p>
                  </a:txBody>
                  <a:tcPr marL="138431" marR="138431" marT="74983" marB="98055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600" b="1" dirty="0">
                          <a:effectLst/>
                          <a:latin typeface="Georgia" panose="02040502050405020303" pitchFamily="18" charset="0"/>
                        </a:rPr>
                        <a:t>Концессионер:</a:t>
                      </a:r>
                      <a:endParaRPr lang="ru-RU" sz="1600" b="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algn="l" fontAlgn="base"/>
                      <a:r>
                        <a:rPr lang="ru-RU" sz="1600" b="0" dirty="0">
                          <a:effectLst/>
                          <a:latin typeface="Georgia" panose="02040502050405020303" pitchFamily="18" charset="0"/>
                        </a:rPr>
                        <a:t>- индивидуальный предприниматель;</a:t>
                      </a:r>
                    </a:p>
                    <a:p>
                      <a:pPr algn="l" fontAlgn="base"/>
                      <a:r>
                        <a:rPr lang="ru-RU" sz="1600" b="0" dirty="0">
                          <a:effectLst/>
                          <a:latin typeface="Georgia" panose="02040502050405020303" pitchFamily="18" charset="0"/>
                        </a:rPr>
                        <a:t>- российское юридическое лицо;</a:t>
                      </a:r>
                    </a:p>
                    <a:p>
                      <a:pPr algn="l" fontAlgn="base"/>
                      <a:r>
                        <a:rPr lang="ru-RU" sz="1600" b="0" dirty="0">
                          <a:effectLst/>
                          <a:latin typeface="Georgia" panose="02040502050405020303" pitchFamily="18" charset="0"/>
                        </a:rPr>
                        <a:t>- иностранное юридическое лицо;</a:t>
                      </a:r>
                    </a:p>
                    <a:p>
                      <a:pPr algn="l" fontAlgn="base"/>
                      <a:r>
                        <a:rPr lang="ru-RU" sz="1600" b="0" dirty="0">
                          <a:effectLst/>
                          <a:latin typeface="Georgia" panose="02040502050405020303" pitchFamily="18" charset="0"/>
                        </a:rPr>
                        <a:t>-действующие без образования юридического лица по договору простого товарищества (договору о совместной деятельности) два и более указанных юридических лица</a:t>
                      </a:r>
                    </a:p>
                  </a:txBody>
                  <a:tcPr marL="138431" marR="138431" marT="74983" marB="98055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18708"/>
                  </a:ext>
                </a:extLst>
              </a:tr>
              <a:tr h="2498674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600" b="1" dirty="0">
                          <a:effectLst/>
                          <a:latin typeface="Georgia" panose="02040502050405020303" pitchFamily="18" charset="0"/>
                        </a:rPr>
                        <a:t>Публичный партнер:</a:t>
                      </a:r>
                      <a:endParaRPr lang="ru-RU" sz="1600" b="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algn="l" fontAlgn="base"/>
                      <a:r>
                        <a:rPr lang="ru-RU" sz="1600" b="0" dirty="0">
                          <a:effectLst/>
                          <a:latin typeface="Georgia" panose="02040502050405020303" pitchFamily="18" charset="0"/>
                        </a:rPr>
                        <a:t>- Российская Федерация (от имени которой выступает Правительство РФ, уполномоченный Правительством РФ федеральный орган государственной власти);</a:t>
                      </a:r>
                    </a:p>
                    <a:p>
                      <a:pPr algn="l" fontAlgn="base"/>
                      <a:r>
                        <a:rPr lang="ru-RU" sz="1600" b="0" dirty="0">
                          <a:effectLst/>
                          <a:latin typeface="Georgia" panose="02040502050405020303" pitchFamily="18" charset="0"/>
                        </a:rPr>
                        <a:t>- субъект РФ (от имени которого выступает высший исполнительный орган региона, уполномоченный им региональный орган исполнительной власти);</a:t>
                      </a:r>
                    </a:p>
                    <a:p>
                      <a:pPr algn="l" fontAlgn="base"/>
                      <a:r>
                        <a:rPr lang="ru-RU" sz="1600" b="0" dirty="0">
                          <a:effectLst/>
                          <a:latin typeface="Georgia" panose="02040502050405020303" pitchFamily="18" charset="0"/>
                        </a:rPr>
                        <a:t>- муниципальное образование (от имени которого выступает глава муниципального образования, уполномоченный им орган местного самоуправления)</a:t>
                      </a:r>
                    </a:p>
                  </a:txBody>
                  <a:tcPr marL="138431" marR="138431" marT="74983" marB="98055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600" b="1" dirty="0" err="1">
                          <a:effectLst/>
                          <a:latin typeface="Georgia" panose="02040502050405020303" pitchFamily="18" charset="0"/>
                        </a:rPr>
                        <a:t>Концедент</a:t>
                      </a:r>
                      <a:r>
                        <a:rPr lang="ru-RU" sz="1600" b="1" dirty="0">
                          <a:effectLst/>
                          <a:latin typeface="Georgia" panose="02040502050405020303" pitchFamily="18" charset="0"/>
                        </a:rPr>
                        <a:t>:</a:t>
                      </a:r>
                      <a:endParaRPr lang="ru-RU" sz="1600" b="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algn="l" fontAlgn="base"/>
                      <a:r>
                        <a:rPr lang="ru-RU" sz="1600" b="0" dirty="0">
                          <a:effectLst/>
                          <a:latin typeface="Georgia" panose="02040502050405020303" pitchFamily="18" charset="0"/>
                        </a:rPr>
                        <a:t>- Российская Федерация (от имени которой выступает Правительство РФ или уполномоченный им федеральный орган государственной власти);</a:t>
                      </a:r>
                    </a:p>
                    <a:p>
                      <a:pPr algn="l" fontAlgn="base"/>
                      <a:r>
                        <a:rPr lang="ru-RU" sz="1600" b="0" dirty="0">
                          <a:effectLst/>
                          <a:latin typeface="Georgia" panose="02040502050405020303" pitchFamily="18" charset="0"/>
                        </a:rPr>
                        <a:t>- субъект РФ (от имени которого выступает высший исполнительный орган региона или уполномоченный им региональный орган исполнительной власти);</a:t>
                      </a:r>
                    </a:p>
                    <a:p>
                      <a:pPr algn="l" fontAlgn="base"/>
                      <a:r>
                        <a:rPr lang="ru-RU" sz="1600" b="0" dirty="0">
                          <a:effectLst/>
                          <a:latin typeface="Georgia" panose="02040502050405020303" pitchFamily="18" charset="0"/>
                        </a:rPr>
                        <a:t>- муниципальное образование (от имени которого выступает глава муниципального образования или уполномоченный им орган местного самоуправления</a:t>
                      </a:r>
                      <a:r>
                        <a:rPr lang="ru-RU" sz="1600" b="0" dirty="0" smtClean="0">
                          <a:effectLst/>
                          <a:latin typeface="Georgia" panose="02040502050405020303" pitchFamily="18" charset="0"/>
                        </a:rPr>
                        <a:t>)</a:t>
                      </a:r>
                      <a:endParaRPr lang="ru-RU" sz="1600" b="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38431" marR="138431" marT="74983" marB="98055">
                    <a:lnL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D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855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88589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913</Words>
  <Application>Microsoft Office PowerPoint</Application>
  <PresentationFormat>Широкоэкранный</PresentationFormat>
  <Paragraphs>77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Georgia</vt:lpstr>
      <vt:lpstr>Liberation Serif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Кинева Ксения Александровна</dc:creator>
  <cp:lastModifiedBy>Кинева Ксения Александровна</cp:lastModifiedBy>
  <cp:revision>15</cp:revision>
  <dcterms:created xsi:type="dcterms:W3CDTF">2026-03-10T06:32:21Z</dcterms:created>
  <dcterms:modified xsi:type="dcterms:W3CDTF">2026-03-13T05:13:45Z</dcterms:modified>
</cp:coreProperties>
</file>