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3"/>
  </p:notesMasterIdLst>
  <p:sldIdLst>
    <p:sldId id="303" r:id="rId2"/>
    <p:sldId id="278" r:id="rId3"/>
    <p:sldId id="281" r:id="rId4"/>
    <p:sldId id="282" r:id="rId5"/>
    <p:sldId id="283" r:id="rId6"/>
    <p:sldId id="284" r:id="rId7"/>
    <p:sldId id="301" r:id="rId8"/>
    <p:sldId id="285" r:id="rId9"/>
    <p:sldId id="287" r:id="rId10"/>
    <p:sldId id="288" r:id="rId11"/>
    <p:sldId id="298" r:id="rId12"/>
    <p:sldId id="290" r:id="rId13"/>
    <p:sldId id="291" r:id="rId14"/>
    <p:sldId id="292" r:id="rId15"/>
    <p:sldId id="299" r:id="rId16"/>
    <p:sldId id="300" r:id="rId17"/>
    <p:sldId id="302" r:id="rId18"/>
    <p:sldId id="294" r:id="rId19"/>
    <p:sldId id="295" r:id="rId20"/>
    <p:sldId id="296" r:id="rId21"/>
    <p:sldId id="297" r:id="rId22"/>
  </p:sldIdLst>
  <p:sldSz cx="12192000" cy="6858000"/>
  <p:notesSz cx="6797675" cy="9928225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2060"/>
    <a:srgbClr val="1F4F7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1599" autoAdjust="0"/>
    <p:restoredTop sz="94660"/>
  </p:normalViewPr>
  <p:slideViewPr>
    <p:cSldViewPr snapToGrid="0">
      <p:cViewPr varScale="1">
        <p:scale>
          <a:sx n="85" d="100"/>
          <a:sy n="85" d="100"/>
        </p:scale>
        <p:origin x="90" y="85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diagrams/_rels/data2.xml.rels><?xml version="1.0" encoding="UTF-8" standalone="yes"?>
<Relationships xmlns="http://schemas.openxmlformats.org/package/2006/relationships"><Relationship Id="rId3" Type="http://schemas.openxmlformats.org/officeDocument/2006/relationships/hyperlink" Target="http://invest.midural.ru/" TargetMode="External"/><Relationship Id="rId7" Type="http://schemas.openxmlformats.org/officeDocument/2006/relationships/hyperlink" Target="http://mpr.midural.ru/" TargetMode="External"/><Relationship Id="rId2" Type="http://schemas.openxmlformats.org/officeDocument/2006/relationships/hyperlink" Target="http://frpso.ru/" TargetMode="External"/><Relationship Id="rId1" Type="http://schemas.openxmlformats.org/officeDocument/2006/relationships/hyperlink" Target="https://sofp.ru/" TargetMode="External"/><Relationship Id="rId6" Type="http://schemas.openxmlformats.org/officeDocument/2006/relationships/hyperlink" Target="https://mcxso.midural.ru/" TargetMode="External"/><Relationship Id="rId5" Type="http://schemas.openxmlformats.org/officeDocument/2006/relationships/hyperlink" Target="http://mir.midural.ru/" TargetMode="External"/><Relationship Id="rId4" Type="http://schemas.openxmlformats.org/officeDocument/2006/relationships/hyperlink" Target="http://66msp.ru/" TargetMode="External"/></Relationships>
</file>

<file path=ppt/diagrams/_rels/drawing2.xml.rels><?xml version="1.0" encoding="UTF-8" standalone="yes"?>
<Relationships xmlns="http://schemas.openxmlformats.org/package/2006/relationships"><Relationship Id="rId3" Type="http://schemas.openxmlformats.org/officeDocument/2006/relationships/hyperlink" Target="http://mpr.midural.ru/" TargetMode="External"/><Relationship Id="rId7" Type="http://schemas.openxmlformats.org/officeDocument/2006/relationships/hyperlink" Target="http://66msp.ru/" TargetMode="External"/><Relationship Id="rId2" Type="http://schemas.openxmlformats.org/officeDocument/2006/relationships/hyperlink" Target="https://mcxso.midural.ru/" TargetMode="External"/><Relationship Id="rId1" Type="http://schemas.openxmlformats.org/officeDocument/2006/relationships/hyperlink" Target="http://mir.midural.ru/" TargetMode="External"/><Relationship Id="rId6" Type="http://schemas.openxmlformats.org/officeDocument/2006/relationships/hyperlink" Target="http://invest.midural.ru/" TargetMode="External"/><Relationship Id="rId5" Type="http://schemas.openxmlformats.org/officeDocument/2006/relationships/hyperlink" Target="http://frpso.ru/" TargetMode="External"/><Relationship Id="rId4" Type="http://schemas.openxmlformats.org/officeDocument/2006/relationships/hyperlink" Target="https://sofp.ru/" TargetMode="Externa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19927E8B-D3FC-4122-BC97-9C8F35CE03AC}" type="doc">
      <dgm:prSet loTypeId="urn:microsoft.com/office/officeart/2008/layout/HorizontalMultiLevelHierarchy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8E7A4322-E1A0-441C-9322-4F068342A929}">
      <dgm:prSet phldrT="[Текст]" custT="1"/>
      <dgm:spPr>
        <a:solidFill>
          <a:schemeClr val="bg1">
            <a:lumMod val="75000"/>
          </a:schemeClr>
        </a:solidFill>
        <a:ln>
          <a:solidFill>
            <a:srgbClr val="1F4F7B"/>
          </a:solidFill>
        </a:ln>
      </dgm:spPr>
      <dgm:t>
        <a:bodyPr/>
        <a:lstStyle/>
        <a:p>
          <a:r>
            <a:rPr lang="ru-RU" sz="2800" b="1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5 шагов</a:t>
          </a:r>
          <a:endParaRPr lang="ru-RU" sz="2800" b="1" kern="1200" dirty="0">
            <a:solidFill>
              <a:srgbClr val="C0000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19E416C9-1502-45BF-BF07-C3F6C4EABB0C}" type="parTrans" cxnId="{2B357389-198B-4416-A0D0-8117A5FD0470}">
      <dgm:prSet/>
      <dgm:spPr/>
      <dgm:t>
        <a:bodyPr/>
        <a:lstStyle/>
        <a:p>
          <a:endParaRPr lang="ru-RU"/>
        </a:p>
      </dgm:t>
    </dgm:pt>
    <dgm:pt modelId="{EDF21C28-3EA1-4AE5-AD62-10CE463B5126}" type="sibTrans" cxnId="{2B357389-198B-4416-A0D0-8117A5FD0470}">
      <dgm:prSet/>
      <dgm:spPr/>
      <dgm:t>
        <a:bodyPr/>
        <a:lstStyle/>
        <a:p>
          <a:endParaRPr lang="ru-RU"/>
        </a:p>
      </dgm:t>
    </dgm:pt>
    <dgm:pt modelId="{ED74ACF9-D9D9-4171-BBF0-D924F7765F9E}">
      <dgm:prSet phldrT="[Текст]" custT="1"/>
      <dgm:spPr>
        <a:solidFill>
          <a:schemeClr val="bg1">
            <a:lumMod val="85000"/>
          </a:schemeClr>
        </a:solidFill>
        <a:ln>
          <a:solidFill>
            <a:srgbClr val="1F4F7B"/>
          </a:solidFill>
        </a:ln>
      </dgm:spPr>
      <dgm:t>
        <a:bodyPr/>
        <a:lstStyle/>
        <a:p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1. «Прямой контакт </a:t>
          </a:r>
          <a:b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с Губернатором»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EE531160-5200-4984-BD2A-789C43C1C1BA}" type="parTrans" cxnId="{AA08F0F1-8A64-4691-8C23-917F769E3562}">
      <dgm:prSet/>
      <dgm:spPr>
        <a:ln>
          <a:solidFill>
            <a:srgbClr val="1F4F7B"/>
          </a:solidFill>
        </a:ln>
      </dgm:spPr>
      <dgm:t>
        <a:bodyPr/>
        <a:lstStyle/>
        <a:p>
          <a:endParaRPr lang="ru-RU"/>
        </a:p>
      </dgm:t>
    </dgm:pt>
    <dgm:pt modelId="{7746FDF3-52D3-44BB-B55A-FAB3FD380A24}" type="sibTrans" cxnId="{AA08F0F1-8A64-4691-8C23-917F769E3562}">
      <dgm:prSet/>
      <dgm:spPr/>
      <dgm:t>
        <a:bodyPr/>
        <a:lstStyle/>
        <a:p>
          <a:endParaRPr lang="ru-RU"/>
        </a:p>
      </dgm:t>
    </dgm:pt>
    <dgm:pt modelId="{B39C9741-F075-448A-BF24-7EEE6187BA06}">
      <dgm:prSet phldrT="[Текст]" custT="1"/>
      <dgm:spPr>
        <a:solidFill>
          <a:schemeClr val="bg1">
            <a:lumMod val="85000"/>
          </a:schemeClr>
        </a:solidFill>
        <a:ln>
          <a:solidFill>
            <a:srgbClr val="1F4F7B"/>
          </a:solidFill>
        </a:ln>
      </dgm:spPr>
      <dgm:t>
        <a:bodyPr/>
        <a:lstStyle/>
        <a:p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2. «Новые рынки»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714642B4-7FFB-4F19-8DB4-87CF04214212}" type="parTrans" cxnId="{C91B0142-B11B-4873-A9D2-F42570F582BC}">
      <dgm:prSet/>
      <dgm:spPr/>
      <dgm:t>
        <a:bodyPr/>
        <a:lstStyle/>
        <a:p>
          <a:endParaRPr lang="ru-RU"/>
        </a:p>
      </dgm:t>
    </dgm:pt>
    <dgm:pt modelId="{6C987B84-F2BD-4E09-A597-B469804215AB}" type="sibTrans" cxnId="{C91B0142-B11B-4873-A9D2-F42570F582BC}">
      <dgm:prSet/>
      <dgm:spPr/>
      <dgm:t>
        <a:bodyPr/>
        <a:lstStyle/>
        <a:p>
          <a:endParaRPr lang="ru-RU"/>
        </a:p>
      </dgm:t>
    </dgm:pt>
    <dgm:pt modelId="{32FB896D-D42F-48CF-8D46-BF17CC5D1590}">
      <dgm:prSet phldrT="[Текст]" custT="1"/>
      <dgm:spPr>
        <a:solidFill>
          <a:schemeClr val="bg1">
            <a:lumMod val="85000"/>
          </a:schemeClr>
        </a:solidFill>
        <a:ln>
          <a:solidFill>
            <a:srgbClr val="1F4F7B"/>
          </a:solidFill>
        </a:ln>
      </dgm:spPr>
      <dgm:t>
        <a:bodyPr/>
        <a:lstStyle/>
        <a:p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3. «Закупки для </a:t>
          </a:r>
          <a:r>
            <a:rPr lang="ru-RU" sz="2400" b="1" kern="1200" dirty="0" err="1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государст</a:t>
          </a: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-венных и муниципальных нужд»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E197B1C0-C3F2-445C-872A-C0684E6F3D91}" type="parTrans" cxnId="{82802A70-A261-4924-9550-8CE759B9091A}">
      <dgm:prSet/>
      <dgm:spPr/>
      <dgm:t>
        <a:bodyPr/>
        <a:lstStyle/>
        <a:p>
          <a:endParaRPr lang="ru-RU"/>
        </a:p>
      </dgm:t>
    </dgm:pt>
    <dgm:pt modelId="{03C0103B-B39B-4117-8788-9386CC859DC9}" type="sibTrans" cxnId="{82802A70-A261-4924-9550-8CE759B9091A}">
      <dgm:prSet/>
      <dgm:spPr/>
      <dgm:t>
        <a:bodyPr/>
        <a:lstStyle/>
        <a:p>
          <a:endParaRPr lang="ru-RU"/>
        </a:p>
      </dgm:t>
    </dgm:pt>
    <dgm:pt modelId="{74B98FAF-6404-4D44-9A04-6A69F57BDE18}">
      <dgm:prSet custT="1"/>
      <dgm:spPr>
        <a:solidFill>
          <a:schemeClr val="bg1">
            <a:lumMod val="85000"/>
          </a:schemeClr>
        </a:solidFill>
        <a:ln>
          <a:solidFill>
            <a:srgbClr val="1F4F7B"/>
          </a:solidFill>
        </a:ln>
      </dgm:spPr>
      <dgm:t>
        <a:bodyPr/>
        <a:lstStyle/>
        <a:p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4. «Новые предприниматели»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A5767BAB-D3ED-45E6-85E2-D2694F1E6CEC}" type="parTrans" cxnId="{476FB873-861C-4BD1-9B13-FE10E56A4BE0}">
      <dgm:prSet/>
      <dgm:spPr>
        <a:ln>
          <a:solidFill>
            <a:srgbClr val="1F4F7B"/>
          </a:solidFill>
        </a:ln>
      </dgm:spPr>
      <dgm:t>
        <a:bodyPr/>
        <a:lstStyle/>
        <a:p>
          <a:endParaRPr lang="ru-RU"/>
        </a:p>
      </dgm:t>
    </dgm:pt>
    <dgm:pt modelId="{D7E73B3A-064B-4E28-A829-8E3D8905CE8B}" type="sibTrans" cxnId="{476FB873-861C-4BD1-9B13-FE10E56A4BE0}">
      <dgm:prSet/>
      <dgm:spPr/>
      <dgm:t>
        <a:bodyPr/>
        <a:lstStyle/>
        <a:p>
          <a:endParaRPr lang="ru-RU"/>
        </a:p>
      </dgm:t>
    </dgm:pt>
    <dgm:pt modelId="{9790DCF3-D04F-494D-ACE9-B11FCB655BC6}">
      <dgm:prSet custT="1"/>
      <dgm:spPr>
        <a:solidFill>
          <a:schemeClr val="bg1">
            <a:lumMod val="85000"/>
          </a:schemeClr>
        </a:solidFill>
        <a:ln>
          <a:solidFill>
            <a:srgbClr val="1F4F7B"/>
          </a:solidFill>
        </a:ln>
      </dgm:spPr>
      <dgm:t>
        <a:bodyPr/>
        <a:lstStyle/>
        <a:p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5. «Качественные услуги </a:t>
          </a:r>
          <a:b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для бизнеса»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F5AC98EA-694A-4D81-918F-5E7BDC67EFB9}" type="parTrans" cxnId="{980C5C96-FD82-4BAC-902A-13AECBB22FC9}">
      <dgm:prSet/>
      <dgm:spPr>
        <a:ln>
          <a:solidFill>
            <a:srgbClr val="1F4F7B"/>
          </a:solidFill>
        </a:ln>
      </dgm:spPr>
      <dgm:t>
        <a:bodyPr/>
        <a:lstStyle/>
        <a:p>
          <a:endParaRPr lang="ru-RU"/>
        </a:p>
      </dgm:t>
    </dgm:pt>
    <dgm:pt modelId="{441DAAA0-D917-4ABC-AED5-C735AC5D9099}" type="sibTrans" cxnId="{980C5C96-FD82-4BAC-902A-13AECBB22FC9}">
      <dgm:prSet/>
      <dgm:spPr/>
      <dgm:t>
        <a:bodyPr/>
        <a:lstStyle/>
        <a:p>
          <a:endParaRPr lang="ru-RU"/>
        </a:p>
      </dgm:t>
    </dgm:pt>
    <dgm:pt modelId="{2943E014-CD2A-4676-B18E-046FA4C5A320}" type="pres">
      <dgm:prSet presAssocID="{19927E8B-D3FC-4122-BC97-9C8F35CE03AC}" presName="Name0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56F9DACD-C4F4-48F3-9176-74A682415DD2}" type="pres">
      <dgm:prSet presAssocID="{8E7A4322-E1A0-441C-9322-4F068342A929}" presName="root1" presStyleCnt="0"/>
      <dgm:spPr/>
    </dgm:pt>
    <dgm:pt modelId="{BA98EEB5-A433-4DDC-9254-9F464531289D}" type="pres">
      <dgm:prSet presAssocID="{8E7A4322-E1A0-441C-9322-4F068342A929}" presName="LevelOneTextNode" presStyleLbl="node0" presStyleIdx="0" presStyleCnt="1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C5D8F04C-2E94-40E9-9FD2-6A07E1F2E129}" type="pres">
      <dgm:prSet presAssocID="{8E7A4322-E1A0-441C-9322-4F068342A929}" presName="level2hierChild" presStyleCnt="0"/>
      <dgm:spPr/>
    </dgm:pt>
    <dgm:pt modelId="{E4CA33EA-A444-4B16-A6B8-1339A460DD8C}" type="pres">
      <dgm:prSet presAssocID="{EE531160-5200-4984-BD2A-789C43C1C1BA}" presName="conn2-1" presStyleLbl="parChTrans1D2" presStyleIdx="0" presStyleCnt="5"/>
      <dgm:spPr/>
      <dgm:t>
        <a:bodyPr/>
        <a:lstStyle/>
        <a:p>
          <a:endParaRPr lang="ru-RU"/>
        </a:p>
      </dgm:t>
    </dgm:pt>
    <dgm:pt modelId="{AECA62CD-C8D1-4C7A-9412-59C57C3FC8B1}" type="pres">
      <dgm:prSet presAssocID="{EE531160-5200-4984-BD2A-789C43C1C1BA}" presName="connTx" presStyleLbl="parChTrans1D2" presStyleIdx="0" presStyleCnt="5"/>
      <dgm:spPr/>
      <dgm:t>
        <a:bodyPr/>
        <a:lstStyle/>
        <a:p>
          <a:endParaRPr lang="ru-RU"/>
        </a:p>
      </dgm:t>
    </dgm:pt>
    <dgm:pt modelId="{DD95EE5F-BC43-452D-A24D-1E30FF1340A6}" type="pres">
      <dgm:prSet presAssocID="{ED74ACF9-D9D9-4171-BBF0-D924F7765F9E}" presName="root2" presStyleCnt="0"/>
      <dgm:spPr/>
    </dgm:pt>
    <dgm:pt modelId="{D0679D96-4B18-458A-BE5E-8897A942025F}" type="pres">
      <dgm:prSet presAssocID="{ED74ACF9-D9D9-4171-BBF0-D924F7765F9E}" presName="LevelTwoTextNode" presStyleLbl="node2" presStyleIdx="0" presStyleCnt="5" custScaleX="176967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D0E7362E-C361-4653-BB6F-323BC61813AD}" type="pres">
      <dgm:prSet presAssocID="{ED74ACF9-D9D9-4171-BBF0-D924F7765F9E}" presName="level3hierChild" presStyleCnt="0"/>
      <dgm:spPr/>
    </dgm:pt>
    <dgm:pt modelId="{3DDC4B88-BCE5-4486-9C1E-4BC7905D1534}" type="pres">
      <dgm:prSet presAssocID="{714642B4-7FFB-4F19-8DB4-87CF04214212}" presName="conn2-1" presStyleLbl="parChTrans1D2" presStyleIdx="1" presStyleCnt="5"/>
      <dgm:spPr/>
      <dgm:t>
        <a:bodyPr/>
        <a:lstStyle/>
        <a:p>
          <a:endParaRPr lang="ru-RU"/>
        </a:p>
      </dgm:t>
    </dgm:pt>
    <dgm:pt modelId="{EE43C859-D667-4E47-9826-0A1B2321C542}" type="pres">
      <dgm:prSet presAssocID="{714642B4-7FFB-4F19-8DB4-87CF04214212}" presName="connTx" presStyleLbl="parChTrans1D2" presStyleIdx="1" presStyleCnt="5"/>
      <dgm:spPr/>
      <dgm:t>
        <a:bodyPr/>
        <a:lstStyle/>
        <a:p>
          <a:endParaRPr lang="ru-RU"/>
        </a:p>
      </dgm:t>
    </dgm:pt>
    <dgm:pt modelId="{1227A4FB-B80A-4B02-B2C1-3CB9A60438DD}" type="pres">
      <dgm:prSet presAssocID="{B39C9741-F075-448A-BF24-7EEE6187BA06}" presName="root2" presStyleCnt="0"/>
      <dgm:spPr/>
    </dgm:pt>
    <dgm:pt modelId="{32BE3BDC-A02C-49D1-9BDE-134292FE010D}" type="pres">
      <dgm:prSet presAssocID="{B39C9741-F075-448A-BF24-7EEE6187BA06}" presName="LevelTwoTextNode" presStyleLbl="node2" presStyleIdx="1" presStyleCnt="5" custScaleX="177595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F7A85AA4-F689-4752-BAD7-AD42805A5604}" type="pres">
      <dgm:prSet presAssocID="{B39C9741-F075-448A-BF24-7EEE6187BA06}" presName="level3hierChild" presStyleCnt="0"/>
      <dgm:spPr/>
    </dgm:pt>
    <dgm:pt modelId="{94F0D3DC-B1C4-4FCB-A37F-94D2976161F2}" type="pres">
      <dgm:prSet presAssocID="{E197B1C0-C3F2-445C-872A-C0684E6F3D91}" presName="conn2-1" presStyleLbl="parChTrans1D2" presStyleIdx="2" presStyleCnt="5"/>
      <dgm:spPr/>
      <dgm:t>
        <a:bodyPr/>
        <a:lstStyle/>
        <a:p>
          <a:endParaRPr lang="ru-RU"/>
        </a:p>
      </dgm:t>
    </dgm:pt>
    <dgm:pt modelId="{5A75A4F7-EDDF-4F29-9AB2-1D543DD922A4}" type="pres">
      <dgm:prSet presAssocID="{E197B1C0-C3F2-445C-872A-C0684E6F3D91}" presName="connTx" presStyleLbl="parChTrans1D2" presStyleIdx="2" presStyleCnt="5"/>
      <dgm:spPr/>
      <dgm:t>
        <a:bodyPr/>
        <a:lstStyle/>
        <a:p>
          <a:endParaRPr lang="ru-RU"/>
        </a:p>
      </dgm:t>
    </dgm:pt>
    <dgm:pt modelId="{26EBA6CC-635C-4E50-B938-E17987EA7885}" type="pres">
      <dgm:prSet presAssocID="{32FB896D-D42F-48CF-8D46-BF17CC5D1590}" presName="root2" presStyleCnt="0"/>
      <dgm:spPr/>
    </dgm:pt>
    <dgm:pt modelId="{9228AB95-B023-4B90-A97F-1E8B1AD2146B}" type="pres">
      <dgm:prSet presAssocID="{32FB896D-D42F-48CF-8D46-BF17CC5D1590}" presName="LevelTwoTextNode" presStyleLbl="node2" presStyleIdx="2" presStyleCnt="5" custScaleX="177764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962E3941-0158-4B3B-8B95-E65BECE09F5A}" type="pres">
      <dgm:prSet presAssocID="{32FB896D-D42F-48CF-8D46-BF17CC5D1590}" presName="level3hierChild" presStyleCnt="0"/>
      <dgm:spPr/>
    </dgm:pt>
    <dgm:pt modelId="{17B0F9BC-5547-4789-B094-8E4B2F748079}" type="pres">
      <dgm:prSet presAssocID="{A5767BAB-D3ED-45E6-85E2-D2694F1E6CEC}" presName="conn2-1" presStyleLbl="parChTrans1D2" presStyleIdx="3" presStyleCnt="5"/>
      <dgm:spPr/>
      <dgm:t>
        <a:bodyPr/>
        <a:lstStyle/>
        <a:p>
          <a:endParaRPr lang="ru-RU"/>
        </a:p>
      </dgm:t>
    </dgm:pt>
    <dgm:pt modelId="{68A8CF28-C870-4D36-8BA1-449E5A4EDF7A}" type="pres">
      <dgm:prSet presAssocID="{A5767BAB-D3ED-45E6-85E2-D2694F1E6CEC}" presName="connTx" presStyleLbl="parChTrans1D2" presStyleIdx="3" presStyleCnt="5"/>
      <dgm:spPr/>
      <dgm:t>
        <a:bodyPr/>
        <a:lstStyle/>
        <a:p>
          <a:endParaRPr lang="ru-RU"/>
        </a:p>
      </dgm:t>
    </dgm:pt>
    <dgm:pt modelId="{A3462487-F9B9-477E-9F88-D745C31A6D7C}" type="pres">
      <dgm:prSet presAssocID="{74B98FAF-6404-4D44-9A04-6A69F57BDE18}" presName="root2" presStyleCnt="0"/>
      <dgm:spPr/>
    </dgm:pt>
    <dgm:pt modelId="{64AB6E75-A1A6-4650-95EA-FB09B815570E}" type="pres">
      <dgm:prSet presAssocID="{74B98FAF-6404-4D44-9A04-6A69F57BDE18}" presName="LevelTwoTextNode" presStyleLbl="node2" presStyleIdx="3" presStyleCnt="5" custScaleX="177866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89A89F26-E63B-470F-8C71-D9D6EEAABFEB}" type="pres">
      <dgm:prSet presAssocID="{74B98FAF-6404-4D44-9A04-6A69F57BDE18}" presName="level3hierChild" presStyleCnt="0"/>
      <dgm:spPr/>
    </dgm:pt>
    <dgm:pt modelId="{04421FC6-76E5-41FC-AF16-E4668976CD78}" type="pres">
      <dgm:prSet presAssocID="{F5AC98EA-694A-4D81-918F-5E7BDC67EFB9}" presName="conn2-1" presStyleLbl="parChTrans1D2" presStyleIdx="4" presStyleCnt="5"/>
      <dgm:spPr/>
      <dgm:t>
        <a:bodyPr/>
        <a:lstStyle/>
        <a:p>
          <a:endParaRPr lang="ru-RU"/>
        </a:p>
      </dgm:t>
    </dgm:pt>
    <dgm:pt modelId="{6867007E-D361-4600-86E3-732406D729B0}" type="pres">
      <dgm:prSet presAssocID="{F5AC98EA-694A-4D81-918F-5E7BDC67EFB9}" presName="connTx" presStyleLbl="parChTrans1D2" presStyleIdx="4" presStyleCnt="5"/>
      <dgm:spPr/>
      <dgm:t>
        <a:bodyPr/>
        <a:lstStyle/>
        <a:p>
          <a:endParaRPr lang="ru-RU"/>
        </a:p>
      </dgm:t>
    </dgm:pt>
    <dgm:pt modelId="{C4BDD490-630A-4CF6-85E3-DC64E7837C05}" type="pres">
      <dgm:prSet presAssocID="{9790DCF3-D04F-494D-ACE9-B11FCB655BC6}" presName="root2" presStyleCnt="0"/>
      <dgm:spPr/>
    </dgm:pt>
    <dgm:pt modelId="{A9C4CA9E-0BB9-4FA4-9A57-A3F69F0960EE}" type="pres">
      <dgm:prSet presAssocID="{9790DCF3-D04F-494D-ACE9-B11FCB655BC6}" presName="LevelTwoTextNode" presStyleLbl="node2" presStyleIdx="4" presStyleCnt="5" custScaleX="177866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B4530D6F-1886-49CC-8196-AEF19898BDF1}" type="pres">
      <dgm:prSet presAssocID="{9790DCF3-D04F-494D-ACE9-B11FCB655BC6}" presName="level3hierChild" presStyleCnt="0"/>
      <dgm:spPr/>
    </dgm:pt>
  </dgm:ptLst>
  <dgm:cxnLst>
    <dgm:cxn modelId="{8230C332-73D4-4E2A-8932-086E0D35D6AD}" type="presOf" srcId="{74B98FAF-6404-4D44-9A04-6A69F57BDE18}" destId="{64AB6E75-A1A6-4650-95EA-FB09B815570E}" srcOrd="0" destOrd="0" presId="urn:microsoft.com/office/officeart/2008/layout/HorizontalMultiLevelHierarchy"/>
    <dgm:cxn modelId="{0D2E403C-A7DD-4D50-84CD-E7A6C3AB2404}" type="presOf" srcId="{714642B4-7FFB-4F19-8DB4-87CF04214212}" destId="{EE43C859-D667-4E47-9826-0A1B2321C542}" srcOrd="1" destOrd="0" presId="urn:microsoft.com/office/officeart/2008/layout/HorizontalMultiLevelHierarchy"/>
    <dgm:cxn modelId="{49E1377B-B40B-4B6D-ACD7-8EC529B605F8}" type="presOf" srcId="{E197B1C0-C3F2-445C-872A-C0684E6F3D91}" destId="{5A75A4F7-EDDF-4F29-9AB2-1D543DD922A4}" srcOrd="1" destOrd="0" presId="urn:microsoft.com/office/officeart/2008/layout/HorizontalMultiLevelHierarchy"/>
    <dgm:cxn modelId="{2A7746B6-7FF9-4E19-BEF2-AAA10729C2C9}" type="presOf" srcId="{EE531160-5200-4984-BD2A-789C43C1C1BA}" destId="{E4CA33EA-A444-4B16-A6B8-1339A460DD8C}" srcOrd="0" destOrd="0" presId="urn:microsoft.com/office/officeart/2008/layout/HorizontalMultiLevelHierarchy"/>
    <dgm:cxn modelId="{49AD8C2B-E9F0-4025-B4E7-1939C2F9960F}" type="presOf" srcId="{EE531160-5200-4984-BD2A-789C43C1C1BA}" destId="{AECA62CD-C8D1-4C7A-9412-59C57C3FC8B1}" srcOrd="1" destOrd="0" presId="urn:microsoft.com/office/officeart/2008/layout/HorizontalMultiLevelHierarchy"/>
    <dgm:cxn modelId="{D72D6CAD-CB3B-4A36-801E-ABFB61D791E9}" type="presOf" srcId="{F5AC98EA-694A-4D81-918F-5E7BDC67EFB9}" destId="{04421FC6-76E5-41FC-AF16-E4668976CD78}" srcOrd="0" destOrd="0" presId="urn:microsoft.com/office/officeart/2008/layout/HorizontalMultiLevelHierarchy"/>
    <dgm:cxn modelId="{B3452890-B90B-490B-A32D-8C656131E01B}" type="presOf" srcId="{8E7A4322-E1A0-441C-9322-4F068342A929}" destId="{BA98EEB5-A433-4DDC-9254-9F464531289D}" srcOrd="0" destOrd="0" presId="urn:microsoft.com/office/officeart/2008/layout/HorizontalMultiLevelHierarchy"/>
    <dgm:cxn modelId="{AA3E197F-67B8-4B46-A224-590AD79ABB9D}" type="presOf" srcId="{9790DCF3-D04F-494D-ACE9-B11FCB655BC6}" destId="{A9C4CA9E-0BB9-4FA4-9A57-A3F69F0960EE}" srcOrd="0" destOrd="0" presId="urn:microsoft.com/office/officeart/2008/layout/HorizontalMultiLevelHierarchy"/>
    <dgm:cxn modelId="{349346EE-0E2F-459C-900D-9A4E16D0AE0A}" type="presOf" srcId="{714642B4-7FFB-4F19-8DB4-87CF04214212}" destId="{3DDC4B88-BCE5-4486-9C1E-4BC7905D1534}" srcOrd="0" destOrd="0" presId="urn:microsoft.com/office/officeart/2008/layout/HorizontalMultiLevelHierarchy"/>
    <dgm:cxn modelId="{ED5B79C4-9BE6-4222-87AE-099324558E63}" type="presOf" srcId="{19927E8B-D3FC-4122-BC97-9C8F35CE03AC}" destId="{2943E014-CD2A-4676-B18E-046FA4C5A320}" srcOrd="0" destOrd="0" presId="urn:microsoft.com/office/officeart/2008/layout/HorizontalMultiLevelHierarchy"/>
    <dgm:cxn modelId="{980C5C96-FD82-4BAC-902A-13AECBB22FC9}" srcId="{8E7A4322-E1A0-441C-9322-4F068342A929}" destId="{9790DCF3-D04F-494D-ACE9-B11FCB655BC6}" srcOrd="4" destOrd="0" parTransId="{F5AC98EA-694A-4D81-918F-5E7BDC67EFB9}" sibTransId="{441DAAA0-D917-4ABC-AED5-C735AC5D9099}"/>
    <dgm:cxn modelId="{39FA4F71-534E-4AA0-BB18-D52B081DA002}" type="presOf" srcId="{A5767BAB-D3ED-45E6-85E2-D2694F1E6CEC}" destId="{17B0F9BC-5547-4789-B094-8E4B2F748079}" srcOrd="0" destOrd="0" presId="urn:microsoft.com/office/officeart/2008/layout/HorizontalMultiLevelHierarchy"/>
    <dgm:cxn modelId="{82802A70-A261-4924-9550-8CE759B9091A}" srcId="{8E7A4322-E1A0-441C-9322-4F068342A929}" destId="{32FB896D-D42F-48CF-8D46-BF17CC5D1590}" srcOrd="2" destOrd="0" parTransId="{E197B1C0-C3F2-445C-872A-C0684E6F3D91}" sibTransId="{03C0103B-B39B-4117-8788-9386CC859DC9}"/>
    <dgm:cxn modelId="{1CB86E62-3125-4BE9-A914-15CC151A40AC}" type="presOf" srcId="{ED74ACF9-D9D9-4171-BBF0-D924F7765F9E}" destId="{D0679D96-4B18-458A-BE5E-8897A942025F}" srcOrd="0" destOrd="0" presId="urn:microsoft.com/office/officeart/2008/layout/HorizontalMultiLevelHierarchy"/>
    <dgm:cxn modelId="{90D53236-741B-4717-9D33-4F9816A10A1B}" type="presOf" srcId="{B39C9741-F075-448A-BF24-7EEE6187BA06}" destId="{32BE3BDC-A02C-49D1-9BDE-134292FE010D}" srcOrd="0" destOrd="0" presId="urn:microsoft.com/office/officeart/2008/layout/HorizontalMultiLevelHierarchy"/>
    <dgm:cxn modelId="{476FB873-861C-4BD1-9B13-FE10E56A4BE0}" srcId="{8E7A4322-E1A0-441C-9322-4F068342A929}" destId="{74B98FAF-6404-4D44-9A04-6A69F57BDE18}" srcOrd="3" destOrd="0" parTransId="{A5767BAB-D3ED-45E6-85E2-D2694F1E6CEC}" sibTransId="{D7E73B3A-064B-4E28-A829-8E3D8905CE8B}"/>
    <dgm:cxn modelId="{C55F0A38-8BF4-4FD8-9CB0-9A26E264E6F1}" type="presOf" srcId="{A5767BAB-D3ED-45E6-85E2-D2694F1E6CEC}" destId="{68A8CF28-C870-4D36-8BA1-449E5A4EDF7A}" srcOrd="1" destOrd="0" presId="urn:microsoft.com/office/officeart/2008/layout/HorizontalMultiLevelHierarchy"/>
    <dgm:cxn modelId="{84555279-14FD-4890-B6EB-44159A458684}" type="presOf" srcId="{32FB896D-D42F-48CF-8D46-BF17CC5D1590}" destId="{9228AB95-B023-4B90-A97F-1E8B1AD2146B}" srcOrd="0" destOrd="0" presId="urn:microsoft.com/office/officeart/2008/layout/HorizontalMultiLevelHierarchy"/>
    <dgm:cxn modelId="{C91B0142-B11B-4873-A9D2-F42570F582BC}" srcId="{8E7A4322-E1A0-441C-9322-4F068342A929}" destId="{B39C9741-F075-448A-BF24-7EEE6187BA06}" srcOrd="1" destOrd="0" parTransId="{714642B4-7FFB-4F19-8DB4-87CF04214212}" sibTransId="{6C987B84-F2BD-4E09-A597-B469804215AB}"/>
    <dgm:cxn modelId="{0B8D0CC1-0E9F-41DF-B0B7-9AD12980C312}" type="presOf" srcId="{E197B1C0-C3F2-445C-872A-C0684E6F3D91}" destId="{94F0D3DC-B1C4-4FCB-A37F-94D2976161F2}" srcOrd="0" destOrd="0" presId="urn:microsoft.com/office/officeart/2008/layout/HorizontalMultiLevelHierarchy"/>
    <dgm:cxn modelId="{2B357389-198B-4416-A0D0-8117A5FD0470}" srcId="{19927E8B-D3FC-4122-BC97-9C8F35CE03AC}" destId="{8E7A4322-E1A0-441C-9322-4F068342A929}" srcOrd="0" destOrd="0" parTransId="{19E416C9-1502-45BF-BF07-C3F6C4EABB0C}" sibTransId="{EDF21C28-3EA1-4AE5-AD62-10CE463B5126}"/>
    <dgm:cxn modelId="{AA08F0F1-8A64-4691-8C23-917F769E3562}" srcId="{8E7A4322-E1A0-441C-9322-4F068342A929}" destId="{ED74ACF9-D9D9-4171-BBF0-D924F7765F9E}" srcOrd="0" destOrd="0" parTransId="{EE531160-5200-4984-BD2A-789C43C1C1BA}" sibTransId="{7746FDF3-52D3-44BB-B55A-FAB3FD380A24}"/>
    <dgm:cxn modelId="{E196307E-A551-475D-8670-7FB39F48F5BD}" type="presOf" srcId="{F5AC98EA-694A-4D81-918F-5E7BDC67EFB9}" destId="{6867007E-D361-4600-86E3-732406D729B0}" srcOrd="1" destOrd="0" presId="urn:microsoft.com/office/officeart/2008/layout/HorizontalMultiLevelHierarchy"/>
    <dgm:cxn modelId="{2058F122-D9CE-4C62-B2DD-AEA666F32695}" type="presParOf" srcId="{2943E014-CD2A-4676-B18E-046FA4C5A320}" destId="{56F9DACD-C4F4-48F3-9176-74A682415DD2}" srcOrd="0" destOrd="0" presId="urn:microsoft.com/office/officeart/2008/layout/HorizontalMultiLevelHierarchy"/>
    <dgm:cxn modelId="{AD581DC6-EAEE-4210-AEF0-7438B0856A56}" type="presParOf" srcId="{56F9DACD-C4F4-48F3-9176-74A682415DD2}" destId="{BA98EEB5-A433-4DDC-9254-9F464531289D}" srcOrd="0" destOrd="0" presId="urn:microsoft.com/office/officeart/2008/layout/HorizontalMultiLevelHierarchy"/>
    <dgm:cxn modelId="{67CDBD38-FB43-4933-AB9B-32E31FE36881}" type="presParOf" srcId="{56F9DACD-C4F4-48F3-9176-74A682415DD2}" destId="{C5D8F04C-2E94-40E9-9FD2-6A07E1F2E129}" srcOrd="1" destOrd="0" presId="urn:microsoft.com/office/officeart/2008/layout/HorizontalMultiLevelHierarchy"/>
    <dgm:cxn modelId="{8686AE1A-9EB5-4CED-BB57-667AD25DBB63}" type="presParOf" srcId="{C5D8F04C-2E94-40E9-9FD2-6A07E1F2E129}" destId="{E4CA33EA-A444-4B16-A6B8-1339A460DD8C}" srcOrd="0" destOrd="0" presId="urn:microsoft.com/office/officeart/2008/layout/HorizontalMultiLevelHierarchy"/>
    <dgm:cxn modelId="{D5C26616-6B21-4F97-8E90-FA4554C73C8C}" type="presParOf" srcId="{E4CA33EA-A444-4B16-A6B8-1339A460DD8C}" destId="{AECA62CD-C8D1-4C7A-9412-59C57C3FC8B1}" srcOrd="0" destOrd="0" presId="urn:microsoft.com/office/officeart/2008/layout/HorizontalMultiLevelHierarchy"/>
    <dgm:cxn modelId="{5DDDD100-4ED0-415F-92A9-3B538ACEFD64}" type="presParOf" srcId="{C5D8F04C-2E94-40E9-9FD2-6A07E1F2E129}" destId="{DD95EE5F-BC43-452D-A24D-1E30FF1340A6}" srcOrd="1" destOrd="0" presId="urn:microsoft.com/office/officeart/2008/layout/HorizontalMultiLevelHierarchy"/>
    <dgm:cxn modelId="{4448B643-E568-4F54-91A6-A1033FC9CF74}" type="presParOf" srcId="{DD95EE5F-BC43-452D-A24D-1E30FF1340A6}" destId="{D0679D96-4B18-458A-BE5E-8897A942025F}" srcOrd="0" destOrd="0" presId="urn:microsoft.com/office/officeart/2008/layout/HorizontalMultiLevelHierarchy"/>
    <dgm:cxn modelId="{C37679C8-F15B-459A-8A37-DA8213F0B504}" type="presParOf" srcId="{DD95EE5F-BC43-452D-A24D-1E30FF1340A6}" destId="{D0E7362E-C361-4653-BB6F-323BC61813AD}" srcOrd="1" destOrd="0" presId="urn:microsoft.com/office/officeart/2008/layout/HorizontalMultiLevelHierarchy"/>
    <dgm:cxn modelId="{20E0BF56-1600-4672-9584-50F9549DABCF}" type="presParOf" srcId="{C5D8F04C-2E94-40E9-9FD2-6A07E1F2E129}" destId="{3DDC4B88-BCE5-4486-9C1E-4BC7905D1534}" srcOrd="2" destOrd="0" presId="urn:microsoft.com/office/officeart/2008/layout/HorizontalMultiLevelHierarchy"/>
    <dgm:cxn modelId="{062D0325-2589-410A-8882-4843F7582128}" type="presParOf" srcId="{3DDC4B88-BCE5-4486-9C1E-4BC7905D1534}" destId="{EE43C859-D667-4E47-9826-0A1B2321C542}" srcOrd="0" destOrd="0" presId="urn:microsoft.com/office/officeart/2008/layout/HorizontalMultiLevelHierarchy"/>
    <dgm:cxn modelId="{5A6AB803-6DA8-4F56-805E-997E9FCE4CA0}" type="presParOf" srcId="{C5D8F04C-2E94-40E9-9FD2-6A07E1F2E129}" destId="{1227A4FB-B80A-4B02-B2C1-3CB9A60438DD}" srcOrd="3" destOrd="0" presId="urn:microsoft.com/office/officeart/2008/layout/HorizontalMultiLevelHierarchy"/>
    <dgm:cxn modelId="{177E4D9B-EE1F-4A4B-B011-CB078EA986DC}" type="presParOf" srcId="{1227A4FB-B80A-4B02-B2C1-3CB9A60438DD}" destId="{32BE3BDC-A02C-49D1-9BDE-134292FE010D}" srcOrd="0" destOrd="0" presId="urn:microsoft.com/office/officeart/2008/layout/HorizontalMultiLevelHierarchy"/>
    <dgm:cxn modelId="{9401E473-EE17-4A78-A647-F0F02271BCA2}" type="presParOf" srcId="{1227A4FB-B80A-4B02-B2C1-3CB9A60438DD}" destId="{F7A85AA4-F689-4752-BAD7-AD42805A5604}" srcOrd="1" destOrd="0" presId="urn:microsoft.com/office/officeart/2008/layout/HorizontalMultiLevelHierarchy"/>
    <dgm:cxn modelId="{DFE6A285-A4DC-42E5-B1D0-9D3EA4601E8A}" type="presParOf" srcId="{C5D8F04C-2E94-40E9-9FD2-6A07E1F2E129}" destId="{94F0D3DC-B1C4-4FCB-A37F-94D2976161F2}" srcOrd="4" destOrd="0" presId="urn:microsoft.com/office/officeart/2008/layout/HorizontalMultiLevelHierarchy"/>
    <dgm:cxn modelId="{1940BD9A-A124-467F-9296-B163B9AB9627}" type="presParOf" srcId="{94F0D3DC-B1C4-4FCB-A37F-94D2976161F2}" destId="{5A75A4F7-EDDF-4F29-9AB2-1D543DD922A4}" srcOrd="0" destOrd="0" presId="urn:microsoft.com/office/officeart/2008/layout/HorizontalMultiLevelHierarchy"/>
    <dgm:cxn modelId="{EED8FE3C-71BB-472F-B799-A22721E69B35}" type="presParOf" srcId="{C5D8F04C-2E94-40E9-9FD2-6A07E1F2E129}" destId="{26EBA6CC-635C-4E50-B938-E17987EA7885}" srcOrd="5" destOrd="0" presId="urn:microsoft.com/office/officeart/2008/layout/HorizontalMultiLevelHierarchy"/>
    <dgm:cxn modelId="{090A68E6-5CFC-4192-BE94-56CD349E9808}" type="presParOf" srcId="{26EBA6CC-635C-4E50-B938-E17987EA7885}" destId="{9228AB95-B023-4B90-A97F-1E8B1AD2146B}" srcOrd="0" destOrd="0" presId="urn:microsoft.com/office/officeart/2008/layout/HorizontalMultiLevelHierarchy"/>
    <dgm:cxn modelId="{554BE99E-172B-4E59-8303-17905FC2CF16}" type="presParOf" srcId="{26EBA6CC-635C-4E50-B938-E17987EA7885}" destId="{962E3941-0158-4B3B-8B95-E65BECE09F5A}" srcOrd="1" destOrd="0" presId="urn:microsoft.com/office/officeart/2008/layout/HorizontalMultiLevelHierarchy"/>
    <dgm:cxn modelId="{DC63393B-1E0F-4BA2-A54E-FF09A1590029}" type="presParOf" srcId="{C5D8F04C-2E94-40E9-9FD2-6A07E1F2E129}" destId="{17B0F9BC-5547-4789-B094-8E4B2F748079}" srcOrd="6" destOrd="0" presId="urn:microsoft.com/office/officeart/2008/layout/HorizontalMultiLevelHierarchy"/>
    <dgm:cxn modelId="{324687C1-21D5-4E37-9106-279592374385}" type="presParOf" srcId="{17B0F9BC-5547-4789-B094-8E4B2F748079}" destId="{68A8CF28-C870-4D36-8BA1-449E5A4EDF7A}" srcOrd="0" destOrd="0" presId="urn:microsoft.com/office/officeart/2008/layout/HorizontalMultiLevelHierarchy"/>
    <dgm:cxn modelId="{8D24922C-155D-4363-8F62-D5AFEB38824B}" type="presParOf" srcId="{C5D8F04C-2E94-40E9-9FD2-6A07E1F2E129}" destId="{A3462487-F9B9-477E-9F88-D745C31A6D7C}" srcOrd="7" destOrd="0" presId="urn:microsoft.com/office/officeart/2008/layout/HorizontalMultiLevelHierarchy"/>
    <dgm:cxn modelId="{7B2CA879-98D4-4398-B7FA-A17BE3CF208E}" type="presParOf" srcId="{A3462487-F9B9-477E-9F88-D745C31A6D7C}" destId="{64AB6E75-A1A6-4650-95EA-FB09B815570E}" srcOrd="0" destOrd="0" presId="urn:microsoft.com/office/officeart/2008/layout/HorizontalMultiLevelHierarchy"/>
    <dgm:cxn modelId="{8850F7C0-D21E-4EF4-8B5A-5C4A7E42DD8D}" type="presParOf" srcId="{A3462487-F9B9-477E-9F88-D745C31A6D7C}" destId="{89A89F26-E63B-470F-8C71-D9D6EEAABFEB}" srcOrd="1" destOrd="0" presId="urn:microsoft.com/office/officeart/2008/layout/HorizontalMultiLevelHierarchy"/>
    <dgm:cxn modelId="{4C30BC2B-8F7D-4977-A785-DF934E4A25FB}" type="presParOf" srcId="{C5D8F04C-2E94-40E9-9FD2-6A07E1F2E129}" destId="{04421FC6-76E5-41FC-AF16-E4668976CD78}" srcOrd="8" destOrd="0" presId="urn:microsoft.com/office/officeart/2008/layout/HorizontalMultiLevelHierarchy"/>
    <dgm:cxn modelId="{F7CD365E-FC9D-4098-AC1E-4D64449B1A02}" type="presParOf" srcId="{04421FC6-76E5-41FC-AF16-E4668976CD78}" destId="{6867007E-D361-4600-86E3-732406D729B0}" srcOrd="0" destOrd="0" presId="urn:microsoft.com/office/officeart/2008/layout/HorizontalMultiLevelHierarchy"/>
    <dgm:cxn modelId="{12CF1A44-5840-47FB-BDB0-A2896B778253}" type="presParOf" srcId="{C5D8F04C-2E94-40E9-9FD2-6A07E1F2E129}" destId="{C4BDD490-630A-4CF6-85E3-DC64E7837C05}" srcOrd="9" destOrd="0" presId="urn:microsoft.com/office/officeart/2008/layout/HorizontalMultiLevelHierarchy"/>
    <dgm:cxn modelId="{233D8FB5-A9DB-460A-9D63-9481D19F458E}" type="presParOf" srcId="{C4BDD490-630A-4CF6-85E3-DC64E7837C05}" destId="{A9C4CA9E-0BB9-4FA4-9A57-A3F69F0960EE}" srcOrd="0" destOrd="0" presId="urn:microsoft.com/office/officeart/2008/layout/HorizontalMultiLevelHierarchy"/>
    <dgm:cxn modelId="{ECAB6E22-7DC2-4B09-867A-DD42A18AB72F}" type="presParOf" srcId="{C4BDD490-630A-4CF6-85E3-DC64E7837C05}" destId="{B4530D6F-1886-49CC-8196-AEF19898BDF1}" srcOrd="1" destOrd="0" presId="urn:microsoft.com/office/officeart/2008/layout/HorizontalMultiLevelHierarchy"/>
  </dgm:cxnLst>
  <dgm:bg/>
  <dgm:whole/>
  <dgm:extLst>
    <a:ext uri="http://schemas.microsoft.com/office/drawing/2008/diagram">
      <dsp:dataModelExt xmlns:dsp="http://schemas.microsoft.com/office/drawing/2008/diagram" relId="rId13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AC27FEC8-E49A-4050-8108-2DAC3F00ECAF}" type="doc">
      <dgm:prSet loTypeId="urn:microsoft.com/office/officeart/2005/8/layout/hList3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299319D2-CFCA-4899-8172-966BA76F2093}">
      <dgm:prSet phldrT="[Текст]" custT="1"/>
      <dgm:spPr>
        <a:solidFill>
          <a:schemeClr val="bg1">
            <a:lumMod val="75000"/>
          </a:schemeClr>
        </a:solidFill>
        <a:ln>
          <a:solidFill>
            <a:srgbClr val="1F4F7B"/>
          </a:solidFill>
        </a:ln>
      </dgm:spPr>
      <dgm:t>
        <a:bodyPr/>
        <a:lstStyle/>
        <a:p>
          <a:r>
            <a:rPr lang="ru-RU" sz="40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Финансовые:</a:t>
          </a:r>
          <a:r>
            <a:rPr lang="ru-RU" sz="4000" kern="1200" dirty="0" smtClean="0"/>
            <a:t> </a:t>
          </a:r>
          <a:endParaRPr lang="ru-RU" sz="4000" kern="1200" dirty="0"/>
        </a:p>
      </dgm:t>
    </dgm:pt>
    <dgm:pt modelId="{A3027552-0C29-4A77-B9E4-8D87B4F4BA51}" type="parTrans" cxnId="{74F581AF-DE66-4F23-BF41-033644FC94CC}">
      <dgm:prSet/>
      <dgm:spPr/>
      <dgm:t>
        <a:bodyPr/>
        <a:lstStyle/>
        <a:p>
          <a:endParaRPr lang="ru-RU"/>
        </a:p>
      </dgm:t>
    </dgm:pt>
    <dgm:pt modelId="{3F1A6C24-40CE-443E-BC87-DFE35C927064}" type="sibTrans" cxnId="{74F581AF-DE66-4F23-BF41-033644FC94CC}">
      <dgm:prSet/>
      <dgm:spPr/>
      <dgm:t>
        <a:bodyPr/>
        <a:lstStyle/>
        <a:p>
          <a:endParaRPr lang="ru-RU"/>
        </a:p>
      </dgm:t>
    </dgm:pt>
    <dgm:pt modelId="{0F1181AB-7775-4140-9FF1-432C3FF3FF84}">
      <dgm:prSet phldrT="[Текст]" custT="1"/>
      <dgm:spPr>
        <a:solidFill>
          <a:srgbClr val="E6E7EB"/>
        </a:solidFill>
        <a:ln>
          <a:solidFill>
            <a:srgbClr val="1F4F7B"/>
          </a:solidFill>
        </a:ln>
      </dgm:spPr>
      <dgm:t>
        <a:bodyPr/>
        <a:lstStyle/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Свердловский областной фонд поддержки предпринимательства</a:t>
          </a: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21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1"/>
            </a:rPr>
            <a:t>https://sofp.ru/</a:t>
          </a:r>
          <a:r>
            <a:rPr lang="ru-RU" sz="21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Фонд технологического развития промышленности Свердловской области </a:t>
          </a: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  <a:hlinkClick xmlns:r="http://schemas.openxmlformats.org/officeDocument/2006/relationships" r:id="rId2"/>
            </a:rPr>
            <a:t>http://frpso.ru/</a:t>
          </a: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b="0" kern="1200" dirty="0" smtClean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b="0" kern="1200" dirty="0" smtClean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0" marR="0" indent="0" defTabSz="914400" eaLnBrk="1" fontAlgn="auto" latinLnBrk="0" hangingPunct="1">
            <a:lnSpc>
              <a:spcPct val="95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другие…</a:t>
          </a:r>
          <a:endParaRPr lang="ru-RU" sz="21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6E197FA-3A95-42D5-AD6A-383165F3321A}" type="parTrans" cxnId="{5D14EC75-E604-4388-B05C-D1F13598D486}">
      <dgm:prSet/>
      <dgm:spPr/>
      <dgm:t>
        <a:bodyPr/>
        <a:lstStyle/>
        <a:p>
          <a:endParaRPr lang="ru-RU"/>
        </a:p>
      </dgm:t>
    </dgm:pt>
    <dgm:pt modelId="{FD26E3EF-6211-4DA7-9C49-19BBD1745C6C}" type="sibTrans" cxnId="{5D14EC75-E604-4388-B05C-D1F13598D486}">
      <dgm:prSet/>
      <dgm:spPr/>
      <dgm:t>
        <a:bodyPr/>
        <a:lstStyle/>
        <a:p>
          <a:endParaRPr lang="ru-RU"/>
        </a:p>
      </dgm:t>
    </dgm:pt>
    <dgm:pt modelId="{E174562B-66D6-4ACE-9F49-65A49C069EB2}">
      <dgm:prSet phldrT="[Текст]" custT="1"/>
      <dgm:spPr>
        <a:solidFill>
          <a:srgbClr val="E6E7EB"/>
        </a:solidFill>
        <a:ln>
          <a:solidFill>
            <a:srgbClr val="1F4F7B"/>
          </a:solidFill>
        </a:ln>
      </dgm:spPr>
      <dgm:t>
        <a:bodyPr/>
        <a:lstStyle/>
        <a:p>
          <a:pPr>
            <a:lnSpc>
              <a:spcPct val="95000"/>
            </a:lnSpc>
            <a:spcAft>
              <a:spcPts val="0"/>
            </a:spcAft>
          </a:pP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</a:t>
          </a:r>
          <a:r>
            <a:rPr lang="ru-RU" sz="26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Инвестиционный портал </a:t>
          </a:r>
          <a:b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Свердловской области</a:t>
          </a:r>
        </a:p>
        <a:p>
          <a:pPr>
            <a:lnSpc>
              <a:spcPct val="95000"/>
            </a:lnSpc>
            <a:spcAft>
              <a:spcPts val="0"/>
            </a:spcAft>
          </a:pPr>
          <a:r>
            <a:rPr lang="en-US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  <a:hlinkClick xmlns:r="http://schemas.openxmlformats.org/officeDocument/2006/relationships" r:id="rId3"/>
            </a:rPr>
            <a:t>http://invest.midural.ru/</a:t>
          </a: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</a:p>
        <a:p>
          <a:pPr>
            <a:lnSpc>
              <a:spcPct val="95000"/>
            </a:lnSpc>
            <a:spcAft>
              <a:spcPts val="0"/>
            </a:spcAft>
          </a:pPr>
          <a:endParaRPr lang="ru-RU" sz="2600" b="0" kern="1200" dirty="0" smtClean="0">
            <a:solidFill>
              <a:srgbClr val="C0000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>
            <a:lnSpc>
              <a:spcPct val="95000"/>
            </a:lnSpc>
            <a:spcAft>
              <a:spcPts val="0"/>
            </a:spcAft>
          </a:pP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«Мой бизнес» – портал малого </a:t>
          </a:r>
          <a:b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среднего бизнеса Свердловской области</a:t>
          </a:r>
        </a:p>
        <a:p>
          <a:pPr>
            <a:lnSpc>
              <a:spcPct val="95000"/>
            </a:lnSpc>
            <a:spcAft>
              <a:spcPts val="0"/>
            </a:spcAft>
          </a:pPr>
          <a:r>
            <a:rPr lang="en-US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  <a:hlinkClick xmlns:r="http://schemas.openxmlformats.org/officeDocument/2006/relationships" r:id="rId4"/>
            </a:rPr>
            <a:t>http://66msp.ru/</a:t>
          </a:r>
          <a:r>
            <a:rPr lang="en-US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endParaRPr lang="ru-RU" sz="2600" b="0" kern="1200" dirty="0">
            <a:solidFill>
              <a:srgbClr val="C0000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82B0F6D1-5931-499F-9136-9150E946E2E7}" type="parTrans" cxnId="{A621571A-3508-46A1-B0EE-50A1F089E4A8}">
      <dgm:prSet/>
      <dgm:spPr/>
      <dgm:t>
        <a:bodyPr/>
        <a:lstStyle/>
        <a:p>
          <a:endParaRPr lang="ru-RU"/>
        </a:p>
      </dgm:t>
    </dgm:pt>
    <dgm:pt modelId="{E9D46A74-8E05-40F1-B57A-7C07D6595F3A}" type="sibTrans" cxnId="{A621571A-3508-46A1-B0EE-50A1F089E4A8}">
      <dgm:prSet/>
      <dgm:spPr/>
      <dgm:t>
        <a:bodyPr/>
        <a:lstStyle/>
        <a:p>
          <a:endParaRPr lang="ru-RU"/>
        </a:p>
      </dgm:t>
    </dgm:pt>
    <dgm:pt modelId="{659F9718-562D-456E-BEF6-88D2E7A3D529}">
      <dgm:prSet phldrT="[Текст]" custT="1"/>
      <dgm:spPr>
        <a:solidFill>
          <a:srgbClr val="E6E7EB"/>
        </a:solidFill>
        <a:ln>
          <a:solidFill>
            <a:srgbClr val="1F4F7B"/>
          </a:solidFill>
        </a:ln>
      </dgm:spPr>
      <dgm:t>
        <a:bodyPr/>
        <a:lstStyle/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Министерство инвестиций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развития Свердловской области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en-US" sz="20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5"/>
            </a:rPr>
            <a:t>http://mir.midural.ru/</a:t>
          </a:r>
          <a:endParaRPr lang="ru-RU" sz="20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Министерство агропромышленного комплекса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продовольствия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Свердловской области </a:t>
          </a:r>
          <a:r>
            <a:rPr lang="en-US" sz="20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6"/>
            </a:rPr>
            <a:t>https://mcxso.midural.ru/</a:t>
          </a:r>
          <a:r>
            <a:rPr lang="ru-RU" sz="20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>  </a:t>
          </a:r>
        </a:p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marL="0" marR="0" lvl="0" indent="0" defTabSz="8890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Министерство промышленности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науки Свердловской области</a:t>
          </a:r>
        </a:p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en-US" sz="20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7"/>
            </a:rPr>
            <a:t>http://mpr.midural.ru/</a:t>
          </a:r>
          <a:r>
            <a:rPr lang="ru-RU" sz="20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ru-RU" sz="21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ru-RU" sz="21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</a:b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1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другие…</a:t>
          </a:r>
          <a:endParaRPr lang="ru-RU" sz="2000" b="0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gm:t>
    </dgm:pt>
    <dgm:pt modelId="{53CA895D-7C43-4894-9472-9D61769B19A9}" type="sibTrans" cxnId="{2D69B912-DA64-45C9-A75E-9CE2E5D47AAA}">
      <dgm:prSet/>
      <dgm:spPr/>
      <dgm:t>
        <a:bodyPr/>
        <a:lstStyle/>
        <a:p>
          <a:endParaRPr lang="ru-RU"/>
        </a:p>
      </dgm:t>
    </dgm:pt>
    <dgm:pt modelId="{9A6F5C8F-4EE8-4506-8DFB-5CE16AEDBFB9}" type="parTrans" cxnId="{2D69B912-DA64-45C9-A75E-9CE2E5D47AAA}">
      <dgm:prSet/>
      <dgm:spPr/>
      <dgm:t>
        <a:bodyPr/>
        <a:lstStyle/>
        <a:p>
          <a:endParaRPr lang="ru-RU"/>
        </a:p>
      </dgm:t>
    </dgm:pt>
    <dgm:pt modelId="{22B4F155-5D41-4012-BA85-FB4F1204FF02}" type="pres">
      <dgm:prSet presAssocID="{AC27FEC8-E49A-4050-8108-2DAC3F00ECAF}" presName="composite" presStyleCnt="0">
        <dgm:presLayoutVars>
          <dgm:chMax val="1"/>
          <dgm:dir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6A754D03-E7A7-42DA-B4B2-B466954F21C4}" type="pres">
      <dgm:prSet presAssocID="{299319D2-CFCA-4899-8172-966BA76F2093}" presName="roof" presStyleLbl="dkBgShp" presStyleIdx="0" presStyleCnt="2" custScaleY="37769" custLinFactNeighborY="-6222"/>
      <dgm:spPr/>
      <dgm:t>
        <a:bodyPr/>
        <a:lstStyle/>
        <a:p>
          <a:endParaRPr lang="ru-RU"/>
        </a:p>
      </dgm:t>
    </dgm:pt>
    <dgm:pt modelId="{E26E3458-A53D-4EC4-8E1B-EC3F739C7753}" type="pres">
      <dgm:prSet presAssocID="{299319D2-CFCA-4899-8172-966BA76F2093}" presName="pillars" presStyleCnt="0"/>
      <dgm:spPr/>
    </dgm:pt>
    <dgm:pt modelId="{CFC27F4E-3ADC-4993-BCB8-95FDFE2B498E}" type="pres">
      <dgm:prSet presAssocID="{299319D2-CFCA-4899-8172-966BA76F2093}" presName="pillar1" presStyleLbl="node1" presStyleIdx="0" presStyleCnt="3" custScaleX="122378" custScaleY="113012" custLinFactNeighborX="-89" custLinFactNeighborY="-11573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A0AA45A-A0F7-41E9-8858-83627C00DBBE}" type="pres">
      <dgm:prSet presAssocID="{0F1181AB-7775-4140-9FF1-432C3FF3FF84}" presName="pillarX" presStyleLbl="node1" presStyleIdx="1" presStyleCnt="3" custScaleY="112828" custLinFactNeighborX="-451" custLinFactNeighborY="-1142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70450A20-C655-487C-BE8B-870D90C27D25}" type="pres">
      <dgm:prSet presAssocID="{E174562B-66D6-4ACE-9F49-65A49C069EB2}" presName="pillarX" presStyleLbl="node1" presStyleIdx="2" presStyleCnt="3" custScaleX="101494" custScaleY="112297" custLinFactNeighborX="-445" custLinFactNeighborY="-11453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0B064C5F-2C33-492B-9300-14EDF4539469}" type="pres">
      <dgm:prSet presAssocID="{299319D2-CFCA-4899-8172-966BA76F2093}" presName="base" presStyleLbl="dkBgShp" presStyleIdx="1" presStyleCnt="2" custFlipVert="1" custScaleY="11612" custLinFactNeighborY="-94041"/>
      <dgm:spPr>
        <a:solidFill>
          <a:srgbClr val="E6E7EB"/>
        </a:solidFill>
        <a:ln>
          <a:solidFill>
            <a:srgbClr val="1F4F7B"/>
          </a:solidFill>
        </a:ln>
      </dgm:spPr>
    </dgm:pt>
  </dgm:ptLst>
  <dgm:cxnLst>
    <dgm:cxn modelId="{E195CD32-50E0-43DF-91E4-EFEB17D3A352}" type="presOf" srcId="{AC27FEC8-E49A-4050-8108-2DAC3F00ECAF}" destId="{22B4F155-5D41-4012-BA85-FB4F1204FF02}" srcOrd="0" destOrd="0" presId="urn:microsoft.com/office/officeart/2005/8/layout/hList3"/>
    <dgm:cxn modelId="{74F581AF-DE66-4F23-BF41-033644FC94CC}" srcId="{AC27FEC8-E49A-4050-8108-2DAC3F00ECAF}" destId="{299319D2-CFCA-4899-8172-966BA76F2093}" srcOrd="0" destOrd="0" parTransId="{A3027552-0C29-4A77-B9E4-8D87B4F4BA51}" sibTransId="{3F1A6C24-40CE-443E-BC87-DFE35C927064}"/>
    <dgm:cxn modelId="{0DAC7FA9-5C7D-469D-BDFC-CCA969134A4C}" type="presOf" srcId="{659F9718-562D-456E-BEF6-88D2E7A3D529}" destId="{CFC27F4E-3ADC-4993-BCB8-95FDFE2B498E}" srcOrd="0" destOrd="0" presId="urn:microsoft.com/office/officeart/2005/8/layout/hList3"/>
    <dgm:cxn modelId="{2D69B912-DA64-45C9-A75E-9CE2E5D47AAA}" srcId="{299319D2-CFCA-4899-8172-966BA76F2093}" destId="{659F9718-562D-456E-BEF6-88D2E7A3D529}" srcOrd="0" destOrd="0" parTransId="{9A6F5C8F-4EE8-4506-8DFB-5CE16AEDBFB9}" sibTransId="{53CA895D-7C43-4894-9472-9D61769B19A9}"/>
    <dgm:cxn modelId="{4BA174E5-D34F-4DD8-85AC-BC29F5B2AF69}" type="presOf" srcId="{E174562B-66D6-4ACE-9F49-65A49C069EB2}" destId="{70450A20-C655-487C-BE8B-870D90C27D25}" srcOrd="0" destOrd="0" presId="urn:microsoft.com/office/officeart/2005/8/layout/hList3"/>
    <dgm:cxn modelId="{3800BFCA-97E6-467B-AB82-AE083F746042}" type="presOf" srcId="{299319D2-CFCA-4899-8172-966BA76F2093}" destId="{6A754D03-E7A7-42DA-B4B2-B466954F21C4}" srcOrd="0" destOrd="0" presId="urn:microsoft.com/office/officeart/2005/8/layout/hList3"/>
    <dgm:cxn modelId="{5D14EC75-E604-4388-B05C-D1F13598D486}" srcId="{299319D2-CFCA-4899-8172-966BA76F2093}" destId="{0F1181AB-7775-4140-9FF1-432C3FF3FF84}" srcOrd="1" destOrd="0" parTransId="{16E197FA-3A95-42D5-AD6A-383165F3321A}" sibTransId="{FD26E3EF-6211-4DA7-9C49-19BBD1745C6C}"/>
    <dgm:cxn modelId="{16471D9C-326D-4A81-BC21-5D63402EDF63}" type="presOf" srcId="{0F1181AB-7775-4140-9FF1-432C3FF3FF84}" destId="{9A0AA45A-A0F7-41E9-8858-83627C00DBBE}" srcOrd="0" destOrd="0" presId="urn:microsoft.com/office/officeart/2005/8/layout/hList3"/>
    <dgm:cxn modelId="{A621571A-3508-46A1-B0EE-50A1F089E4A8}" srcId="{299319D2-CFCA-4899-8172-966BA76F2093}" destId="{E174562B-66D6-4ACE-9F49-65A49C069EB2}" srcOrd="2" destOrd="0" parTransId="{82B0F6D1-5931-499F-9136-9150E946E2E7}" sibTransId="{E9D46A74-8E05-40F1-B57A-7C07D6595F3A}"/>
    <dgm:cxn modelId="{66C08D63-4D36-4BEC-8A6F-2382D0328D15}" type="presParOf" srcId="{22B4F155-5D41-4012-BA85-FB4F1204FF02}" destId="{6A754D03-E7A7-42DA-B4B2-B466954F21C4}" srcOrd="0" destOrd="0" presId="urn:microsoft.com/office/officeart/2005/8/layout/hList3"/>
    <dgm:cxn modelId="{173A4EC9-0B9C-4112-89E1-B77D9C90BD07}" type="presParOf" srcId="{22B4F155-5D41-4012-BA85-FB4F1204FF02}" destId="{E26E3458-A53D-4EC4-8E1B-EC3F739C7753}" srcOrd="1" destOrd="0" presId="urn:microsoft.com/office/officeart/2005/8/layout/hList3"/>
    <dgm:cxn modelId="{C510CA39-641A-4A0C-92C1-23F44A3B39A9}" type="presParOf" srcId="{E26E3458-A53D-4EC4-8E1B-EC3F739C7753}" destId="{CFC27F4E-3ADC-4993-BCB8-95FDFE2B498E}" srcOrd="0" destOrd="0" presId="urn:microsoft.com/office/officeart/2005/8/layout/hList3"/>
    <dgm:cxn modelId="{CC111A6F-6769-4029-A334-F4D3432D1927}" type="presParOf" srcId="{E26E3458-A53D-4EC4-8E1B-EC3F739C7753}" destId="{9A0AA45A-A0F7-41E9-8858-83627C00DBBE}" srcOrd="1" destOrd="0" presId="urn:microsoft.com/office/officeart/2005/8/layout/hList3"/>
    <dgm:cxn modelId="{2019A8C3-B866-4A54-9525-B81CB2C07A40}" type="presParOf" srcId="{E26E3458-A53D-4EC4-8E1B-EC3F739C7753}" destId="{70450A20-C655-487C-BE8B-870D90C27D25}" srcOrd="2" destOrd="0" presId="urn:microsoft.com/office/officeart/2005/8/layout/hList3"/>
    <dgm:cxn modelId="{825227ED-4167-47DD-9CDE-7CBA729EA38D}" type="presParOf" srcId="{22B4F155-5D41-4012-BA85-FB4F1204FF02}" destId="{0B064C5F-2C33-492B-9300-14EDF4539469}" srcOrd="2" destOrd="0" presId="urn:microsoft.com/office/officeart/2005/8/layout/hList3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4421FC6-76E5-41FC-AF16-E4668976CD78}">
      <dsp:nvSpPr>
        <dsp:cNvPr id="0" name=""/>
        <dsp:cNvSpPr/>
      </dsp:nvSpPr>
      <dsp:spPr>
        <a:xfrm>
          <a:off x="1461444" y="2466360"/>
          <a:ext cx="538636" cy="205273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269318" y="0"/>
              </a:lnTo>
              <a:lnTo>
                <a:pt x="269318" y="2052731"/>
              </a:lnTo>
              <a:lnTo>
                <a:pt x="538636" y="2052731"/>
              </a:lnTo>
            </a:path>
          </a:pathLst>
        </a:custGeom>
        <a:noFill/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3111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700" kern="1200"/>
        </a:p>
      </dsp:txBody>
      <dsp:txXfrm>
        <a:off x="1677707" y="3439670"/>
        <a:ext cx="106111" cy="106111"/>
      </dsp:txXfrm>
    </dsp:sp>
    <dsp:sp modelId="{17B0F9BC-5547-4789-B094-8E4B2F748079}">
      <dsp:nvSpPr>
        <dsp:cNvPr id="0" name=""/>
        <dsp:cNvSpPr/>
      </dsp:nvSpPr>
      <dsp:spPr>
        <a:xfrm>
          <a:off x="1461444" y="2466360"/>
          <a:ext cx="538636" cy="102636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269318" y="0"/>
              </a:lnTo>
              <a:lnTo>
                <a:pt x="269318" y="1026365"/>
              </a:lnTo>
              <a:lnTo>
                <a:pt x="538636" y="1026365"/>
              </a:lnTo>
            </a:path>
          </a:pathLst>
        </a:custGeom>
        <a:noFill/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500" kern="1200"/>
        </a:p>
      </dsp:txBody>
      <dsp:txXfrm>
        <a:off x="1701785" y="2950565"/>
        <a:ext cx="57955" cy="57955"/>
      </dsp:txXfrm>
    </dsp:sp>
    <dsp:sp modelId="{94F0D3DC-B1C4-4FCB-A37F-94D2976161F2}">
      <dsp:nvSpPr>
        <dsp:cNvPr id="0" name=""/>
        <dsp:cNvSpPr/>
      </dsp:nvSpPr>
      <dsp:spPr>
        <a:xfrm>
          <a:off x="1461444" y="2420640"/>
          <a:ext cx="538636" cy="91440"/>
        </a:xfrm>
        <a:custGeom>
          <a:avLst/>
          <a:gdLst/>
          <a:ahLst/>
          <a:cxnLst/>
          <a:rect l="0" t="0" r="0" b="0"/>
          <a:pathLst>
            <a:path>
              <a:moveTo>
                <a:pt x="0" y="45720"/>
              </a:moveTo>
              <a:lnTo>
                <a:pt x="538636" y="4572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500" kern="1200"/>
        </a:p>
      </dsp:txBody>
      <dsp:txXfrm>
        <a:off x="1717297" y="2452894"/>
        <a:ext cx="26931" cy="26931"/>
      </dsp:txXfrm>
    </dsp:sp>
    <dsp:sp modelId="{3DDC4B88-BCE5-4486-9C1E-4BC7905D1534}">
      <dsp:nvSpPr>
        <dsp:cNvPr id="0" name=""/>
        <dsp:cNvSpPr/>
      </dsp:nvSpPr>
      <dsp:spPr>
        <a:xfrm>
          <a:off x="1461444" y="1439994"/>
          <a:ext cx="538636" cy="1026365"/>
        </a:xfrm>
        <a:custGeom>
          <a:avLst/>
          <a:gdLst/>
          <a:ahLst/>
          <a:cxnLst/>
          <a:rect l="0" t="0" r="0" b="0"/>
          <a:pathLst>
            <a:path>
              <a:moveTo>
                <a:pt x="0" y="1026365"/>
              </a:moveTo>
              <a:lnTo>
                <a:pt x="269318" y="1026365"/>
              </a:lnTo>
              <a:lnTo>
                <a:pt x="269318" y="0"/>
              </a:lnTo>
              <a:lnTo>
                <a:pt x="538636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500" kern="1200"/>
        </a:p>
      </dsp:txBody>
      <dsp:txXfrm>
        <a:off x="1701785" y="1924199"/>
        <a:ext cx="57955" cy="57955"/>
      </dsp:txXfrm>
    </dsp:sp>
    <dsp:sp modelId="{E4CA33EA-A444-4B16-A6B8-1339A460DD8C}">
      <dsp:nvSpPr>
        <dsp:cNvPr id="0" name=""/>
        <dsp:cNvSpPr/>
      </dsp:nvSpPr>
      <dsp:spPr>
        <a:xfrm>
          <a:off x="1461444" y="413628"/>
          <a:ext cx="538636" cy="2052731"/>
        </a:xfrm>
        <a:custGeom>
          <a:avLst/>
          <a:gdLst/>
          <a:ahLst/>
          <a:cxnLst/>
          <a:rect l="0" t="0" r="0" b="0"/>
          <a:pathLst>
            <a:path>
              <a:moveTo>
                <a:pt x="0" y="2052731"/>
              </a:moveTo>
              <a:lnTo>
                <a:pt x="269318" y="2052731"/>
              </a:lnTo>
              <a:lnTo>
                <a:pt x="269318" y="0"/>
              </a:lnTo>
              <a:lnTo>
                <a:pt x="538636" y="0"/>
              </a:lnTo>
            </a:path>
          </a:pathLst>
        </a:custGeom>
        <a:noFill/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3111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ru-RU" sz="700" kern="1200"/>
        </a:p>
      </dsp:txBody>
      <dsp:txXfrm>
        <a:off x="1677707" y="1386938"/>
        <a:ext cx="106111" cy="106111"/>
      </dsp:txXfrm>
    </dsp:sp>
    <dsp:sp modelId="{BA98EEB5-A433-4DDC-9254-9F464531289D}">
      <dsp:nvSpPr>
        <dsp:cNvPr id="0" name=""/>
        <dsp:cNvSpPr/>
      </dsp:nvSpPr>
      <dsp:spPr>
        <a:xfrm rot="16200000">
          <a:off x="-1109871" y="2055814"/>
          <a:ext cx="4321540" cy="821092"/>
        </a:xfrm>
        <a:prstGeom prst="rect">
          <a:avLst/>
        </a:prstGeom>
        <a:solidFill>
          <a:schemeClr val="bg1">
            <a:lumMod val="75000"/>
          </a:schemeClr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800" b="1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5 шагов</a:t>
          </a:r>
          <a:endParaRPr lang="ru-RU" sz="2800" b="1" kern="1200" dirty="0">
            <a:solidFill>
              <a:srgbClr val="C0000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-1109871" y="2055814"/>
        <a:ext cx="4321540" cy="821092"/>
      </dsp:txXfrm>
    </dsp:sp>
    <dsp:sp modelId="{D0679D96-4B18-458A-BE5E-8897A942025F}">
      <dsp:nvSpPr>
        <dsp:cNvPr id="0" name=""/>
        <dsp:cNvSpPr/>
      </dsp:nvSpPr>
      <dsp:spPr>
        <a:xfrm>
          <a:off x="2000081" y="3082"/>
          <a:ext cx="4766047" cy="821092"/>
        </a:xfrm>
        <a:prstGeom prst="rect">
          <a:avLst/>
        </a:prstGeom>
        <a:solidFill>
          <a:schemeClr val="bg1">
            <a:lumMod val="85000"/>
          </a:schemeClr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1. «Прямой контакт </a:t>
          </a:r>
          <a:b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с Губернатором»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2000081" y="3082"/>
        <a:ext cx="4766047" cy="821092"/>
      </dsp:txXfrm>
    </dsp:sp>
    <dsp:sp modelId="{32BE3BDC-A02C-49D1-9BDE-134292FE010D}">
      <dsp:nvSpPr>
        <dsp:cNvPr id="0" name=""/>
        <dsp:cNvSpPr/>
      </dsp:nvSpPr>
      <dsp:spPr>
        <a:xfrm>
          <a:off x="2000081" y="1029448"/>
          <a:ext cx="4782960" cy="821092"/>
        </a:xfrm>
        <a:prstGeom prst="rect">
          <a:avLst/>
        </a:prstGeom>
        <a:solidFill>
          <a:schemeClr val="bg1">
            <a:lumMod val="85000"/>
          </a:schemeClr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2. «Новые рынки»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2000081" y="1029448"/>
        <a:ext cx="4782960" cy="821092"/>
      </dsp:txXfrm>
    </dsp:sp>
    <dsp:sp modelId="{9228AB95-B023-4B90-A97F-1E8B1AD2146B}">
      <dsp:nvSpPr>
        <dsp:cNvPr id="0" name=""/>
        <dsp:cNvSpPr/>
      </dsp:nvSpPr>
      <dsp:spPr>
        <a:xfrm>
          <a:off x="2000081" y="2055814"/>
          <a:ext cx="4787511" cy="821092"/>
        </a:xfrm>
        <a:prstGeom prst="rect">
          <a:avLst/>
        </a:prstGeom>
        <a:solidFill>
          <a:schemeClr val="bg1">
            <a:lumMod val="85000"/>
          </a:schemeClr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3. «Закупки для </a:t>
          </a:r>
          <a:r>
            <a:rPr lang="ru-RU" sz="2400" b="1" kern="1200" dirty="0" err="1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государст</a:t>
          </a: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-венных и муниципальных нужд»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2000081" y="2055814"/>
        <a:ext cx="4787511" cy="821092"/>
      </dsp:txXfrm>
    </dsp:sp>
    <dsp:sp modelId="{64AB6E75-A1A6-4650-95EA-FB09B815570E}">
      <dsp:nvSpPr>
        <dsp:cNvPr id="0" name=""/>
        <dsp:cNvSpPr/>
      </dsp:nvSpPr>
      <dsp:spPr>
        <a:xfrm>
          <a:off x="2000081" y="3082180"/>
          <a:ext cx="4790258" cy="821092"/>
        </a:xfrm>
        <a:prstGeom prst="rect">
          <a:avLst/>
        </a:prstGeom>
        <a:solidFill>
          <a:schemeClr val="bg1">
            <a:lumMod val="85000"/>
          </a:schemeClr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4. «Новые предприниматели»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2000081" y="3082180"/>
        <a:ext cx="4790258" cy="821092"/>
      </dsp:txXfrm>
    </dsp:sp>
    <dsp:sp modelId="{A9C4CA9E-0BB9-4FA4-9A57-A3F69F0960EE}">
      <dsp:nvSpPr>
        <dsp:cNvPr id="0" name=""/>
        <dsp:cNvSpPr/>
      </dsp:nvSpPr>
      <dsp:spPr>
        <a:xfrm>
          <a:off x="2000081" y="4108545"/>
          <a:ext cx="4790258" cy="821092"/>
        </a:xfrm>
        <a:prstGeom prst="rect">
          <a:avLst/>
        </a:prstGeom>
        <a:solidFill>
          <a:schemeClr val="bg1">
            <a:lumMod val="85000"/>
          </a:schemeClr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Шаг 5. «Качественные услуги </a:t>
          </a:r>
          <a:b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4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для бизнеса»</a:t>
          </a:r>
          <a:endParaRPr lang="ru-RU" sz="2400" b="1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2000081" y="4108545"/>
        <a:ext cx="4790258" cy="821092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A754D03-E7A7-42DA-B4B2-B466954F21C4}">
      <dsp:nvSpPr>
        <dsp:cNvPr id="0" name=""/>
        <dsp:cNvSpPr/>
      </dsp:nvSpPr>
      <dsp:spPr>
        <a:xfrm>
          <a:off x="0" y="239118"/>
          <a:ext cx="10809838" cy="637301"/>
        </a:xfrm>
        <a:prstGeom prst="rect">
          <a:avLst/>
        </a:prstGeom>
        <a:solidFill>
          <a:schemeClr val="bg1">
            <a:lumMod val="75000"/>
          </a:schemeClr>
        </a:solidFill>
        <a:ln>
          <a:solidFill>
            <a:srgbClr val="1F4F7B"/>
          </a:solidFill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52400" tIns="152400" rIns="152400" bIns="152400" numCol="1" spcCol="1270" anchor="ctr" anchorCtr="0">
          <a:noAutofit/>
        </a:bodyPr>
        <a:lstStyle/>
        <a:p>
          <a:pPr lvl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4000" b="1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Финансовые:</a:t>
          </a:r>
          <a:r>
            <a:rPr lang="ru-RU" sz="4000" kern="1200" dirty="0" smtClean="0"/>
            <a:t> </a:t>
          </a:r>
          <a:endParaRPr lang="ru-RU" sz="4000" kern="1200" dirty="0"/>
        </a:p>
      </dsp:txBody>
      <dsp:txXfrm>
        <a:off x="0" y="239118"/>
        <a:ext cx="10809838" cy="637301"/>
      </dsp:txXfrm>
    </dsp:sp>
    <dsp:sp modelId="{CFC27F4E-3ADC-4993-BCB8-95FDFE2B498E}">
      <dsp:nvSpPr>
        <dsp:cNvPr id="0" name=""/>
        <dsp:cNvSpPr/>
      </dsp:nvSpPr>
      <dsp:spPr>
        <a:xfrm>
          <a:off x="10" y="865817"/>
          <a:ext cx="4082344" cy="4004548"/>
        </a:xfrm>
        <a:prstGeom prst="rect">
          <a:avLst/>
        </a:prstGeom>
        <a:solidFill>
          <a:srgbClr val="E6E7EB"/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0010" tIns="80010" rIns="80010" bIns="80010" numCol="1" spcCol="1270" anchor="ctr" anchorCtr="0">
          <a:noAutofit/>
        </a:bodyPr>
        <a:lstStyle/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Министерство инвестиций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развития Свердловской области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en-US" sz="20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1"/>
            </a:rPr>
            <a:t>http://mir.midural.ru/</a:t>
          </a:r>
          <a:endParaRPr lang="ru-RU" sz="20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Министерство агропромышленного комплекса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продовольствия </a:t>
          </a:r>
          <a:b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Свердловской области </a:t>
          </a:r>
          <a:r>
            <a:rPr lang="en-US" sz="20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2"/>
            </a:rPr>
            <a:t>https://mcxso.midural.ru/</a:t>
          </a:r>
          <a:r>
            <a:rPr lang="ru-RU" sz="20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>  </a:t>
          </a:r>
        </a:p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marL="0" marR="0" lvl="0" indent="0" algn="ctr" defTabSz="8890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Министерство промышленности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науки Свердловской области</a:t>
          </a:r>
        </a:p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en-US" sz="20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3"/>
            </a:rPr>
            <a:t>http://mpr.midural.ru/</a:t>
          </a:r>
          <a:r>
            <a:rPr lang="ru-RU" sz="20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ru-RU" sz="21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/>
          </a:r>
          <a:br>
            <a:rPr lang="ru-RU" sz="21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</a:b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lvl="0" algn="ctr" defTabSz="8890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1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0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другие…</a:t>
          </a:r>
          <a:endParaRPr lang="ru-RU" sz="2000" b="0" kern="1200" dirty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10" y="865817"/>
        <a:ext cx="4082344" cy="4004548"/>
      </dsp:txXfrm>
    </dsp:sp>
    <dsp:sp modelId="{9A0AA45A-A0F7-41E9-8858-83627C00DBBE}">
      <dsp:nvSpPr>
        <dsp:cNvPr id="0" name=""/>
        <dsp:cNvSpPr/>
      </dsp:nvSpPr>
      <dsp:spPr>
        <a:xfrm>
          <a:off x="4070279" y="874250"/>
          <a:ext cx="3335848" cy="3998028"/>
        </a:xfrm>
        <a:prstGeom prst="rect">
          <a:avLst/>
        </a:prstGeom>
        <a:solidFill>
          <a:srgbClr val="E6E7EB"/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0010" tIns="80010" rIns="80010" bIns="80010" numCol="1" spcCol="1270" anchor="ctr" anchorCtr="0">
          <a:noAutofit/>
        </a:bodyPr>
        <a:lstStyle/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Свердловский областной фонд поддержки предпринимательства</a:t>
          </a: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2100" kern="1200" dirty="0" smtClean="0">
              <a:latin typeface="Times New Roman" panose="02020603050405020304" pitchFamily="18" charset="0"/>
              <a:cs typeface="Times New Roman" panose="02020603050405020304" pitchFamily="18" charset="0"/>
              <a:hlinkClick xmlns:r="http://schemas.openxmlformats.org/officeDocument/2006/relationships" r:id="rId4"/>
            </a:rPr>
            <a:t>https://sofp.ru/</a:t>
          </a:r>
          <a:r>
            <a:rPr lang="ru-RU" sz="2100" kern="1200" dirty="0" smtClean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Фонд технологического развития промышленности Свердловской области </a:t>
          </a: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  <a:hlinkClick xmlns:r="http://schemas.openxmlformats.org/officeDocument/2006/relationships" r:id="rId5"/>
            </a:rPr>
            <a:t>http://frpso.ru/</a:t>
          </a: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b="0" kern="1200" dirty="0" smtClean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endParaRPr lang="ru-RU" sz="500" b="0" kern="1200" dirty="0" smtClean="0">
            <a:solidFill>
              <a:srgbClr val="00206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marL="0" marR="0" lvl="0" indent="0" algn="ctr" defTabSz="914400" eaLnBrk="1" fontAlgn="auto" latinLnBrk="0" hangingPunct="1">
            <a:lnSpc>
              <a:spcPct val="95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ru-RU" sz="2100" b="0" kern="1200" spc="-20" baseline="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</a:t>
          </a:r>
          <a:r>
            <a:rPr lang="ru-RU" sz="21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другие…</a:t>
          </a:r>
          <a:endParaRPr lang="ru-RU" sz="2100" kern="1200" dirty="0" smtClean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4070279" y="874250"/>
        <a:ext cx="3335848" cy="3998028"/>
      </dsp:txXfrm>
    </dsp:sp>
    <dsp:sp modelId="{70450A20-C655-487C-BE8B-870D90C27D25}">
      <dsp:nvSpPr>
        <dsp:cNvPr id="0" name=""/>
        <dsp:cNvSpPr/>
      </dsp:nvSpPr>
      <dsp:spPr>
        <a:xfrm>
          <a:off x="7406327" y="882737"/>
          <a:ext cx="3385686" cy="3979212"/>
        </a:xfrm>
        <a:prstGeom prst="rect">
          <a:avLst/>
        </a:prstGeom>
        <a:solidFill>
          <a:srgbClr val="E6E7EB"/>
        </a:solidFill>
        <a:ln w="12700" cap="flat" cmpd="sng" algn="ctr">
          <a:solidFill>
            <a:srgbClr val="1F4F7B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9060" tIns="99060" rIns="99060" bIns="99060" numCol="1" spcCol="1270" anchor="ctr" anchorCtr="0">
          <a:noAutofit/>
        </a:bodyPr>
        <a:lstStyle/>
        <a:p>
          <a:pPr lvl="0" algn="ctr" defTabSz="11557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</a:t>
          </a:r>
          <a:r>
            <a:rPr lang="ru-RU" sz="2600" b="0" kern="1200" dirty="0" smtClean="0">
              <a:solidFill>
                <a:srgbClr val="00206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Инвестиционный портал </a:t>
          </a:r>
          <a:b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Свердловской области</a:t>
          </a:r>
        </a:p>
        <a:p>
          <a:pPr lvl="0" algn="ctr" defTabSz="11557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en-US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  <a:hlinkClick xmlns:r="http://schemas.openxmlformats.org/officeDocument/2006/relationships" r:id="rId6"/>
            </a:rPr>
            <a:t>http://invest.midural.ru/</a:t>
          </a: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</a:p>
        <a:p>
          <a:pPr lvl="0" algn="ctr" defTabSz="11557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endParaRPr lang="ru-RU" sz="2600" b="0" kern="1200" dirty="0" smtClean="0">
            <a:solidFill>
              <a:srgbClr val="C0000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  <a:p>
          <a:pPr lvl="0" algn="ctr" defTabSz="11557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✓ «Мой бизнес» – портал малого </a:t>
          </a:r>
          <a:b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</a:b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и среднего бизнеса Свердловской области</a:t>
          </a:r>
        </a:p>
        <a:p>
          <a:pPr lvl="0" algn="ctr" defTabSz="1155700">
            <a:lnSpc>
              <a:spcPct val="95000"/>
            </a:lnSpc>
            <a:spcBef>
              <a:spcPct val="0"/>
            </a:spcBef>
            <a:spcAft>
              <a:spcPts val="0"/>
            </a:spcAft>
          </a:pPr>
          <a:r>
            <a:rPr lang="en-US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  <a:hlinkClick xmlns:r="http://schemas.openxmlformats.org/officeDocument/2006/relationships" r:id="rId7"/>
            </a:rPr>
            <a:t>http://66msp.ru/</a:t>
          </a:r>
          <a:r>
            <a:rPr lang="en-US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r>
            <a:rPr lang="ru-RU" sz="2600" b="0" kern="1200" dirty="0" smtClean="0">
              <a:solidFill>
                <a:srgbClr val="C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rPr>
            <a:t> </a:t>
          </a:r>
          <a:endParaRPr lang="ru-RU" sz="2600" b="0" kern="1200" dirty="0">
            <a:solidFill>
              <a:srgbClr val="C00000"/>
            </a:solidFill>
            <a:latin typeface="Times New Roman" panose="02020603050405020304" pitchFamily="18" charset="0"/>
            <a:ea typeface="+mn-ea"/>
            <a:cs typeface="Times New Roman" panose="02020603050405020304" pitchFamily="18" charset="0"/>
          </a:endParaRPr>
        </a:p>
      </dsp:txBody>
      <dsp:txXfrm>
        <a:off x="7406327" y="882737"/>
        <a:ext cx="3385686" cy="3979212"/>
      </dsp:txXfrm>
    </dsp:sp>
    <dsp:sp modelId="{0B064C5F-2C33-492B-9300-14EDF4539469}">
      <dsp:nvSpPr>
        <dsp:cNvPr id="0" name=""/>
        <dsp:cNvSpPr/>
      </dsp:nvSpPr>
      <dsp:spPr>
        <a:xfrm flipV="1">
          <a:off x="0" y="4853655"/>
          <a:ext cx="10809838" cy="45718"/>
        </a:xfrm>
        <a:prstGeom prst="rect">
          <a:avLst/>
        </a:prstGeom>
        <a:solidFill>
          <a:srgbClr val="E6E7EB"/>
        </a:solidFill>
        <a:ln>
          <a:solidFill>
            <a:srgbClr val="1F4F7B"/>
          </a:solidFill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HorizontalMultiLevelHierarchy">
  <dgm:title val=""/>
  <dgm:desc val=""/>
  <dgm:catLst>
    <dgm:cat type="hierarchy" pri="46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clrData>
  <dgm:layoutNode name="Name0">
    <dgm:varLst>
      <dgm:chPref val="1"/>
      <dgm:dir/>
      <dgm:animOne val="branch"/>
      <dgm:animLvl val="lvl"/>
      <dgm:resizeHandles val="exact"/>
    </dgm:varLst>
    <dgm:choose name="Name1">
      <dgm:if name="Name2" func="var" arg="dir" op="equ" val="norm">
        <dgm:alg type="hierChild">
          <dgm:param type="linDir" val="fromT"/>
          <dgm:param type="chAlign" val="l"/>
        </dgm:alg>
      </dgm:if>
      <dgm:else name="Name3">
        <dgm:alg type="hierChild">
          <dgm:param type="linDir" val="fromT"/>
          <dgm:param type="ch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des" forName="LevelOneTextNode" refType="h"/>
      <dgm:constr type="w" for="des" forName="LevelOneTextNode" refType="h" refFor="des" refForName="LevelOneTextNode" fact="0.19"/>
      <dgm:constr type="h" for="des" forName="LevelTwoTextNode" refType="w" refFor="des" refForName="LevelOneTextNode"/>
      <dgm:constr type="w" for="des" forName="LevelTwoTextNode" refType="h" refFor="des" refForName="LevelTwoTextNode" fact="3.28"/>
      <dgm:constr type="sibSp" refType="h" refFor="des" refForName="LevelTwoTextNode" op="equ" fact="0.25"/>
      <dgm:constr type="sibSp" for="des" forName="level2hierChild" refType="h" refFor="des" refForName="LevelTwoTextNode" op="equ" fact="0.25"/>
      <dgm:constr type="sibSp" for="des" forName="level3hierChild" refType="h" refFor="des" refForName="LevelTwoTextNode" op="equ" fact="0.25"/>
      <dgm:constr type="sp" for="des" forName="root1" refType="w" refFor="des" refForName="LevelTwoTextNode" fact="0.2"/>
      <dgm:constr type="sp" for="des" forName="root2" refType="sp" refFor="des" refForName="root1" op="equ"/>
      <dgm:constr type="primFontSz" for="des" forName="LevelOneTextNode" op="equ" val="65"/>
      <dgm:constr type="primFontSz" for="des" forName="LevelTwoTextNode" op="equ" val="65"/>
      <dgm:constr type="primFontSz" for="des" forName="LevelTwoTextNode" refType="primFontSz" refFor="des" refForName="LevelOneTextNode" op="lte"/>
      <dgm:constr type="primFontSz" for="des" forName="connTx" op="equ" val="50"/>
      <dgm:constr type="primFontSz" for="des" forName="connTx" refType="primFontSz" refFor="des" refForName="LevelOneTextNode" op="lte" fact="0.78"/>
    </dgm:constrLst>
    <dgm:forEach name="Name4" axis="ch">
      <dgm:forEach name="Name5" axis="self" ptType="node">
        <dgm:layoutNode name="root1">
          <dgm:choose name="Name6">
            <dgm:if name="Name7" func="var" arg="dir" op="equ" val="norm">
              <dgm:alg type="hierRoot">
                <dgm:param type="hierAlign" val="lCtrCh"/>
              </dgm:alg>
            </dgm:if>
            <dgm:else name="Name8">
              <dgm:alg type="hierRoot">
                <dgm:param type="hierAlign" val="rCtrCh"/>
              </dgm:alg>
            </dgm:else>
          </dgm:choose>
          <dgm:shape xmlns:r="http://schemas.openxmlformats.org/officeDocument/2006/relationships" r:blip="">
            <dgm:adjLst/>
          </dgm:shape>
          <dgm:presOf/>
          <dgm:layoutNode name="LevelOneTextNode" styleLbl="node0">
            <dgm:varLst>
              <dgm:chPref val="3"/>
            </dgm:varLst>
            <dgm:alg type="tx">
              <dgm:param type="autoTxRot" val="grav"/>
            </dgm:alg>
            <dgm:choose name="Name9">
              <dgm:if name="Name10" func="var" arg="dir" op="equ" val="norm">
                <dgm:shape xmlns:r="http://schemas.openxmlformats.org/officeDocument/2006/relationships" rot="270" type="rect" r:blip="">
                  <dgm:adjLst/>
                </dgm:shape>
              </dgm:if>
              <dgm:else name="Name11">
                <dgm:shape xmlns:r="http://schemas.openxmlformats.org/officeDocument/2006/relationships" rot="90" type="rect" r:blip="">
                  <dgm:adjLst/>
                </dgm:shape>
              </dgm:else>
            </dgm:choose>
            <dgm:presOf axis="self"/>
            <dgm:constrLst>
              <dgm:constr type="tMarg" refType="primFontSz" fact="0.05"/>
              <dgm:constr type="bMarg" refType="primFontSz" fact="0.05"/>
              <dgm:constr type="lMarg" refType="primFontSz" fact="0.05"/>
              <dgm:constr type="rMarg" refType="primFontSz" fact="0.05"/>
            </dgm:constrLst>
            <dgm:ruleLst>
              <dgm:rule type="primFontSz" val="2" fact="NaN" max="NaN"/>
            </dgm:ruleLst>
          </dgm:layoutNode>
          <dgm:layoutNode name="level2hierChild">
            <dgm:choose name="Name12">
              <dgm:if name="Name13" func="var" arg="dir" op="equ" val="norm">
                <dgm:alg type="hierChild">
                  <dgm:param type="linDir" val="fromT"/>
                  <dgm:param type="chAlign" val="l"/>
                </dgm:alg>
              </dgm:if>
              <dgm:else name="Name14">
                <dgm:alg type="hierChild">
                  <dgm:param type="linDir" val="fromT"/>
                  <dgm:param type="chAlign" val="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forEach name="repeat" axis="ch">
              <dgm:forEach name="Name15" axis="self" ptType="parTrans" cnt="1">
                <dgm:layoutNode name="conn2-1">
                  <dgm:choose name="Name16">
                    <dgm:if name="Name17" func="var" arg="dir" op="equ" val="norm">
                      <dgm:alg type="conn">
                        <dgm:param type="dim" val="1D"/>
                        <dgm:param type="begPts" val="midR"/>
                        <dgm:param type="endPts" val="midL"/>
                        <dgm:param type="endSty" val="noArr"/>
                        <dgm:param type="connRout" val="bend"/>
                      </dgm:alg>
                    </dgm:if>
                    <dgm:else name="Name18">
                      <dgm:alg type="conn">
                        <dgm:param type="dim" val="1D"/>
                        <dgm:param type="begPts" val="midL"/>
                        <dgm:param type="endPts" val="midR"/>
                        <dgm:param type="endSty" val="noArr"/>
                        <dgm:param type="connRout" val="bend"/>
                      </dgm:alg>
                    </dgm:else>
                  </dgm:choose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w" val="1"/>
                    <dgm:constr type="h" val="5"/>
                    <dgm:constr type="connDist"/>
                    <dgm:constr type="begPad"/>
                    <dgm:constr type="endPad"/>
                    <dgm:constr type="userA" for="ch" refType="connDist"/>
                  </dgm:constrLst>
                  <dgm:layoutNode name="connTx">
                    <dgm:alg type="tx">
                      <dgm:param type="autoTxRot" val="grav"/>
                    </dgm:alg>
                    <dgm:shape xmlns:r="http://schemas.openxmlformats.org/officeDocument/2006/relationships" type="rect" r:blip="" hideGeom="1">
                      <dgm:adjLst/>
                    </dgm:shape>
                    <dgm:presOf axis="self"/>
                    <dgm:constrLst>
                      <dgm:constr type="userA"/>
                      <dgm:constr type="w" refType="userA" fact="0.05"/>
                      <dgm:constr type="h" refType="userA" fact="0.05"/>
                      <dgm:constr type="lMarg" val="1"/>
                      <dgm:constr type="rMarg" val="1"/>
                      <dgm:constr type="tMarg"/>
                      <dgm:constr type="bMarg"/>
                    </dgm:constrLst>
                    <dgm:ruleLst>
                      <dgm:rule type="h" val="NaN" fact="0.25" max="NaN"/>
                      <dgm:rule type="w" val="NaN" fact="0.8" max="NaN"/>
                      <dgm:rule type="primFontSz" val="5" fact="NaN" max="NaN"/>
                    </dgm:ruleLst>
                  </dgm:layoutNode>
                </dgm:layoutNode>
              </dgm:forEach>
              <dgm:forEach name="Name19" axis="self" ptType="node">
                <dgm:layoutNode name="root2">
                  <dgm:choose name="Name20">
                    <dgm:if name="Name21" func="var" arg="dir" op="equ" val="norm">
                      <dgm:alg type="hierRoot">
                        <dgm:param type="hierAlign" val="lCtrCh"/>
                      </dgm:alg>
                    </dgm:if>
                    <dgm:else name="Name22">
                      <dgm:alg type="hierRoot">
                        <dgm:param type="hierAlign" val="rCtrCh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layoutNode name="LevelTwoTextNode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/>
                    <dgm:constrLst>
                      <dgm:constr type="tMarg" refType="primFontSz" fact="0.05"/>
                      <dgm:constr type="bMarg" refType="primFontSz" fact="0.05"/>
                      <dgm:constr type="lMarg" refType="primFontSz" fact="0.05"/>
                      <dgm:constr type="rMarg" refType="primFontSz" fact="0.05"/>
                    </dgm:constrLst>
                    <dgm:ruleLst>
                      <dgm:rule type="primFontSz" val="2" fact="NaN" max="NaN"/>
                    </dgm:ruleLst>
                  </dgm:layoutNode>
                  <dgm:layoutNode name="level3hierChild">
                    <dgm:choose name="Name23">
                      <dgm:if name="Name24" func="var" arg="dir" op="equ" val="norm">
                        <dgm:alg type="hierChild">
                          <dgm:param type="linDir" val="fromT"/>
                          <dgm:param type="chAlign" val="l"/>
                        </dgm:alg>
                      </dgm:if>
                      <dgm:else name="Name25">
                        <dgm:alg type="hierChild">
                          <dgm:param type="linDir" val="fromT"/>
                          <dgm:param type="chAlign" val="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forEach name="Name26" ref="repeat"/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List3">
  <dgm:title val=""/>
  <dgm:desc val=""/>
  <dgm:catLst>
    <dgm:cat type="list" pri="19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5" srcId="0" destId="1" srcOrd="0" destOrd="0"/>
        <dgm:cxn modelId="6" srcId="1" destId="2" srcOrd="0" destOrd="0"/>
        <dgm:cxn modelId="7" srcId="1" destId="3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</dgm:ptLst>
      <dgm:cxnLst>
        <dgm:cxn modelId="6" srcId="0" destId="1" srcOrd="0" destOrd="0"/>
        <dgm:cxn modelId="7" srcId="1" destId="2" srcOrd="0" destOrd="0"/>
        <dgm:cxn modelId="8" srcId="1" destId="3" srcOrd="1" destOrd="0"/>
        <dgm:cxn modelId="9" srcId="1" destId="4" srcOrd="2" destOrd="0"/>
        <dgm:cxn modelId="10" srcId="1" destId="5" srcOrd="3" destOrd="0"/>
      </dgm:cxnLst>
      <dgm:bg/>
      <dgm:whole/>
    </dgm:dataModel>
  </dgm:clrData>
  <dgm:layoutNode name="composite">
    <dgm:varLst>
      <dgm:chMax val="1"/>
      <dgm:dir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roof" refType="w"/>
      <dgm:constr type="h" for="ch" forName="roof" refType="h" fact="0.3"/>
      <dgm:constr type="primFontSz" for="ch" forName="roof" val="65"/>
      <dgm:constr type="w" for="ch" forName="pillars" refType="w"/>
      <dgm:constr type="h" for="ch" forName="pillars" refType="h" fact="0.63"/>
      <dgm:constr type="t" for="ch" forName="pillars" refType="h" fact="0.3"/>
      <dgm:constr type="primFontSz" for="des" forName="pillar1" val="65"/>
      <dgm:constr type="primFontSz" for="des" forName="pillarX" refType="primFontSz" refFor="des" refForName="pillar1" op="equ"/>
      <dgm:constr type="w" for="ch" forName="base" refType="w"/>
      <dgm:constr type="h" for="ch" forName="base" refType="h" fact="0.07"/>
      <dgm:constr type="t" for="ch" forName="base" refType="h" fact="0.93"/>
    </dgm:constrLst>
    <dgm:ruleLst/>
    <dgm:forEach name="Name0" axis="ch" ptType="node" cnt="1">
      <dgm:layoutNode name="roof" styleLbl="dkBgShp">
        <dgm:alg type="tx"/>
        <dgm:shape xmlns:r="http://schemas.openxmlformats.org/officeDocument/2006/relationships" type="rect" r:blip="">
          <dgm:adjLst/>
        </dgm:shape>
        <dgm:presOf axis="self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layoutNode name="pillars" styleLbl="node1">
        <dgm:choose name="Name1">
          <dgm:if name="Name2" func="var" arg="dir" op="equ" val="norm">
            <dgm:alg type="lin">
              <dgm:param type="linDir" val="fromL"/>
            </dgm:alg>
          </dgm:if>
          <dgm:else name="Name3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illar1" refType="w"/>
          <dgm:constr type="h" for="ch" forName="pillar1" refType="h"/>
          <dgm:constr type="w" for="ch" forName="pillarX" refType="w"/>
          <dgm:constr type="h" for="ch" forName="pillarX" refType="h"/>
        </dgm:constrLst>
        <dgm:ruleLst/>
        <dgm:layoutNode name="pillar1" styleLbl="node1">
          <dgm:varLst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ch desOrSelf" ptType="node node" st="1 1" cnt="1 0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forEach name="Name4" axis="ch" ptType="node" st="2">
          <dgm:layoutNode name="pillarX" styleLbl="node1">
            <dgm:varLst>
              <dgm:bulletEnabled val="1"/>
            </dgm:varLst>
            <dgm:alg type="tx"/>
            <dgm:shape xmlns:r="http://schemas.openxmlformats.org/officeDocument/2006/relationships" type="rect" r:blip="">
              <dgm:adjLst/>
            </dgm:shape>
            <dgm:presOf axis="desOrSelf" ptType="node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forEach>
      </dgm:layoutNode>
      <dgm:layoutNode name="base" styleLbl="dkBgShp">
        <dgm:alg type="sp"/>
        <dgm:shape xmlns:r="http://schemas.openxmlformats.org/officeDocument/2006/relationships" type="rect" r:blip="">
          <dgm:adjLst/>
        </dgm:shape>
        <dgm:presOf/>
        <dgm:constrLst/>
        <dgm:ruleLst/>
      </dgm:layoutNod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13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13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16FEBA7-E69E-4B32-B20E-7422920CB7EE}" type="datetimeFigureOut">
              <a:rPr lang="ru-RU" smtClean="0"/>
              <a:t>21.02.2019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768" y="4777958"/>
            <a:ext cx="5438140" cy="3909239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30091"/>
            <a:ext cx="2945659" cy="49813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50443" y="9430091"/>
            <a:ext cx="2945659" cy="49813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81FF3AE-0BD6-4FAC-AD6E-E825AA5F1076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2033959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9842901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5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5920826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6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1455503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8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5063389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10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3347578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13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2039246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0010621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15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0217404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16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5603647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17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1661520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18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4153373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BA8087-BEC8-4364-8CB7-ACFAF0522DC8}" type="slidenum">
              <a:rPr lang="ru-RU" smtClean="0"/>
              <a:pPr/>
              <a:t>19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8345999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9833183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83840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619710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602644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672023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8288855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115227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5791207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547004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4975310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1653230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7841A58-FF49-49B4-88D6-63DF54A458B1}" type="datetimeFigureOut">
              <a:rPr lang="ru-RU" smtClean="0"/>
              <a:pPr/>
              <a:t>21.02.2019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4672917-F2A8-4D87-9D15-0D3DE9F0F5F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102238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13" Type="http://schemas.microsoft.com/office/2007/relationships/diagramDrawing" Target="../diagrams/drawing1.xml"/><Relationship Id="rId3" Type="http://schemas.openxmlformats.org/officeDocument/2006/relationships/image" Target="../media/image4.jpeg"/><Relationship Id="rId7" Type="http://schemas.openxmlformats.org/officeDocument/2006/relationships/image" Target="../media/image8.jpeg"/><Relationship Id="rId12" Type="http://schemas.openxmlformats.org/officeDocument/2006/relationships/diagramColors" Target="../diagrams/colors1.xml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jpg"/><Relationship Id="rId11" Type="http://schemas.openxmlformats.org/officeDocument/2006/relationships/diagramQuickStyle" Target="../diagrams/quickStyle1.xml"/><Relationship Id="rId5" Type="http://schemas.openxmlformats.org/officeDocument/2006/relationships/image" Target="../media/image6.jpg"/><Relationship Id="rId10" Type="http://schemas.openxmlformats.org/officeDocument/2006/relationships/diagramLayout" Target="../diagrams/layout1.xml"/><Relationship Id="rId4" Type="http://schemas.openxmlformats.org/officeDocument/2006/relationships/image" Target="../media/image5.jpeg"/><Relationship Id="rId9" Type="http://schemas.openxmlformats.org/officeDocument/2006/relationships/diagramData" Target="../diagrams/data1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2.xml"/><Relationship Id="rId3" Type="http://schemas.openxmlformats.org/officeDocument/2006/relationships/image" Target="../media/image3.jpg"/><Relationship Id="rId7" Type="http://schemas.openxmlformats.org/officeDocument/2006/relationships/diagramQuickStyle" Target="../diagrams/quickStyle2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diagramLayout" Target="../diagrams/layout2.xml"/><Relationship Id="rId5" Type="http://schemas.openxmlformats.org/officeDocument/2006/relationships/diagramData" Target="../diagrams/data2.xml"/><Relationship Id="rId4" Type="http://schemas.openxmlformats.org/officeDocument/2006/relationships/image" Target="../media/image2.png"/><Relationship Id="rId9" Type="http://schemas.microsoft.com/office/2007/relationships/diagramDrawing" Target="../diagrams/drawing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invest.midural.ru/" TargetMode="External"/><Relationship Id="rId5" Type="http://schemas.openxmlformats.org/officeDocument/2006/relationships/image" Target="../media/image2.png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7" Type="http://schemas.openxmlformats.org/officeDocument/2006/relationships/image" Target="../media/image1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.png"/><Relationship Id="rId5" Type="http://schemas.openxmlformats.org/officeDocument/2006/relationships/hyperlink" Target="http://66msp.ru/" TargetMode="External"/><Relationship Id="rId4" Type="http://schemas.openxmlformats.org/officeDocument/2006/relationships/image" Target="../media/image2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jpeg"/><Relationship Id="rId3" Type="http://schemas.openxmlformats.org/officeDocument/2006/relationships/image" Target="../media/image3.jpg"/><Relationship Id="rId7" Type="http://schemas.openxmlformats.org/officeDocument/2006/relationships/hyperlink" Target="http://uzpp.midural.ru/article/show/id/134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4.jpeg"/><Relationship Id="rId5" Type="http://schemas.openxmlformats.org/officeDocument/2006/relationships/hyperlink" Target="http://ombudsmanbiz.ru/" TargetMode="External"/><Relationship Id="rId4" Type="http://schemas.openxmlformats.org/officeDocument/2006/relationships/image" Target="../media/image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uzpp.midural.ru/article/show/id/135" TargetMode="External"/><Relationship Id="rId4" Type="http://schemas.openxmlformats.org/officeDocument/2006/relationships/image" Target="../media/image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7" Type="http://schemas.openxmlformats.org/officeDocument/2006/relationships/image" Target="../media/image17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5" Type="http://schemas.openxmlformats.org/officeDocument/2006/relationships/hyperlink" Target="https://www.facebook.com/groups/277862715721648/" TargetMode="External"/><Relationship Id="rId4" Type="http://schemas.openxmlformats.org/officeDocument/2006/relationships/image" Target="../media/image2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846665" y="1228808"/>
            <a:ext cx="10661526" cy="5308600"/>
          </a:xfrm>
        </p:spPr>
        <p:txBody>
          <a:bodyPr>
            <a:noAutofit/>
          </a:bodyPr>
          <a:lstStyle/>
          <a:p>
            <a:pPr>
              <a:lnSpc>
                <a:spcPct val="75000"/>
              </a:lnSpc>
            </a:pPr>
            <a:endParaRPr lang="ru-RU" sz="4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spcBef>
                <a:spcPts val="0"/>
              </a:spcBef>
            </a:pPr>
            <a: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Встреча Уполномоченного </a:t>
            </a:r>
            <a:r>
              <a:rPr lang="ru-RU" sz="51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51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 </a:t>
            </a:r>
            <a:r>
              <a:rPr lang="ru-RU" sz="51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защите прав предпринимателей </a:t>
            </a:r>
            <a: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sz="51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Свердловской области </a:t>
            </a:r>
            <a: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субъектов предпринимательской деятельности</a:t>
            </a:r>
            <a:b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51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Арамильского городского округа</a:t>
            </a:r>
            <a:endParaRPr lang="ru-RU" sz="5100" b="1" i="1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hangingPunct="0">
              <a:spcBef>
                <a:spcPts val="0"/>
              </a:spcBef>
              <a:defRPr/>
            </a:pPr>
            <a:endParaRPr lang="ru-RU" sz="2000" b="1" kern="8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hangingPunct="0">
              <a:spcBef>
                <a:spcPts val="0"/>
              </a:spcBef>
              <a:defRPr/>
            </a:pPr>
            <a:endParaRPr lang="ru-RU" sz="2000" b="1" kern="800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hangingPunct="0">
              <a:spcBef>
                <a:spcPts val="0"/>
              </a:spcBef>
              <a:defRPr/>
            </a:pPr>
            <a:r>
              <a:rPr lang="ru-RU" sz="20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21 февраля 2019 года</a:t>
            </a:r>
            <a:endParaRPr lang="ru-RU" sz="2000" b="1" kern="8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hangingPunct="0">
              <a:spcBef>
                <a:spcPts val="0"/>
              </a:spcBef>
              <a:defRPr/>
            </a:pPr>
            <a:r>
              <a:rPr lang="ru-RU" sz="20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г. Арамиль</a:t>
            </a:r>
          </a:p>
        </p:txBody>
      </p:sp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15577" y="0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80380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846665" y="1549400"/>
            <a:ext cx="10661526" cy="5308600"/>
          </a:xfrm>
        </p:spPr>
        <p:txBody>
          <a:bodyPr>
            <a:noAutofit/>
          </a:bodyPr>
          <a:lstStyle/>
          <a:p>
            <a:pPr>
              <a:lnSpc>
                <a:spcPct val="75000"/>
              </a:lnSpc>
            </a:pPr>
            <a:endParaRPr lang="ru-RU" sz="4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95000"/>
              </a:lnSpc>
              <a:spcBef>
                <a:spcPts val="0"/>
              </a:spcBef>
            </a:pPr>
            <a:r>
              <a:rPr lang="ru-RU" sz="50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</a:t>
            </a:r>
            <a:r>
              <a:rPr lang="ru-RU" sz="50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50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основных направлениях деятельности </a:t>
            </a:r>
            <a:r>
              <a:rPr lang="ru-RU" sz="50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Уполномоченного </a:t>
            </a:r>
            <a:endParaRPr lang="ru-RU" sz="5000" b="1" kern="8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95000"/>
              </a:lnSpc>
              <a:spcBef>
                <a:spcPts val="0"/>
              </a:spcBef>
            </a:pPr>
            <a:r>
              <a:rPr lang="ru-RU" sz="50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 защите прав предпринимателей </a:t>
            </a:r>
          </a:p>
          <a:p>
            <a:pPr>
              <a:lnSpc>
                <a:spcPct val="95000"/>
              </a:lnSpc>
              <a:spcBef>
                <a:spcPts val="0"/>
              </a:spcBef>
            </a:pPr>
            <a:r>
              <a:rPr lang="ru-RU" sz="5000" b="1" kern="8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Свердловской </a:t>
            </a:r>
            <a:r>
              <a:rPr lang="ru-RU" sz="5000" b="1" kern="8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области</a:t>
            </a:r>
          </a:p>
          <a:p>
            <a:pPr algn="r">
              <a:lnSpc>
                <a:spcPct val="95000"/>
              </a:lnSpc>
              <a:spcBef>
                <a:spcPts val="0"/>
              </a:spcBef>
            </a:pPr>
            <a:endParaRPr lang="ru-RU" sz="3500" b="1" i="1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r">
              <a:lnSpc>
                <a:spcPct val="95000"/>
              </a:lnSpc>
              <a:spcBef>
                <a:spcPts val="0"/>
              </a:spcBef>
            </a:pPr>
            <a:r>
              <a:rPr lang="ru-RU" sz="3600" b="1" i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Артюх Елена Николаевна</a:t>
            </a:r>
          </a:p>
          <a:p>
            <a:pPr lvl="0" eaLnBrk="0" hangingPunct="0">
              <a:spcBef>
                <a:spcPts val="0"/>
              </a:spcBef>
              <a:defRPr/>
            </a:pPr>
            <a:endParaRPr lang="ru-RU" sz="2000" b="1" kern="800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hangingPunct="0">
              <a:spcBef>
                <a:spcPts val="0"/>
              </a:spcBef>
              <a:defRPr/>
            </a:pPr>
            <a:endParaRPr lang="ru-RU" sz="2000" b="1" kern="8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hangingPunct="0">
              <a:spcBef>
                <a:spcPts val="0"/>
              </a:spcBef>
              <a:defRPr/>
            </a:pPr>
            <a:endParaRPr lang="ru-RU" sz="2000" b="1" kern="8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15577" y="221186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5" name="Прямая соединительная линия 4"/>
          <p:cNvCxnSpPr/>
          <p:nvPr/>
        </p:nvCxnSpPr>
        <p:spPr>
          <a:xfrm flipV="1">
            <a:off x="3530851" y="4839762"/>
            <a:ext cx="7967050" cy="26476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Прямая соединительная линия 5"/>
          <p:cNvCxnSpPr/>
          <p:nvPr/>
        </p:nvCxnSpPr>
        <p:spPr>
          <a:xfrm flipV="1">
            <a:off x="3521798" y="4892430"/>
            <a:ext cx="7976103" cy="32322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623011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>
          <a:xfrm>
            <a:off x="8132184" y="6460888"/>
            <a:ext cx="2133600" cy="365125"/>
          </a:xfrm>
        </p:spPr>
        <p:txBody>
          <a:bodyPr/>
          <a:lstStyle/>
          <a:p>
            <a:fld id="{725C68B6-61C2-468F-89AB-4B9F7531AA68}" type="slidenum">
              <a:rPr lang="ru-RU" smtClean="0"/>
              <a:pPr/>
              <a:t>3</a:t>
            </a:fld>
            <a:endParaRPr lang="ru-RU" dirty="0"/>
          </a:p>
        </p:txBody>
      </p:sp>
      <p:pic>
        <p:nvPicPr>
          <p:cNvPr id="29" name="Рисунок 2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68158" y="67392"/>
            <a:ext cx="885957" cy="828177"/>
          </a:xfrm>
          <a:prstGeom prst="rect">
            <a:avLst/>
          </a:prstGeom>
        </p:spPr>
      </p:pic>
      <p:pic>
        <p:nvPicPr>
          <p:cNvPr id="2050" name="Рисунок 204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4869" y="1173518"/>
            <a:ext cx="2143757" cy="1428278"/>
          </a:xfrm>
          <a:prstGeom prst="rect">
            <a:avLst/>
          </a:prstGeom>
        </p:spPr>
      </p:pic>
      <p:pic>
        <p:nvPicPr>
          <p:cNvPr id="2051" name="Рисунок 205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79229" y="2463600"/>
            <a:ext cx="2011676" cy="1356258"/>
          </a:xfrm>
          <a:prstGeom prst="rect">
            <a:avLst/>
          </a:prstGeom>
        </p:spPr>
      </p:pic>
      <p:pic>
        <p:nvPicPr>
          <p:cNvPr id="2052" name="Рисунок 2051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82303" y="3738791"/>
            <a:ext cx="2296323" cy="1571546"/>
          </a:xfrm>
          <a:prstGeom prst="rect">
            <a:avLst/>
          </a:prstGeom>
        </p:spPr>
      </p:pic>
      <p:pic>
        <p:nvPicPr>
          <p:cNvPr id="2053" name="Рисунок 2052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79229" y="4933338"/>
            <a:ext cx="2011676" cy="1508757"/>
          </a:xfrm>
          <a:prstGeom prst="rect">
            <a:avLst/>
          </a:prstGeom>
        </p:spPr>
      </p:pic>
      <p:pic>
        <p:nvPicPr>
          <p:cNvPr id="21" name="Picture 2" descr="forum.ykt.ru slayyyer.ru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2" name="Объект 2"/>
          <p:cNvSpPr txBox="1">
            <a:spLocks/>
          </p:cNvSpPr>
          <p:nvPr/>
        </p:nvSpPr>
        <p:spPr>
          <a:xfrm>
            <a:off x="1351090" y="-64346"/>
            <a:ext cx="9999301" cy="112197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0000"/>
              </a:lnSpc>
            </a:pPr>
            <a:r>
              <a:rPr lang="ru-RU" sz="2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Концепция </a:t>
            </a:r>
            <a: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«Пятилетка развития» Свердловской области</a:t>
            </a:r>
            <a:r>
              <a:rPr lang="en-US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 2017–2021 годы *</a:t>
            </a:r>
          </a:p>
          <a:p>
            <a:pPr algn="ctr">
              <a:lnSpc>
                <a:spcPct val="90000"/>
              </a:lnSpc>
            </a:pPr>
            <a:r>
              <a:rPr lang="ru-RU" sz="2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Направление № 4 «Развитие </a:t>
            </a:r>
            <a: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малого и среднего </a:t>
            </a:r>
            <a:r>
              <a:rPr lang="ru-RU" sz="2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бизнеса»</a:t>
            </a:r>
            <a:endParaRPr lang="ru-RU" sz="26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3" name="Объект 2"/>
          <p:cNvSpPr txBox="1">
            <a:spLocks/>
          </p:cNvSpPr>
          <p:nvPr/>
        </p:nvSpPr>
        <p:spPr>
          <a:xfrm>
            <a:off x="157417" y="6322113"/>
            <a:ext cx="10108367" cy="53588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95000"/>
              </a:lnSpc>
            </a:pP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* утверждена </a:t>
            </a: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Указом Губернатора Свердловской области от 31.10.2017 № 546-УГ</a:t>
            </a:r>
          </a:p>
        </p:txBody>
      </p:sp>
      <p:graphicFrame>
        <p:nvGraphicFramePr>
          <p:cNvPr id="5" name="Схема 4"/>
          <p:cNvGraphicFramePr/>
          <p:nvPr>
            <p:extLst/>
          </p:nvPr>
        </p:nvGraphicFramePr>
        <p:xfrm>
          <a:off x="0" y="1283434"/>
          <a:ext cx="7430693" cy="493272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9" r:lo="rId10" r:qs="rId11" r:cs="rId12"/>
          </a:graphicData>
        </a:graphic>
      </p:graphicFrame>
      <p:cxnSp>
        <p:nvCxnSpPr>
          <p:cNvPr id="25" name="Прямая соединительная линия 24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Прямая соединительная линия 25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168043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0000" advClick="0" advTm="15000"/>
    </mc:Choice>
    <mc:Fallback xmlns="">
      <p:transition spd="slow" advClick="0" advTm="15000"/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4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348656" y="-84241"/>
            <a:ext cx="9999301" cy="100420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95000"/>
              </a:lnSpc>
              <a:buNone/>
            </a:pPr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Меры господдержки предпринимательства </a:t>
            </a:r>
            <a:b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Свердловской области</a:t>
            </a:r>
            <a:endParaRPr lang="ru-RU" sz="38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688063" y="1421394"/>
            <a:ext cx="10809838" cy="518631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just">
              <a:lnSpc>
                <a:spcPct val="115000"/>
              </a:lnSpc>
              <a:spcBef>
                <a:spcPts val="0"/>
              </a:spcBef>
              <a:buNone/>
            </a:pP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endParaRPr lang="en-US" altLang="ru-RU" sz="3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3" name="Схема 2"/>
          <p:cNvGraphicFramePr/>
          <p:nvPr>
            <p:extLst>
              <p:ext uri="{D42A27DB-BD31-4B8C-83A1-F6EECF244321}">
                <p14:modId xmlns:p14="http://schemas.microsoft.com/office/powerpoint/2010/main" val="2449562592"/>
              </p:ext>
            </p:extLst>
          </p:nvPr>
        </p:nvGraphicFramePr>
        <p:xfrm>
          <a:off x="688063" y="1400408"/>
          <a:ext cx="10809838" cy="562455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</p:spTree>
    <p:extLst>
      <p:ext uri="{BB962C8B-B14F-4D97-AF65-F5344CB8AC3E}">
        <p14:creationId xmlns:p14="http://schemas.microsoft.com/office/powerpoint/2010/main" val="276741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Рисунок 17"/>
          <p:cNvPicPr>
            <a:picLocks noChangeAspect="1"/>
          </p:cNvPicPr>
          <p:nvPr/>
        </p:nvPicPr>
        <p:blipFill rotWithShape="1">
          <a:blip r:embed="rId4"/>
          <a:srcRect l="7570" t="9259" b="4075"/>
          <a:stretch/>
        </p:blipFill>
        <p:spPr>
          <a:xfrm>
            <a:off x="688063" y="1165392"/>
            <a:ext cx="6697132" cy="3532221"/>
          </a:xfrm>
          <a:prstGeom prst="rect">
            <a:avLst/>
          </a:prstGeom>
        </p:spPr>
      </p:pic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5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391074" y="-98048"/>
            <a:ext cx="10149077" cy="112908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 algn="ctr">
              <a:lnSpc>
                <a:spcPct val="90000"/>
              </a:lnSpc>
            </a:pPr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Инвестиционный портал </a:t>
            </a:r>
            <a:b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Свердловской области </a:t>
            </a:r>
            <a:r>
              <a:rPr lang="en-US" sz="3800" b="1" dirty="0" smtClean="0">
                <a:latin typeface="Times New Roman" panose="02020603050405020304" pitchFamily="18" charset="0"/>
                <a:cs typeface="Times New Roman" panose="02020603050405020304" pitchFamily="18" charset="0"/>
                <a:hlinkClick r:id="rId6"/>
              </a:rPr>
              <a:t>invest.midural.ru</a:t>
            </a:r>
            <a:r>
              <a:rPr lang="ru-RU" sz="3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</a:p>
          <a:p>
            <a:pPr marL="0" indent="0" algn="ctr">
              <a:lnSpc>
                <a:spcPct val="95000"/>
              </a:lnSpc>
              <a:buNone/>
            </a:pPr>
            <a:endParaRPr lang="ru-RU" sz="36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>
            <a:off x="0" y="866652"/>
            <a:ext cx="567267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8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</a:t>
            </a:r>
          </a:p>
        </p:txBody>
      </p:sp>
      <p:sp>
        <p:nvSpPr>
          <p:cNvPr id="15" name="Кольцо 14"/>
          <p:cNvSpPr/>
          <p:nvPr/>
        </p:nvSpPr>
        <p:spPr>
          <a:xfrm>
            <a:off x="3132025" y="1375975"/>
            <a:ext cx="720308" cy="559748"/>
          </a:xfrm>
          <a:prstGeom prst="donut">
            <a:avLst>
              <a:gd name="adj" fmla="val 12013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schemeClr val="tx1"/>
              </a:solidFill>
            </a:endParaRPr>
          </a:p>
        </p:txBody>
      </p:sp>
      <p:pic>
        <p:nvPicPr>
          <p:cNvPr id="16" name="Рисунок 15"/>
          <p:cNvPicPr>
            <a:picLocks noChangeAspect="1"/>
          </p:cNvPicPr>
          <p:nvPr/>
        </p:nvPicPr>
        <p:blipFill rotWithShape="1">
          <a:blip r:embed="rId7"/>
          <a:srcRect l="20950" t="8857" r="21120" b="3720"/>
          <a:stretch/>
        </p:blipFill>
        <p:spPr>
          <a:xfrm>
            <a:off x="6398448" y="2109272"/>
            <a:ext cx="5514319" cy="4680995"/>
          </a:xfrm>
          <a:prstGeom prst="rect">
            <a:avLst/>
          </a:prstGeom>
        </p:spPr>
      </p:pic>
      <p:sp>
        <p:nvSpPr>
          <p:cNvPr id="17" name="TextBox 16"/>
          <p:cNvSpPr txBox="1"/>
          <p:nvPr/>
        </p:nvSpPr>
        <p:spPr>
          <a:xfrm>
            <a:off x="120796" y="4685288"/>
            <a:ext cx="567267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</a:t>
            </a:r>
            <a:endParaRPr lang="ru-RU" sz="38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Стрелка вправо 4"/>
          <p:cNvSpPr/>
          <p:nvPr/>
        </p:nvSpPr>
        <p:spPr>
          <a:xfrm rot="11704768">
            <a:off x="3830384" y="2112745"/>
            <a:ext cx="3868046" cy="437829"/>
          </a:xfrm>
          <a:prstGeom prst="rightArrow">
            <a:avLst>
              <a:gd name="adj1" fmla="val 50000"/>
              <a:gd name="adj2" fmla="val 94444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TextBox 13"/>
          <p:cNvSpPr txBox="1"/>
          <p:nvPr/>
        </p:nvSpPr>
        <p:spPr>
          <a:xfrm>
            <a:off x="567267" y="4677725"/>
            <a:ext cx="7050470" cy="2237536"/>
          </a:xfrm>
          <a:prstGeom prst="rect">
            <a:avLst/>
          </a:prstGeom>
          <a:noFill/>
          <a:ln w="57150">
            <a:noFill/>
          </a:ln>
        </p:spPr>
        <p:txBody>
          <a:bodyPr wrap="square" rtlCol="0">
            <a:spAutoFit/>
          </a:bodyPr>
          <a:lstStyle/>
          <a:p>
            <a:pPr>
              <a:lnSpc>
                <a:spcPct val="85000"/>
              </a:lnSpc>
            </a:pPr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Раздел «Господдержка» </a:t>
            </a:r>
          </a:p>
          <a:p>
            <a:pPr indent="355600">
              <a:lnSpc>
                <a:spcPct val="85000"/>
              </a:lnSpc>
              <a:buFont typeface="Wingdings" panose="05000000000000000000" pitchFamily="2" charset="2"/>
              <a:buChar char="ü"/>
            </a:pPr>
            <a:r>
              <a:rPr lang="ru-RU" sz="2000" u="sng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Выбрать</a:t>
            </a:r>
            <a:r>
              <a:rPr lang="ru-RU" sz="2000" u="sng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тип получателя поддержки</a:t>
            </a:r>
          </a:p>
          <a:p>
            <a:pPr>
              <a:lnSpc>
                <a:spcPct val="85000"/>
              </a:lnSpc>
            </a:pP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категорию получателя поддержки</a:t>
            </a:r>
          </a:p>
          <a:p>
            <a:pPr>
              <a:lnSpc>
                <a:spcPct val="85000"/>
              </a:lnSpc>
            </a:pP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срок существования бизнеса</a:t>
            </a:r>
          </a:p>
          <a:p>
            <a:pPr>
              <a:lnSpc>
                <a:spcPct val="85000"/>
              </a:lnSpc>
            </a:pP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размер бизнеса</a:t>
            </a:r>
            <a:endParaRPr lang="ru-RU" sz="20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indent="355600">
              <a:lnSpc>
                <a:spcPct val="85000"/>
              </a:lnSpc>
              <a:buFont typeface="Wingdings" panose="05000000000000000000" pitchFamily="2" charset="2"/>
              <a:buChar char="ü"/>
            </a:pPr>
            <a:r>
              <a:rPr lang="ru-RU" sz="2000" u="sng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Получить</a:t>
            </a: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информацию о всех мерах поддержки по Вашим показателям и </a:t>
            </a:r>
            <a:r>
              <a:rPr lang="ru-RU" sz="2000" u="sng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выбрать</a:t>
            </a: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интересующую меру поддержки </a:t>
            </a:r>
            <a:endParaRPr lang="ru-RU" sz="20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940430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6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433322" y="-145874"/>
            <a:ext cx="10690945" cy="1198755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 algn="ctr">
              <a:lnSpc>
                <a:spcPct val="95000"/>
              </a:lnSpc>
              <a:spcAft>
                <a:spcPts val="0"/>
              </a:spcAft>
            </a:pPr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«Мой </a:t>
            </a:r>
            <a:r>
              <a:rPr lang="ru-RU" sz="38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бизнес» – </a:t>
            </a:r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портал </a:t>
            </a:r>
            <a:r>
              <a:rPr lang="ru-RU" sz="38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малого и среднего </a:t>
            </a:r>
            <a:r>
              <a:rPr lang="ru-RU" sz="3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бизнеса Свердловской </a:t>
            </a:r>
            <a:r>
              <a:rPr lang="ru-RU" sz="38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области </a:t>
            </a:r>
            <a:r>
              <a:rPr lang="en-US" sz="3800" dirty="0"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http://66msp.ru/</a:t>
            </a:r>
            <a:endParaRPr lang="ru-RU" sz="3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ctr">
              <a:lnSpc>
                <a:spcPct val="95000"/>
              </a:lnSpc>
              <a:buNone/>
            </a:pPr>
            <a:endParaRPr lang="ru-RU" sz="20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" name="Рисунок 10"/>
          <p:cNvPicPr>
            <a:picLocks noChangeAspect="1"/>
          </p:cNvPicPr>
          <p:nvPr/>
        </p:nvPicPr>
        <p:blipFill rotWithShape="1">
          <a:blip r:embed="rId6"/>
          <a:srcRect t="3334" r="902" b="4197"/>
          <a:stretch/>
        </p:blipFill>
        <p:spPr>
          <a:xfrm>
            <a:off x="188530" y="1301341"/>
            <a:ext cx="6694870" cy="3513985"/>
          </a:xfrm>
          <a:prstGeom prst="rect">
            <a:avLst/>
          </a:prstGeom>
        </p:spPr>
      </p:pic>
      <p:pic>
        <p:nvPicPr>
          <p:cNvPr id="15" name="Рисунок 14"/>
          <p:cNvPicPr>
            <a:picLocks noChangeAspect="1"/>
          </p:cNvPicPr>
          <p:nvPr/>
        </p:nvPicPr>
        <p:blipFill rotWithShape="1">
          <a:blip r:embed="rId7"/>
          <a:srcRect l="327" t="2756" r="831" b="4286"/>
          <a:stretch/>
        </p:blipFill>
        <p:spPr>
          <a:xfrm>
            <a:off x="1433322" y="3319466"/>
            <a:ext cx="6817941" cy="3606800"/>
          </a:xfrm>
          <a:prstGeom prst="rect">
            <a:avLst/>
          </a:prstGeom>
        </p:spPr>
      </p:pic>
      <p:sp>
        <p:nvSpPr>
          <p:cNvPr id="16" name="Стрелка вправо 15"/>
          <p:cNvSpPr/>
          <p:nvPr/>
        </p:nvSpPr>
        <p:spPr>
          <a:xfrm rot="9253437">
            <a:off x="4575978" y="2548250"/>
            <a:ext cx="4072265" cy="498900"/>
          </a:xfrm>
          <a:prstGeom prst="rightArrow">
            <a:avLst>
              <a:gd name="adj1" fmla="val 50000"/>
              <a:gd name="adj2" fmla="val 94444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TextBox 16"/>
          <p:cNvSpPr txBox="1"/>
          <p:nvPr/>
        </p:nvSpPr>
        <p:spPr>
          <a:xfrm>
            <a:off x="8378629" y="1340077"/>
            <a:ext cx="3813372" cy="4894289"/>
          </a:xfrm>
          <a:prstGeom prst="rect">
            <a:avLst/>
          </a:prstGeom>
          <a:noFill/>
          <a:ln w="57150">
            <a:noFill/>
          </a:ln>
        </p:spPr>
        <p:txBody>
          <a:bodyPr wrap="square" rtlCol="0">
            <a:spAutoFit/>
          </a:bodyPr>
          <a:lstStyle/>
          <a:p>
            <a:pPr algn="ctr">
              <a:lnSpc>
                <a:spcPct val="98000"/>
              </a:lnSpc>
            </a:pPr>
            <a:r>
              <a:rPr lang="ru-RU" sz="3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Виды поддержки </a:t>
            </a:r>
            <a:br>
              <a:rPr lang="ru-RU" sz="3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(раздел «Поддержка»):</a:t>
            </a: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ru-RU" sz="1500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Начинающим предпринимателям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Действующим предпринимателям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Экспортерам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Инноваторам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Инвесторам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Ближайший фонд поддержки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Реестр предпринимателей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Институты развития и организации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Бизнес-инкубаторы и технопарки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Интерактивные сервисы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Бизнес-площадки</a:t>
            </a:r>
          </a:p>
          <a:p>
            <a:pPr marL="285750" indent="-285750">
              <a:lnSpc>
                <a:spcPct val="98000"/>
              </a:lnSpc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Центры оказания услуг</a:t>
            </a:r>
          </a:p>
          <a:p>
            <a:pPr>
              <a:lnSpc>
                <a:spcPct val="95000"/>
              </a:lnSpc>
            </a:pP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20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8" name="Кольцо 17"/>
          <p:cNvSpPr/>
          <p:nvPr/>
        </p:nvSpPr>
        <p:spPr>
          <a:xfrm>
            <a:off x="3995625" y="3530508"/>
            <a:ext cx="720308" cy="559748"/>
          </a:xfrm>
          <a:prstGeom prst="donut">
            <a:avLst>
              <a:gd name="adj" fmla="val 12013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7524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2" descr="forum.ykt.ru slayyyer.r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1" y="22119"/>
            <a:ext cx="441102" cy="7756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1" name="Прямая соединительная линия 10"/>
          <p:cNvCxnSpPr/>
          <p:nvPr/>
        </p:nvCxnSpPr>
        <p:spPr>
          <a:xfrm flipV="1">
            <a:off x="688063" y="812083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Прямая соединительная линия 11"/>
          <p:cNvCxnSpPr/>
          <p:nvPr/>
        </p:nvCxnSpPr>
        <p:spPr>
          <a:xfrm flipV="1">
            <a:off x="688063" y="8732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Номер слайда 2"/>
          <p:cNvSpPr>
            <a:spLocks noGrp="1"/>
          </p:cNvSpPr>
          <p:nvPr>
            <p:ph type="sldNum" sz="quarter" idx="12"/>
          </p:nvPr>
        </p:nvSpPr>
        <p:spPr>
          <a:xfrm>
            <a:off x="9372600" y="6431678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smtClean="0"/>
              <a:pPr/>
              <a:t>7</a:t>
            </a:fld>
            <a:endParaRPr lang="ru-RU" dirty="0"/>
          </a:p>
        </p:txBody>
      </p:sp>
      <p:sp>
        <p:nvSpPr>
          <p:cNvPr id="29" name="Надпись 3"/>
          <p:cNvSpPr txBox="1"/>
          <p:nvPr/>
        </p:nvSpPr>
        <p:spPr>
          <a:xfrm>
            <a:off x="3469343" y="1024602"/>
            <a:ext cx="5071532" cy="1477858"/>
          </a:xfrm>
          <a:prstGeom prst="roundRect">
            <a:avLst/>
          </a:prstGeom>
          <a:solidFill>
            <a:schemeClr val="lt1"/>
          </a:solidFill>
          <a:ln w="19050">
            <a:solidFill>
              <a:srgbClr val="002060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0"/>
              </a:spcAft>
            </a:pPr>
            <a:r>
              <a:rPr lang="ru-RU" sz="2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03 октября 2012 года</a:t>
            </a:r>
          </a:p>
          <a:p>
            <a:pPr algn="ctr">
              <a:lnSpc>
                <a:spcPct val="90000"/>
              </a:lnSpc>
            </a:pPr>
            <a:r>
              <a:rPr lang="ru-RU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Б.Ю. Титовым согласована Е.Н. Артюх </a:t>
            </a:r>
          </a:p>
          <a:p>
            <a:pPr algn="ctr">
              <a:lnSpc>
                <a:spcPct val="90000"/>
              </a:lnSpc>
              <a:spcAft>
                <a:spcPts val="0"/>
              </a:spcAft>
            </a:pPr>
            <a:r>
              <a:rPr lang="ru-RU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Уполномоченным по защите прав предпринимателей в Свердловской области </a:t>
            </a:r>
            <a:r>
              <a:rPr lang="ru-RU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 </a:t>
            </a:r>
            <a:r>
              <a:rPr lang="ru-RU" i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общественных </a:t>
            </a:r>
            <a:r>
              <a:rPr lang="ru-RU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началах</a:t>
            </a:r>
            <a:endParaRPr lang="ru-RU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8" name="Надпись 3"/>
          <p:cNvSpPr txBox="1"/>
          <p:nvPr/>
        </p:nvSpPr>
        <p:spPr>
          <a:xfrm>
            <a:off x="6187670" y="4726249"/>
            <a:ext cx="5168295" cy="1967765"/>
          </a:xfrm>
          <a:prstGeom prst="roundRect">
            <a:avLst/>
          </a:prstGeom>
          <a:solidFill>
            <a:schemeClr val="lt1"/>
          </a:solidFill>
          <a:ln w="19050">
            <a:solidFill>
              <a:srgbClr val="002060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</a:pPr>
            <a:r>
              <a:rPr lang="ru-RU" sz="2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12 марта 2014 года</a:t>
            </a:r>
          </a:p>
          <a:p>
            <a:pPr algn="ctr">
              <a:lnSpc>
                <a:spcPct val="90000"/>
              </a:lnSpc>
            </a:pPr>
            <a:r>
              <a:rPr lang="ru-RU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Назначен Уполномоченный по защите прав предпринимателей </a:t>
            </a:r>
          </a:p>
          <a:p>
            <a:pPr algn="ctr">
              <a:lnSpc>
                <a:spcPct val="90000"/>
              </a:lnSpc>
            </a:pPr>
            <a:r>
              <a:rPr lang="ru-RU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Свердловской области</a:t>
            </a:r>
          </a:p>
          <a:p>
            <a:pPr algn="ctr">
              <a:lnSpc>
                <a:spcPct val="90000"/>
              </a:lnSpc>
            </a:pPr>
            <a:r>
              <a:rPr lang="ru-RU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</a:t>
            </a:r>
            <a:r>
              <a:rPr lang="ru-RU" i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Указ Губернатора Свердловской области </a:t>
            </a:r>
          </a:p>
          <a:p>
            <a:pPr algn="ctr">
              <a:lnSpc>
                <a:spcPct val="90000"/>
              </a:lnSpc>
            </a:pPr>
            <a:r>
              <a:rPr lang="ru-RU" i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Е.В. Куйвашева от 11.03.2014 № 126-УГ </a:t>
            </a:r>
          </a:p>
          <a:p>
            <a:pPr algn="ctr">
              <a:lnSpc>
                <a:spcPct val="90000"/>
              </a:lnSpc>
            </a:pPr>
            <a:r>
              <a:rPr lang="ru-RU" i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«О назначении на должность Артюх Е.Н</a:t>
            </a:r>
            <a:r>
              <a:rPr lang="ru-RU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.»)</a:t>
            </a:r>
            <a:endParaRPr lang="ru-RU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3" name="Заголовок 1"/>
          <p:cNvSpPr txBox="1">
            <a:spLocks/>
          </p:cNvSpPr>
          <p:nvPr/>
        </p:nvSpPr>
        <p:spPr>
          <a:xfrm>
            <a:off x="1523915" y="64800"/>
            <a:ext cx="9973985" cy="761461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lnSpc>
                <a:spcPct val="70000"/>
              </a:lnSpc>
            </a:pPr>
            <a:r>
              <a:rPr lang="ru-RU" sz="3800" b="1" dirty="0">
                <a:solidFill>
                  <a:srgbClr val="C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Основные вехи правозащитного института</a:t>
            </a:r>
          </a:p>
        </p:txBody>
      </p:sp>
      <p:sp>
        <p:nvSpPr>
          <p:cNvPr id="16" name="Надпись 3"/>
          <p:cNvSpPr txBox="1"/>
          <p:nvPr/>
        </p:nvSpPr>
        <p:spPr>
          <a:xfrm>
            <a:off x="540013" y="4726854"/>
            <a:ext cx="5215541" cy="1967766"/>
          </a:xfrm>
          <a:prstGeom prst="roundRect">
            <a:avLst/>
          </a:prstGeom>
          <a:solidFill>
            <a:schemeClr val="lt1"/>
          </a:solidFill>
          <a:ln w="19050">
            <a:solidFill>
              <a:srgbClr val="002060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</a:pPr>
            <a:r>
              <a:rPr lang="ru-RU" sz="1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02 апреля 2014 года</a:t>
            </a:r>
          </a:p>
          <a:p>
            <a:pPr algn="ctr">
              <a:lnSpc>
                <a:spcPct val="90000"/>
              </a:lnSpc>
            </a:pPr>
            <a:r>
              <a:rPr lang="ru-RU" sz="1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Назначен Руководитель Аппарата Уполномоченного </a:t>
            </a:r>
          </a:p>
          <a:p>
            <a:pPr algn="ctr">
              <a:lnSpc>
                <a:spcPct val="90000"/>
              </a:lnSpc>
            </a:pPr>
            <a:r>
              <a:rPr lang="ru-RU" sz="1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07 апреля 2014 года</a:t>
            </a:r>
          </a:p>
          <a:p>
            <a:pPr algn="ctr">
              <a:lnSpc>
                <a:spcPct val="90000"/>
              </a:lnSpc>
            </a:pPr>
            <a:r>
              <a:rPr lang="ru-RU" sz="1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Выделено временное служебное помещение </a:t>
            </a:r>
          </a:p>
          <a:p>
            <a:pPr algn="ctr">
              <a:lnSpc>
                <a:spcPct val="90000"/>
              </a:lnSpc>
            </a:pPr>
            <a:r>
              <a:rPr lang="ru-RU" sz="1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21 апреля 2014 года</a:t>
            </a:r>
          </a:p>
          <a:p>
            <a:pPr algn="ctr">
              <a:lnSpc>
                <a:spcPct val="90000"/>
              </a:lnSpc>
            </a:pPr>
            <a:r>
              <a:rPr lang="ru-RU" sz="1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Зарегистрировано юридическое лицо </a:t>
            </a:r>
            <a:r>
              <a:rPr lang="ru-RU" sz="14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– государственный орган Свердловской области Аппарат </a:t>
            </a:r>
            <a:r>
              <a:rPr lang="ru-RU" sz="1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Уполномоченного </a:t>
            </a:r>
          </a:p>
          <a:p>
            <a:pPr algn="ctr">
              <a:lnSpc>
                <a:spcPct val="90000"/>
              </a:lnSpc>
            </a:pPr>
            <a:r>
              <a:rPr lang="ru-RU" sz="1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 30 октября 2014 года </a:t>
            </a:r>
          </a:p>
          <a:p>
            <a:pPr algn="ctr">
              <a:lnSpc>
                <a:spcPct val="90000"/>
              </a:lnSpc>
            </a:pPr>
            <a:r>
              <a:rPr lang="ru-RU" sz="1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Штат Аппарата Уполномоченного полностью укомплектован (10 штатных единиц)</a:t>
            </a:r>
          </a:p>
        </p:txBody>
      </p:sp>
      <p:sp>
        <p:nvSpPr>
          <p:cNvPr id="39" name="Надпись 3"/>
          <p:cNvSpPr txBox="1"/>
          <p:nvPr/>
        </p:nvSpPr>
        <p:spPr>
          <a:xfrm>
            <a:off x="6187670" y="2841935"/>
            <a:ext cx="5215541" cy="1653874"/>
          </a:xfrm>
          <a:prstGeom prst="roundRect">
            <a:avLst/>
          </a:prstGeom>
          <a:solidFill>
            <a:schemeClr val="lt1"/>
          </a:solidFill>
          <a:ln w="19050">
            <a:solidFill>
              <a:srgbClr val="002060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</a:pPr>
            <a:r>
              <a:rPr lang="ru-RU" sz="2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 декабря 2013 года</a:t>
            </a:r>
          </a:p>
          <a:p>
            <a:pPr algn="ctr">
              <a:lnSpc>
                <a:spcPct val="90000"/>
              </a:lnSpc>
            </a:pPr>
            <a:r>
              <a:rPr lang="ru-RU" sz="16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Губернатором Свердловской области подписан </a:t>
            </a:r>
            <a:endParaRPr lang="ru-RU" sz="1600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lnSpc>
                <a:spcPct val="90000"/>
              </a:lnSpc>
            </a:pPr>
            <a:r>
              <a:rPr lang="ru-RU" sz="1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Закон </a:t>
            </a:r>
            <a:r>
              <a:rPr lang="ru-RU" sz="1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Свердловской области </a:t>
            </a:r>
          </a:p>
          <a:p>
            <a:pPr algn="ctr">
              <a:lnSpc>
                <a:spcPct val="90000"/>
              </a:lnSpc>
            </a:pPr>
            <a:r>
              <a:rPr lang="ru-RU" sz="1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№ 132-ОЗ  </a:t>
            </a:r>
          </a:p>
          <a:p>
            <a:pPr algn="ctr">
              <a:lnSpc>
                <a:spcPct val="90000"/>
              </a:lnSpc>
            </a:pPr>
            <a:r>
              <a:rPr lang="ru-RU" sz="1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«Об Уполномоченном </a:t>
            </a:r>
          </a:p>
          <a:p>
            <a:pPr algn="ctr">
              <a:lnSpc>
                <a:spcPct val="90000"/>
              </a:lnSpc>
            </a:pPr>
            <a:r>
              <a:rPr lang="ru-RU" sz="1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 защите прав предпринимателей </a:t>
            </a:r>
          </a:p>
          <a:p>
            <a:pPr algn="ctr">
              <a:lnSpc>
                <a:spcPct val="90000"/>
              </a:lnSpc>
            </a:pPr>
            <a:r>
              <a:rPr lang="ru-RU" sz="1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Свердловской области</a:t>
            </a:r>
            <a:r>
              <a:rPr lang="ru-RU" sz="1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»</a:t>
            </a:r>
            <a:endParaRPr lang="ru-RU" sz="1600" i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7" name="Надпись 3"/>
          <p:cNvSpPr txBox="1"/>
          <p:nvPr/>
        </p:nvSpPr>
        <p:spPr>
          <a:xfrm>
            <a:off x="533500" y="2839484"/>
            <a:ext cx="5228569" cy="1656325"/>
          </a:xfrm>
          <a:prstGeom prst="roundRect">
            <a:avLst/>
          </a:prstGeom>
          <a:solidFill>
            <a:schemeClr val="lt1"/>
          </a:solidFill>
          <a:ln w="19050">
            <a:solidFill>
              <a:srgbClr val="002060"/>
            </a:solidFill>
          </a:ln>
          <a:effectLst/>
        </p:spPr>
        <p:style>
          <a:lnRef idx="0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0"/>
              </a:spcAft>
            </a:pPr>
            <a:r>
              <a:rPr lang="ru-RU" sz="2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07 мая 2013 года</a:t>
            </a:r>
          </a:p>
          <a:p>
            <a:pPr algn="ctr">
              <a:lnSpc>
                <a:spcPct val="90000"/>
              </a:lnSpc>
              <a:spcAft>
                <a:spcPts val="0"/>
              </a:spcAft>
            </a:pPr>
            <a:r>
              <a:rPr lang="ru-RU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Принят Федеральный закон № 78-ФЗ </a:t>
            </a:r>
          </a:p>
          <a:p>
            <a:pPr algn="ctr">
              <a:lnSpc>
                <a:spcPct val="90000"/>
              </a:lnSpc>
              <a:spcAft>
                <a:spcPts val="0"/>
              </a:spcAft>
            </a:pPr>
            <a:r>
              <a:rPr lang="ru-RU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«Об уполномоченных по защите прав предпринимателей в Российской Федерации</a:t>
            </a: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»</a:t>
            </a:r>
            <a:endParaRPr lang="ru-RU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3" name="Стрелка вправо 32"/>
          <p:cNvSpPr/>
          <p:nvPr/>
        </p:nvSpPr>
        <p:spPr>
          <a:xfrm rot="5400000">
            <a:off x="3855219" y="2549372"/>
            <a:ext cx="736889" cy="335915"/>
          </a:xfrm>
          <a:prstGeom prst="rightArrow">
            <a:avLst/>
          </a:prstGeom>
          <a:ln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ru-RU"/>
          </a:p>
        </p:txBody>
      </p:sp>
      <p:sp>
        <p:nvSpPr>
          <p:cNvPr id="17" name="Стрелка вправо 16"/>
          <p:cNvSpPr/>
          <p:nvPr/>
        </p:nvSpPr>
        <p:spPr>
          <a:xfrm>
            <a:off x="5470035" y="3487806"/>
            <a:ext cx="1009669" cy="335915"/>
          </a:xfrm>
          <a:prstGeom prst="rightArrow">
            <a:avLst/>
          </a:prstGeom>
          <a:ln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ru-RU"/>
          </a:p>
        </p:txBody>
      </p:sp>
      <p:sp>
        <p:nvSpPr>
          <p:cNvPr id="18" name="Стрелка вправо 17"/>
          <p:cNvSpPr/>
          <p:nvPr/>
        </p:nvSpPr>
        <p:spPr>
          <a:xfrm rot="5400000">
            <a:off x="10543713" y="4455502"/>
            <a:ext cx="736889" cy="335915"/>
          </a:xfrm>
          <a:prstGeom prst="rightArrow">
            <a:avLst/>
          </a:prstGeom>
          <a:ln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ru-RU"/>
          </a:p>
        </p:txBody>
      </p:sp>
      <p:sp>
        <p:nvSpPr>
          <p:cNvPr id="19" name="Стрелка вправо 18"/>
          <p:cNvSpPr/>
          <p:nvPr/>
        </p:nvSpPr>
        <p:spPr>
          <a:xfrm rot="10800000">
            <a:off x="5427835" y="5351762"/>
            <a:ext cx="1009669" cy="335915"/>
          </a:xfrm>
          <a:prstGeom prst="rightArrow">
            <a:avLst/>
          </a:prstGeom>
          <a:ln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230729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8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922235" y="191259"/>
            <a:ext cx="9233426" cy="6516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Должность Уполномоченного учреждена</a:t>
            </a:r>
            <a:endParaRPr lang="ru-RU" sz="36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688063" y="1200027"/>
            <a:ext cx="10809838" cy="4310539"/>
          </a:xfrm>
          <a:prstGeom prst="rect">
            <a:avLst/>
          </a:prstGeom>
        </p:spPr>
        <p:txBody>
          <a:bodyPr vert="horz" lIns="91440" tIns="45720" rIns="91440" bIns="45720" rtlCol="0">
            <a:normAutofit fontScale="62500" lnSpcReduction="20000"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just">
              <a:lnSpc>
                <a:spcPct val="115000"/>
              </a:lnSpc>
              <a:spcBef>
                <a:spcPts val="0"/>
              </a:spcBef>
              <a:buNone/>
            </a:pP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для </a:t>
            </a:r>
            <a:r>
              <a:rPr lang="ru-RU" sz="4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обеспечения гарантий государственной защиты прав </a:t>
            </a: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законных </a:t>
            </a:r>
            <a:r>
              <a:rPr lang="ru-RU" sz="4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интересов субъектов предпринимательской </a:t>
            </a: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деятельности </a:t>
            </a:r>
            <a:b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во </a:t>
            </a:r>
            <a:r>
              <a:rPr lang="ru-RU" sz="4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взаимодействии с органами публичной власти (организациями </a:t>
            </a: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4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 </a:t>
            </a:r>
            <a:r>
              <a:rPr lang="ru-RU" sz="4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публичными полномочиями) и их должностными лицами</a:t>
            </a:r>
            <a:endParaRPr lang="en-US" sz="4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lnSpc>
                <a:spcPct val="115000"/>
              </a:lnSpc>
              <a:spcBef>
                <a:spcPts val="0"/>
              </a:spcBef>
              <a:buNone/>
            </a:pPr>
            <a:endParaRPr lang="ru-RU" altLang="ru-RU" sz="3700" b="1" dirty="0">
              <a:solidFill>
                <a:srgbClr val="0066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altLang="ru-RU" sz="4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alt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Федеральный закон </a:t>
            </a: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от 07 мая 2013 года № </a:t>
            </a:r>
            <a:r>
              <a:rPr lang="ru-RU" alt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78-ФЗ</a:t>
            </a:r>
            <a:br>
              <a:rPr lang="ru-RU" alt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alt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«</a:t>
            </a: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 Уполномоченных по защите прав предпринимателей в Российской Федерации»</a:t>
            </a:r>
          </a:p>
          <a:p>
            <a:pPr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endParaRPr lang="ru-RU" altLang="ru-RU" sz="3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alt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Закон Свердловской области </a:t>
            </a: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от 19 декабря 2013 года № 132-ОЗ </a:t>
            </a:r>
            <a:b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«Об Уполномоченном по защите прав предпринимателей </a:t>
            </a:r>
            <a:b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Свердловской области»</a:t>
            </a:r>
            <a:endParaRPr lang="en-US" altLang="ru-RU" sz="3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/>
          <p:cNvSpPr txBox="1"/>
          <p:nvPr/>
        </p:nvSpPr>
        <p:spPr>
          <a:xfrm>
            <a:off x="361791" y="5897810"/>
            <a:ext cx="11462382" cy="852541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>
              <a:lnSpc>
                <a:spcPct val="95000"/>
              </a:lnSpc>
            </a:pPr>
            <a:r>
              <a:rPr lang="en-US" sz="2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! </a:t>
            </a:r>
            <a: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Институт Уполномоченного по защите прав предпринимателей </a:t>
            </a:r>
            <a:b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Свердловской области – </a:t>
            </a:r>
            <a:r>
              <a:rPr lang="ru-RU" sz="2600" b="1" u="sng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нефинасовая</a:t>
            </a:r>
            <a:r>
              <a:rPr lang="ru-RU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мера государственной поддержки</a:t>
            </a:r>
            <a:r>
              <a:rPr lang="en-US" sz="2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!</a:t>
            </a:r>
            <a:endParaRPr lang="ru-RU" sz="2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121999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54880" y="107996"/>
            <a:ext cx="9614860" cy="727587"/>
          </a:xfrm>
        </p:spPr>
        <p:txBody>
          <a:bodyPr>
            <a:noAutofit/>
          </a:bodyPr>
          <a:lstStyle/>
          <a:p>
            <a:pPr algn="ctr"/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Ключевые направления деятельности</a:t>
            </a:r>
          </a:p>
        </p:txBody>
      </p:sp>
      <p:pic>
        <p:nvPicPr>
          <p:cNvPr id="5" name="Picture 2" descr="forum.ykt.ru slayyyer.r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Скругленный прямоугольник 3"/>
          <p:cNvSpPr/>
          <p:nvPr/>
        </p:nvSpPr>
        <p:spPr>
          <a:xfrm>
            <a:off x="571500" y="1384028"/>
            <a:ext cx="11106458" cy="1675835"/>
          </a:xfrm>
          <a:prstGeom prst="roundRect">
            <a:avLst/>
          </a:prstGeom>
          <a:solidFill>
            <a:schemeClr val="bg1"/>
          </a:solidFill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>
              <a:lnSpc>
                <a:spcPct val="90000"/>
              </a:lnSpc>
              <a:defRPr/>
            </a:pPr>
            <a: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Защита </a:t>
            </a:r>
            <a:r>
              <a:rPr 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индивидуальных прав и законных интересов субъектов предпринимательской деятельности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 основании жалобы или обращения</a:t>
            </a:r>
          </a:p>
        </p:txBody>
      </p:sp>
      <p:sp>
        <p:nvSpPr>
          <p:cNvPr id="8" name="Скругленный прямоугольник 7"/>
          <p:cNvSpPr/>
          <p:nvPr/>
        </p:nvSpPr>
        <p:spPr>
          <a:xfrm>
            <a:off x="571500" y="4886799"/>
            <a:ext cx="11042450" cy="1669170"/>
          </a:xfrm>
          <a:prstGeom prst="roundRect">
            <a:avLst/>
          </a:prstGeom>
          <a:solidFill>
            <a:schemeClr val="bg1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 defTabSz="1111223">
              <a:lnSpc>
                <a:spcPct val="95000"/>
              </a:lnSpc>
              <a:spcBef>
                <a:spcPct val="0"/>
              </a:spcBef>
            </a:pPr>
            <a:r>
              <a:rPr lang="ru-RU" alt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Работа </a:t>
            </a: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 </a:t>
            </a:r>
            <a:r>
              <a:rPr lang="ru-RU" alt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системными проблемами </a:t>
            </a: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содействие совершенствованию </a:t>
            </a:r>
            <a:r>
              <a:rPr lang="ru-RU" alt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правовой регуляторной среды</a:t>
            </a:r>
            <a:r>
              <a:rPr lang="ru-RU" altLang="ru-RU" sz="36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в которой существует бизнес</a:t>
            </a:r>
            <a:endParaRPr lang="ru-RU" sz="3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Скругленный прямоугольник 9"/>
          <p:cNvSpPr/>
          <p:nvPr/>
        </p:nvSpPr>
        <p:spPr>
          <a:xfrm>
            <a:off x="571500" y="3300696"/>
            <a:ext cx="11055096" cy="1345269"/>
          </a:xfrm>
          <a:prstGeom prst="roundRect">
            <a:avLst/>
          </a:prstGeom>
          <a:solidFill>
            <a:schemeClr val="bg1"/>
          </a:solidFill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>
              <a:lnSpc>
                <a:spcPct val="90000"/>
              </a:lnSpc>
            </a:pPr>
            <a: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Правовое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просвещение </a:t>
            </a:r>
            <a: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предпринимателей</a:t>
            </a:r>
            <a:endParaRPr lang="ru-RU" sz="3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7" name="Picture 2" descr="forum.ykt.ru slayyyer.r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1" name="Прямая соединительная линия 10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Прямая соединительная линия 11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Номер слайда 2"/>
          <p:cNvSpPr>
            <a:spLocks noGrp="1"/>
          </p:cNvSpPr>
          <p:nvPr>
            <p:ph type="sldNum" sz="quarter" idx="12"/>
          </p:nvPr>
        </p:nvSpPr>
        <p:spPr>
          <a:xfrm>
            <a:off x="9372600" y="6431678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smtClean="0"/>
              <a:pPr/>
              <a:t>9</a:t>
            </a:fld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9941919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10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433323" y="-100201"/>
            <a:ext cx="10064578" cy="109744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5000"/>
              </a:lnSpc>
            </a:pP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Защита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индивидуальных </a:t>
            </a: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прав</a:t>
            </a:r>
            <a:b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законных интересов</a:t>
            </a:r>
            <a:endParaRPr lang="ru-RU" sz="36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688063" y="1400987"/>
            <a:ext cx="10809838" cy="5206717"/>
          </a:xfrm>
          <a:prstGeom prst="rect">
            <a:avLst/>
          </a:prstGeom>
        </p:spPr>
        <p:txBody>
          <a:bodyPr vert="horz" lIns="91440" tIns="45720" rIns="91440" bIns="45720" rtlCol="0">
            <a:normAutofit fontScale="55000" lnSpcReduction="20000"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r>
              <a:rPr lang="ru-RU" alt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Получение</a:t>
            </a:r>
            <a:r>
              <a:rPr lang="ru-RU" altLang="ru-RU" sz="51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altLang="ru-RU" sz="51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сведений </a:t>
            </a:r>
            <a:r>
              <a:rPr lang="ru-RU" altLang="ru-RU" sz="5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(документы и информация), подготовка</a:t>
            </a:r>
            <a:r>
              <a:rPr lang="ru-RU" altLang="ru-RU" sz="51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заключений </a:t>
            </a:r>
            <a:r>
              <a:rPr lang="ru-RU" altLang="ru-RU" sz="5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 устранении нарушений </a:t>
            </a:r>
            <a:r>
              <a:rPr lang="ru-RU" alt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прав</a:t>
            </a: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altLang="ru-RU" sz="2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altLang="ru-RU" sz="2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altLang="ru-RU" sz="4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r>
              <a:rPr 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Участие</a:t>
            </a:r>
            <a:r>
              <a:rPr lang="ru-RU" sz="5100" b="1" dirty="0" smtClean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5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</a:t>
            </a:r>
            <a:r>
              <a:rPr lang="ru-RU" sz="51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судебной защите </a:t>
            </a:r>
            <a:r>
              <a:rPr lang="ru-RU" sz="5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(непосредственно или подготовка правовой позиции</a:t>
            </a:r>
            <a:r>
              <a:rPr 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r>
              <a:rPr 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Участие </a:t>
            </a:r>
            <a:r>
              <a:rPr lang="ru-RU" sz="5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</a:t>
            </a:r>
            <a:r>
              <a:rPr lang="ru-RU" sz="51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выездных проверках </a:t>
            </a:r>
            <a:r>
              <a:rPr lang="ru-RU" sz="5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 согласия заявителя </a:t>
            </a:r>
            <a:endParaRPr lang="ru-RU" sz="51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r>
              <a:rPr 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Инициация</a:t>
            </a:r>
            <a:r>
              <a:rPr lang="ru-RU" sz="5100" b="1" dirty="0" smtClean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51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проверок </a:t>
            </a:r>
            <a:r>
              <a:rPr lang="ru-RU" sz="51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Федеральной антимонопольной службы</a:t>
            </a: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r>
              <a:rPr 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Ходатайство</a:t>
            </a:r>
            <a:r>
              <a:rPr lang="ru-RU" sz="51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о привлечении к дисциплинарной ответственности </a:t>
            </a:r>
            <a:r>
              <a:rPr 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лиц, виновных в нарушении прав субъектов предпринимательской деятельности</a:t>
            </a: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endParaRPr lang="ru-RU" sz="7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lnSpc>
                <a:spcPct val="115000"/>
              </a:lnSpc>
              <a:spcBef>
                <a:spcPts val="0"/>
              </a:spcBef>
              <a:buFont typeface="Wingdings" panose="05000000000000000000" pitchFamily="2" charset="2"/>
              <a:buChar char="ü"/>
              <a:defRPr/>
            </a:pPr>
            <a:r>
              <a:rPr lang="ru-RU" sz="51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sz="51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отдельных случаях защита по уголовным делам,</a:t>
            </a:r>
            <a:r>
              <a:rPr lang="ru-RU" sz="51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посещение предпринимателей в СИЗО</a:t>
            </a:r>
            <a:endParaRPr lang="en-US" altLang="ru-RU" sz="51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062577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/>
          <p:nvPr/>
        </p:nvSpPr>
        <p:spPr>
          <a:xfrm>
            <a:off x="1433325" y="144895"/>
            <a:ext cx="10607784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Распределение жалоб по сферам правоотношений</a:t>
            </a:r>
            <a:endParaRPr lang="ru-RU" sz="36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2" descr="forum.ykt.ru slayyyer.r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2" y="98323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5" name="Таблица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98451423"/>
              </p:ext>
            </p:extLst>
          </p:nvPr>
        </p:nvGraphicFramePr>
        <p:xfrm>
          <a:off x="1433325" y="1251691"/>
          <a:ext cx="9319341" cy="5367478"/>
        </p:xfrm>
        <a:graphic>
          <a:graphicData uri="http://schemas.openxmlformats.org/drawingml/2006/table">
            <a:tbl>
              <a:tblPr firstRow="1" firstCol="1" bandRow="1"/>
              <a:tblGrid>
                <a:gridCol w="154986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605801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71146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737179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200" b="1" kern="1200" dirty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2017 </a:t>
                      </a:r>
                      <a:r>
                        <a:rPr lang="ru-RU" sz="2200" b="1" kern="1200" dirty="0" smtClean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год,</a:t>
                      </a:r>
                      <a:endParaRPr lang="ru-RU" sz="22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2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%</a:t>
                      </a: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100" b="1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Сфера </a:t>
                      </a:r>
                      <a:r>
                        <a:rPr lang="ru-RU" sz="2100" b="1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правоотношений</a:t>
                      </a:r>
                      <a:r>
                        <a:rPr lang="ru-RU" sz="1400" b="1" kern="12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200" b="1" kern="1200" dirty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2018 </a:t>
                      </a:r>
                      <a:r>
                        <a:rPr lang="ru-RU" sz="2200" b="1" kern="1200" dirty="0" smtClean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год,</a:t>
                      </a:r>
                      <a:endParaRPr lang="ru-RU" sz="22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2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%</a:t>
                      </a:r>
                      <a:endParaRPr lang="ru-RU" sz="2200" kern="120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11017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600" b="1" kern="1200" dirty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15,3</a:t>
                      </a:r>
                      <a:endParaRPr lang="ru-RU" sz="2600" b="1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деятельность правоохранительных, следственных органов и органов прокуратуры, в том числе уголовное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преследование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600" b="1" kern="1200" dirty="0" smtClean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19,6</a:t>
                      </a:r>
                      <a:endParaRPr lang="ru-RU" sz="2600" b="1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11017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600" b="1" kern="1200" dirty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16,4</a:t>
                      </a:r>
                      <a:endParaRPr lang="ru-RU" sz="2600" b="1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закупки товаров, работ, услуг для государственных (муниципальных)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нужд</a:t>
                      </a: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600" b="1" kern="1200" dirty="0" smtClean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14,7</a:t>
                      </a:r>
                      <a:endParaRPr lang="ru-RU" sz="2600" b="1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04041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600" b="1" kern="1200" dirty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9,0</a:t>
                      </a:r>
                      <a:endParaRPr lang="ru-RU" sz="2600" b="1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государственный контроль (надзор) и муниципальный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контроль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600" b="1" kern="1200" dirty="0" smtClean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11,2</a:t>
                      </a:r>
                      <a:endParaRPr lang="ru-RU" sz="2600" b="1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04041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3,4</a:t>
                      </a:r>
                      <a:endParaRPr lang="ru-RU" sz="18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7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размещение </a:t>
                      </a: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нестационарных торговых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объектов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b="1" kern="1200" dirty="0" smtClean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9,8</a:t>
                      </a:r>
                      <a:endParaRPr lang="ru-RU" sz="1800" b="1" kern="1200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04041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5,0</a:t>
                      </a:r>
                      <a:endParaRPr lang="ru-RU" sz="18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земельные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правоотношения</a:t>
                      </a: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7,0</a:t>
                      </a:r>
                      <a:endParaRPr lang="ru-RU" sz="1800" kern="120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259653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6,8</a:t>
                      </a:r>
                      <a:endParaRPr lang="ru-RU" sz="18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градостроительная, дорожная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деятельность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6,3</a:t>
                      </a:r>
                      <a:endParaRPr lang="ru-RU" sz="1800" kern="120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259653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dirty="0" smtClean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-</a:t>
                      </a:r>
                      <a:endParaRPr lang="ru-RU" sz="18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7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недвижимое имущество</a:t>
                      </a: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5,6</a:t>
                      </a:r>
                      <a:endParaRPr lang="ru-RU" sz="1800" kern="120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259653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5,0</a:t>
                      </a:r>
                      <a:endParaRPr lang="ru-RU" sz="18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исполнительное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производство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4,9</a:t>
                      </a:r>
                      <a:endParaRPr lang="ru-RU" sz="1800" kern="120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519969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2600" b="1" kern="1200" dirty="0">
                          <a:solidFill>
                            <a:srgbClr val="C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16,4</a:t>
                      </a:r>
                      <a:endParaRPr lang="ru-RU" sz="2600" b="1" dirty="0">
                        <a:solidFill>
                          <a:srgbClr val="C0000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налоговая сфера (налоговый контроль, иные функций налоговых органов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)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4,2</a:t>
                      </a:r>
                      <a:endParaRPr lang="ru-RU" sz="1800" kern="120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297277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5,7</a:t>
                      </a:r>
                      <a:endParaRPr lang="ru-RU" sz="18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оценка </a:t>
                      </a: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земельных 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участков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2,1</a:t>
                      </a:r>
                      <a:endParaRPr lang="ru-RU" sz="1800" kern="120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337456"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17,0</a:t>
                      </a:r>
                      <a:endParaRPr lang="ru-RU" sz="18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700" dirty="0">
                          <a:solidFill>
                            <a:schemeClr val="accent5">
                              <a:lumMod val="5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r>
                        <a:rPr lang="ru-RU" sz="1800" kern="1200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иные сферы</a:t>
                      </a:r>
                    </a:p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endParaRPr lang="ru-RU" sz="400" dirty="0">
                        <a:solidFill>
                          <a:schemeClr val="accent5">
                            <a:lumMod val="50000"/>
                          </a:schemeClr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8000"/>
                        </a:lnSpc>
                        <a:spcAft>
                          <a:spcPts val="0"/>
                        </a:spcAft>
                      </a:pPr>
                      <a:r>
                        <a:rPr lang="ru-RU" sz="1800" kern="120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14,6</a:t>
                      </a:r>
                    </a:p>
                  </a:txBody>
                  <a:tcPr marL="60285" marR="60285" marT="8373" marB="0" anchor="ctr">
                    <a:lnL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1F4F7B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304378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Объект 12"/>
          <p:cNvSpPr>
            <a:spLocks noGrp="1"/>
          </p:cNvSpPr>
          <p:nvPr>
            <p:ph idx="1"/>
          </p:nvPr>
        </p:nvSpPr>
        <p:spPr>
          <a:xfrm>
            <a:off x="666750" y="1314449"/>
            <a:ext cx="10848975" cy="5365751"/>
          </a:xfrm>
          <a:gradFill>
            <a:gsLst>
              <a:gs pos="0">
                <a:schemeClr val="bg1"/>
              </a:gs>
              <a:gs pos="69000">
                <a:schemeClr val="accent1">
                  <a:lumMod val="20000"/>
                  <a:lumOff val="80000"/>
                </a:schemeClr>
              </a:gs>
              <a:gs pos="83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5400000" scaled="1"/>
          </a:gradFill>
        </p:spPr>
        <p:txBody>
          <a:bodyPr>
            <a:normAutofit/>
          </a:bodyPr>
          <a:lstStyle/>
          <a:p>
            <a:pPr marL="0" indent="0" algn="ctr">
              <a:lnSpc>
                <a:spcPct val="80000"/>
              </a:lnSpc>
              <a:spcBef>
                <a:spcPts val="0"/>
              </a:spcBef>
              <a:buNone/>
            </a:pPr>
            <a:r>
              <a:rPr lang="ru-RU" sz="3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  вопросам  прав  и  законных  интересов,</a:t>
            </a:r>
          </a:p>
          <a:p>
            <a:pPr marL="0" indent="0" algn="ctr">
              <a:lnSpc>
                <a:spcPct val="80000"/>
              </a:lnSpc>
              <a:spcBef>
                <a:spcPts val="0"/>
              </a:spcBef>
              <a:buNone/>
            </a:pPr>
            <a:r>
              <a:rPr lang="ru-RU" sz="3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форм и методов их защиты:</a:t>
            </a:r>
          </a:p>
          <a:p>
            <a:pPr marL="0" indent="0">
              <a:spcBef>
                <a:spcPts val="600"/>
              </a:spcBef>
              <a:buNone/>
            </a:pPr>
            <a:endParaRPr lang="ru-RU" sz="3000" b="1" dirty="0" smtClean="0">
              <a:solidFill>
                <a:srgbClr val="C00000"/>
              </a:solidFill>
              <a:cs typeface="Times New Roman" panose="02020603050405020304" pitchFamily="18" charset="0"/>
            </a:endParaRPr>
          </a:p>
        </p:txBody>
      </p:sp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432912" y="6497638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smtClean="0">
                <a:cs typeface="Times New Roman" panose="02020603050405020304" pitchFamily="18" charset="0"/>
              </a:rPr>
              <a:pPr/>
              <a:t>12</a:t>
            </a:fld>
            <a:endParaRPr lang="ru-RU" dirty="0">
              <a:cs typeface="Times New Roman" panose="02020603050405020304" pitchFamily="18" charset="0"/>
            </a:endParaRPr>
          </a:p>
        </p:txBody>
      </p:sp>
      <p:graphicFrame>
        <p:nvGraphicFramePr>
          <p:cNvPr id="8" name="Таблица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3296427"/>
              </p:ext>
            </p:extLst>
          </p:nvPr>
        </p:nvGraphicFramePr>
        <p:xfrm>
          <a:off x="825501" y="2171701"/>
          <a:ext cx="10695368" cy="1605296"/>
        </p:xfrm>
        <a:graphic>
          <a:graphicData uri="http://schemas.openxmlformats.org/drawingml/2006/table">
            <a:tbl>
              <a:tblPr firstRow="1" bandRow="1">
                <a:tableStyleId>{F5AB1C69-6EDB-4FF4-983F-18BD219EF322}</a:tableStyleId>
              </a:tblPr>
              <a:tblGrid>
                <a:gridCol w="504386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42472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22677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20815">
                <a:tc>
                  <a:txBody>
                    <a:bodyPr/>
                    <a:lstStyle/>
                    <a:p>
                      <a:pPr>
                        <a:lnSpc>
                          <a:spcPct val="95000"/>
                        </a:lnSpc>
                      </a:pPr>
                      <a:endParaRPr lang="ru-RU" sz="26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5000"/>
                        </a:lnSpc>
                      </a:pPr>
                      <a:r>
                        <a:rPr lang="ru-RU" sz="3000" b="1" kern="1200" dirty="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2017 год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95000"/>
                        </a:lnSpc>
                      </a:pPr>
                      <a:r>
                        <a:rPr lang="ru-RU" sz="3000" b="1" kern="1200" dirty="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2018 год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44649">
                <a:tc>
                  <a:txBody>
                    <a:bodyPr/>
                    <a:lstStyle/>
                    <a:p>
                      <a:pPr marL="0" indent="0" algn="l">
                        <a:lnSpc>
                          <a:spcPct val="95000"/>
                        </a:lnSpc>
                        <a:spcBef>
                          <a:spcPts val="600"/>
                        </a:spcBef>
                        <a:buNone/>
                      </a:pPr>
                      <a:r>
                        <a:rPr lang="ru-RU" sz="3000" b="0" kern="1200" dirty="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Количество мероприятий, ед.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 algn="ctr" defTabSz="914400" rtl="0" eaLnBrk="1" latinLnBrk="0" hangingPunct="1">
                        <a:lnSpc>
                          <a:spcPct val="95000"/>
                        </a:lnSpc>
                        <a:spcBef>
                          <a:spcPts val="600"/>
                        </a:spcBef>
                        <a:buNone/>
                      </a:pPr>
                      <a:r>
                        <a:rPr lang="ru-RU" sz="3000" b="0" kern="1200" dirty="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82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 algn="ctr" defTabSz="914400" rtl="0" eaLnBrk="1" latinLnBrk="0" hangingPunct="1">
                        <a:lnSpc>
                          <a:spcPct val="95000"/>
                        </a:lnSpc>
                        <a:spcBef>
                          <a:spcPts val="600"/>
                        </a:spcBef>
                        <a:buNone/>
                      </a:pPr>
                      <a:r>
                        <a:rPr lang="ru-RU" sz="3000" b="0" kern="1200" dirty="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90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53736">
                <a:tc>
                  <a:txBody>
                    <a:bodyPr/>
                    <a:lstStyle/>
                    <a:p>
                      <a:pPr algn="l">
                        <a:lnSpc>
                          <a:spcPct val="95000"/>
                        </a:lnSpc>
                      </a:pPr>
                      <a:r>
                        <a:rPr lang="ru-RU" sz="3000" b="0" kern="1200" dirty="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Количество участников, чел.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ct val="95000"/>
                        </a:lnSpc>
                      </a:pPr>
                      <a:r>
                        <a:rPr lang="ru-RU" sz="3000" b="0" kern="1200" dirty="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2 985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>
                        <a:lnSpc>
                          <a:spcPct val="95000"/>
                        </a:lnSpc>
                      </a:pPr>
                      <a:r>
                        <a:rPr lang="ru-RU" sz="3000" b="0" kern="1200" smtClean="0">
                          <a:solidFill>
                            <a:srgbClr val="002060"/>
                          </a:solidFill>
                          <a:latin typeface="Times New Roman" panose="02020603050405020304" pitchFamily="18" charset="0"/>
                          <a:ea typeface="+mn-ea"/>
                          <a:cs typeface="Times New Roman" panose="02020603050405020304" pitchFamily="18" charset="0"/>
                        </a:rPr>
                        <a:t>3025</a:t>
                      </a:r>
                      <a:endParaRPr lang="ru-RU" sz="3000" b="0" kern="1200" dirty="0" smtClean="0">
                        <a:solidFill>
                          <a:srgbClr val="002060"/>
                        </a:solidFill>
                        <a:latin typeface="Times New Roman" panose="02020603050405020304" pitchFamily="18" charset="0"/>
                        <a:ea typeface="+mn-ea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10" name="Прямоугольник 9"/>
          <p:cNvSpPr/>
          <p:nvPr/>
        </p:nvSpPr>
        <p:spPr>
          <a:xfrm>
            <a:off x="1654880" y="161013"/>
            <a:ext cx="9394922" cy="5909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90000"/>
              </a:lnSpc>
              <a:spcBef>
                <a:spcPct val="0"/>
              </a:spcBef>
            </a:pP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Правовое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просвещение</a:t>
            </a:r>
          </a:p>
        </p:txBody>
      </p:sp>
      <p:cxnSp>
        <p:nvCxnSpPr>
          <p:cNvPr id="11" name="Прямая соединительная линия 10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Прямая соединительная линия 11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Прямоугольник 13"/>
          <p:cNvSpPr/>
          <p:nvPr/>
        </p:nvSpPr>
        <p:spPr>
          <a:xfrm>
            <a:off x="825501" y="3853391"/>
            <a:ext cx="10765366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indent="355600" algn="just">
              <a:lnSpc>
                <a:spcPct val="90000"/>
              </a:lnSpc>
              <a:defRPr/>
            </a:pP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2017 году запущен проект 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«открытые классы» </a:t>
            </a: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совместно с:</a:t>
            </a:r>
          </a:p>
          <a:p>
            <a:pPr marL="342900" lvl="0" indent="-342900" algn="just">
              <a:lnSpc>
                <a:spcPct val="90000"/>
              </a:lnSpc>
              <a:buFontTx/>
              <a:buChar char="-"/>
              <a:defRPr/>
            </a:pP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УФНС России по Свердловской области</a:t>
            </a:r>
          </a:p>
          <a:p>
            <a:pPr marL="342900" lvl="0" indent="-342900" algn="just">
              <a:lnSpc>
                <a:spcPct val="90000"/>
              </a:lnSpc>
              <a:buFontTx/>
              <a:buChar char="-"/>
              <a:defRPr/>
            </a:pP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Управлением Россельхознадзора по Свердловской области, </a:t>
            </a:r>
          </a:p>
          <a:p>
            <a:pPr marL="342900" lvl="0" indent="-342900" algn="just">
              <a:lnSpc>
                <a:spcPct val="90000"/>
              </a:lnSpc>
              <a:buFontTx/>
              <a:buChar char="-"/>
              <a:defRPr/>
            </a:pP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Уральским таможенным управлением, </a:t>
            </a:r>
          </a:p>
          <a:p>
            <a:pPr marL="342900" lvl="0" indent="-342900" algn="just">
              <a:lnSpc>
                <a:spcPct val="90000"/>
              </a:lnSpc>
              <a:buFontTx/>
              <a:buChar char="-"/>
              <a:defRPr/>
            </a:pP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УМТУ Росстандарта, </a:t>
            </a:r>
          </a:p>
          <a:p>
            <a:pPr marL="342900" lvl="0" indent="-342900" algn="just">
              <a:lnSpc>
                <a:spcPct val="90000"/>
              </a:lnSpc>
              <a:buFontTx/>
              <a:buChar char="-"/>
              <a:defRPr/>
            </a:pP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СРО Фонда социального страхования Российской Федерации, </a:t>
            </a:r>
          </a:p>
          <a:p>
            <a:pPr marL="342900" lvl="0" indent="-342900" algn="just">
              <a:lnSpc>
                <a:spcPct val="90000"/>
              </a:lnSpc>
              <a:buFontTx/>
              <a:buChar char="-"/>
              <a:defRPr/>
            </a:pP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Управлением </a:t>
            </a:r>
            <a:r>
              <a:rPr lang="ru-RU" sz="20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Роскомнадзора</a:t>
            </a: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по Уральскому федеральному округу </a:t>
            </a:r>
            <a:endParaRPr lang="ru-RU" sz="2000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lvl="0" indent="-342900" algn="just">
              <a:lnSpc>
                <a:spcPct val="90000"/>
              </a:lnSpc>
              <a:buFontTx/>
              <a:buChar char="-"/>
              <a:defRPr/>
            </a:pPr>
            <a:endParaRPr lang="ru-RU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indent="355600" algn="just">
              <a:lnSpc>
                <a:spcPct val="90000"/>
              </a:lnSpc>
              <a:defRPr/>
            </a:pP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2017–2018 годах проведены </a:t>
            </a:r>
            <a:r>
              <a:rPr lang="ru-RU" sz="20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59 </a:t>
            </a: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открытых классов, </a:t>
            </a:r>
            <a:r>
              <a:rPr lang="ru-RU" sz="20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13</a:t>
            </a: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иных разъяснительных мероприятий</a:t>
            </a:r>
            <a:r>
              <a:rPr lang="en-US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ru-RU" sz="20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1923 </a:t>
            </a:r>
            <a:r>
              <a:rPr lang="ru-RU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участника</a:t>
            </a:r>
            <a:r>
              <a:rPr lang="en-US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  <a:endParaRPr lang="ru-RU" sz="20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872028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13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922235" y="191259"/>
            <a:ext cx="9233426" cy="6516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ru-RU" sz="3600" dirty="0"/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688063" y="1653565"/>
            <a:ext cx="7023362" cy="275166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449263" algn="just">
              <a:lnSpc>
                <a:spcPct val="95000"/>
              </a:lnSpc>
              <a:spcBef>
                <a:spcPts val="0"/>
              </a:spcBef>
              <a:buNone/>
            </a:pP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23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мая 2018 года Уполномоченный при Президенте Российской Федерации по защите прав предпринимателей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Б.Ю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Титов передал Президенту России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В.В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Путину очередной </a:t>
            </a:r>
            <a:r>
              <a:rPr lang="ru-RU" sz="23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ежегодный доклад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 проблемах российского бизнеса и возможностях их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решения (размещен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 сайте: </a:t>
            </a:r>
            <a:r>
              <a:rPr lang="en-US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http://</a:t>
            </a:r>
            <a:r>
              <a:rPr lang="en-US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ombudsmanbiz.ru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).</a:t>
            </a: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6" name="Picture 2" descr="http://uzpp.midural.ru/uploads/news/801/x7rifu5injnpr176rewal8adn5y3z6if_thumb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78115" y="1294840"/>
            <a:ext cx="3592528" cy="26995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Объект 2"/>
          <p:cNvSpPr txBox="1">
            <a:spLocks/>
          </p:cNvSpPr>
          <p:nvPr/>
        </p:nvSpPr>
        <p:spPr>
          <a:xfrm>
            <a:off x="1478590" y="-108639"/>
            <a:ext cx="10064578" cy="1019166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5000"/>
              </a:lnSpc>
            </a:pP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Содействие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совершенствованию </a:t>
            </a: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регуляторной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среды</a:t>
            </a:r>
          </a:p>
        </p:txBody>
      </p:sp>
      <p:sp>
        <p:nvSpPr>
          <p:cNvPr id="14" name="Объект 2"/>
          <p:cNvSpPr txBox="1">
            <a:spLocks/>
          </p:cNvSpPr>
          <p:nvPr/>
        </p:nvSpPr>
        <p:spPr>
          <a:xfrm>
            <a:off x="4199744" y="4305966"/>
            <a:ext cx="7662056" cy="25457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449263" algn="just">
              <a:lnSpc>
                <a:spcPct val="95000"/>
              </a:lnSpc>
              <a:spcBef>
                <a:spcPts val="0"/>
              </a:spcBef>
              <a:buNone/>
            </a:pPr>
            <a:r>
              <a:rPr lang="ru-RU" sz="2400" b="1" kern="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Доклад бизнес-омбудсмена в Свердловской области</a:t>
            </a:r>
            <a:r>
              <a:rPr lang="ru-RU" sz="2400" b="1" kern="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за 2017 год представлен </a:t>
            </a:r>
            <a:r>
              <a:rPr lang="ru-RU" sz="2400" b="1" kern="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Губернатору Свердловской области 27 февраля 2018 года и </a:t>
            </a:r>
            <a:r>
              <a:rPr lang="ru-RU" sz="2400" b="1" kern="0" spc="-9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размещен </a:t>
            </a:r>
            <a:r>
              <a:rPr lang="ru-RU" sz="2400" b="1" kern="0" spc="-9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 сайте </a:t>
            </a:r>
            <a:r>
              <a:rPr lang="en-US" sz="2400" b="1" kern="0" spc="-9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7"/>
              </a:rPr>
              <a:t>http</a:t>
            </a:r>
            <a:r>
              <a:rPr lang="en-US" sz="2400" b="1" kern="0" spc="-9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7"/>
              </a:rPr>
              <a:t>://</a:t>
            </a:r>
            <a:r>
              <a:rPr lang="en-US" sz="2400" b="1" kern="0" spc="-9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7"/>
              </a:rPr>
              <a:t>uzpp.midural.ru/article/show/id/134</a:t>
            </a:r>
            <a:r>
              <a:rPr lang="ru-RU" sz="2400" b="1" kern="0" spc="-9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400" b="1" kern="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(«</a:t>
            </a:r>
            <a:r>
              <a:rPr lang="ru-RU" sz="2400" b="1" kern="0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Доклады Уполномоченного → Ежегодный доклад </a:t>
            </a:r>
            <a:r>
              <a:rPr lang="ru-RU" sz="2400" b="1" kern="0" dirty="0" smtClean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/>
            </a:r>
            <a:br>
              <a:rPr lang="ru-RU" sz="2400" b="1" kern="0" dirty="0" smtClean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</a:br>
            <a:r>
              <a:rPr lang="ru-RU" sz="2400" b="1" kern="0" dirty="0" smtClean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о </a:t>
            </a:r>
            <a:r>
              <a:rPr lang="ru-RU" sz="2400" b="1" kern="0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результатах деятельности»</a:t>
            </a:r>
            <a:r>
              <a:rPr lang="ru-RU" sz="2400" b="1" kern="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</p:txBody>
      </p:sp>
      <p:pic>
        <p:nvPicPr>
          <p:cNvPr id="3" name="Picture 2" descr="http://uzpp.midural.ru/uploads/homepage/615/buc_0527_thumb_thumb.jp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9153" y="4102628"/>
            <a:ext cx="3333750" cy="25050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Прямоугольник 4"/>
          <p:cNvSpPr/>
          <p:nvPr/>
        </p:nvSpPr>
        <p:spPr>
          <a:xfrm>
            <a:off x="491760" y="1067560"/>
            <a:ext cx="6940939" cy="6186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571500" indent="-571500" algn="ctr">
              <a:lnSpc>
                <a:spcPct val="95000"/>
              </a:lnSpc>
              <a:buFont typeface="Wingdings" panose="05000000000000000000" pitchFamily="2" charset="2"/>
              <a:buChar char="ü"/>
            </a:pP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Доклады бизнес-омбудсменов</a:t>
            </a:r>
          </a:p>
        </p:txBody>
      </p:sp>
    </p:spTree>
    <p:extLst>
      <p:ext uri="{BB962C8B-B14F-4D97-AF65-F5344CB8AC3E}">
        <p14:creationId xmlns:p14="http://schemas.microsoft.com/office/powerpoint/2010/main" val="37173650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14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080657" y="-67734"/>
            <a:ext cx="10064578" cy="99892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5000"/>
              </a:lnSpc>
            </a:pP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Содействие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совершенствованию </a:t>
            </a: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регуляторной </a:t>
            </a: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среды</a:t>
            </a: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688063" y="1424916"/>
            <a:ext cx="11035251" cy="577437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61950" indent="-361950" algn="just">
              <a:lnSpc>
                <a:spcPct val="93000"/>
              </a:lnSpc>
              <a:spcBef>
                <a:spcPts val="0"/>
              </a:spcBef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Предложения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Доклад </a:t>
            </a:r>
            <a:r>
              <a:rPr lang="ru-RU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Уполномоченного </a:t>
            </a:r>
            <a:r>
              <a:rPr lang="ru-RU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при Президенте Российской Федерации по защите прав </a:t>
            </a:r>
            <a:r>
              <a:rPr lang="ru-RU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предпринимателей</a:t>
            </a:r>
          </a:p>
          <a:p>
            <a:pPr marL="361950" indent="-361950" algn="just">
              <a:lnSpc>
                <a:spcPct val="93000"/>
              </a:lnSpc>
              <a:spcBef>
                <a:spcPts val="0"/>
              </a:spcBef>
              <a:spcAft>
                <a:spcPts val="600"/>
              </a:spcAft>
              <a:buFont typeface="Wingdings" panose="05000000000000000000" pitchFamily="2" charset="2"/>
              <a:buChar char="ü"/>
            </a:pPr>
            <a:endParaRPr lang="ru-RU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1950" indent="-361950" algn="just">
              <a:lnSpc>
                <a:spcPct val="93000"/>
              </a:lnSpc>
              <a:spcBef>
                <a:spcPts val="0"/>
              </a:spcBef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Оценка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регулирующего воздействия </a:t>
            </a:r>
            <a:r>
              <a:rPr lang="ru-RU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НПА Свердловской области </a:t>
            </a:r>
            <a:r>
              <a:rPr lang="ru-RU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муниципальных</a:t>
            </a:r>
            <a:r>
              <a:rPr lang="en-US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образований</a:t>
            </a:r>
          </a:p>
          <a:p>
            <a:pPr marL="361950" indent="-361950" algn="just">
              <a:lnSpc>
                <a:spcPct val="93000"/>
              </a:lnSpc>
              <a:spcBef>
                <a:spcPts val="0"/>
              </a:spcBef>
              <a:spcAft>
                <a:spcPts val="600"/>
              </a:spcAft>
              <a:buFont typeface="Wingdings" panose="05000000000000000000" pitchFamily="2" charset="2"/>
              <a:buChar char="ü"/>
            </a:pPr>
            <a:endParaRPr lang="ru-RU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1950" indent="-361950" algn="just">
              <a:lnSpc>
                <a:spcPct val="93000"/>
              </a:lnSpc>
              <a:spcBef>
                <a:spcPts val="0"/>
              </a:spcBef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Мотивированные предложения о принятии / внесении изменений в НПА </a:t>
            </a:r>
            <a:r>
              <a:rPr lang="ru-RU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Свердловской области </a:t>
            </a:r>
            <a:r>
              <a:rPr lang="ru-RU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</a:t>
            </a:r>
            <a:r>
              <a:rPr lang="en-US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муниципальных образований     </a:t>
            </a:r>
            <a:r>
              <a:rPr 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(о введении инвестиционного налогового вычета, о снижении налоговой ставки на коммерческую недвижимость </a:t>
            </a:r>
            <a:br>
              <a:rPr 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Екатеринбурге и др.)</a:t>
            </a:r>
            <a:endParaRPr lang="en-US" altLang="ru-RU" b="1" i="1" u="sng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297926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15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080657" y="-52667"/>
            <a:ext cx="10417244" cy="9632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0000"/>
              </a:lnSpc>
            </a:pP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Как нам удалось совместными усилиями системно улучшить деловую среду</a:t>
            </a:r>
            <a:endParaRPr lang="ru-RU" sz="36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462649" y="1170155"/>
            <a:ext cx="11260665" cy="577437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3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отозвано письмо ФНС от 10.07.2018 № ЕД-4-15/13247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подготовленное для 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«профилактики» нарушений налогового законодательства,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фактически,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создающее существенные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риски нарушения конституционных прав налогоплательщиков и расширения сферы налогового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контроля</a:t>
            </a:r>
            <a:endParaRPr lang="ru-RU" sz="23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3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внесены изменения в Федеральный закон № 159-ФЗ,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которые вводят бессрочное право преимущественного выкупа субъектами МСП арендуемого ими более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 лет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муниципального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/ или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государственного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имущества</a:t>
            </a:r>
            <a:endParaRPr lang="ru-RU" sz="23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3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введена возможность не применять ККТ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для налогоплательщиков, применяющих 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ПСН,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 исключением сферы розничной торговли и отдельных видов услуг (парикмахерские, ветеринарные, медицинские, требующие наличия соответствующей лицензии, перевозки пассажиров любым видом транспорта и грузоперевозок</a:t>
            </a:r>
            <a:r>
              <a:rPr lang="ru-RU" sz="23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3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добились </a:t>
            </a:r>
            <a:r>
              <a:rPr lang="ru-RU" sz="23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разъяснения по применению ККТ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при заключении гражданско-правовых договоров организаций с физическими лицами (например, уборка помещений) и при взаимодействии с подотчетными лицами (применять ККТ в этих случаях не надо)</a:t>
            </a:r>
          </a:p>
          <a:p>
            <a:pPr marL="355600" indent="-355600" algn="just">
              <a:buFont typeface="Wingdings" panose="05000000000000000000" pitchFamily="2" charset="2"/>
              <a:buChar char="ü"/>
            </a:pPr>
            <a:endParaRPr lang="ru-RU" sz="23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772186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16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080657" y="-52667"/>
            <a:ext cx="10417244" cy="9632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0000"/>
              </a:lnSpc>
            </a:pPr>
            <a:r>
              <a:rPr lang="ru-RU" sz="3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Как нам удалось совместными усилиями системно улучшить деловую среду</a:t>
            </a:r>
            <a:endParaRPr lang="ru-RU" sz="36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462649" y="1120227"/>
            <a:ext cx="11260665" cy="577437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2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снижена ретроспективно налоговая ставка в Екатеринбурге </a:t>
            </a:r>
            <a:r>
              <a:rPr lang="ru-RU" sz="22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 имуществу, которое находится в собственности ИП и попало в Перечень «5000-ов» (имущественный налог рассчитывается, исходя из кадастровой стоимости): в 2015 году – 1 %, в 2016 году – 1,5 %, в 2017 году и последующие годы – 2 % (вместо 2% ежегодно)</a:t>
            </a:r>
          </a:p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2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актуализирован ассортиментный перечень </a:t>
            </a:r>
            <a:r>
              <a:rPr lang="ru-RU" sz="22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для киосков, торгующих </a:t>
            </a:r>
            <a:r>
              <a:rPr lang="ru-RU" sz="22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газетно</a:t>
            </a:r>
            <a:r>
              <a:rPr lang="ru-RU" sz="22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-печатной продукцией, что позволило им не применять новую ККТ, если объем такого вида продукции и сопутствующих товаров (канцелярские принадлежности, сувенирная продукция и т.д.) составляет более 50 % в общем обороте</a:t>
            </a:r>
          </a:p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2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подготовлена памятка для индивидуальных предпринимателей, содержащихся в местах лишения свободы и </a:t>
            </a:r>
            <a:r>
              <a:rPr lang="ru-RU" sz="22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поддержаны Б.Ю. Титовым, </a:t>
            </a:r>
            <a:r>
              <a:rPr lang="ru-RU" sz="22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направлено письмо Д.А. Медведеву об инициации изменений в НК РФ об освобождении от уплаты страховых взносов ИП в периоды нахождения их в местах лишения свободы, если они не прекратили свой статус, но фактически не занимаются предпринимательством</a:t>
            </a:r>
          </a:p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2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нормализовано размещение НТО </a:t>
            </a:r>
            <a:r>
              <a:rPr lang="ru-RU" sz="22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(г. Первоуральск)</a:t>
            </a:r>
          </a:p>
          <a:p>
            <a:pPr marL="355600" indent="-355600" algn="just">
              <a:buFont typeface="Wingdings" panose="05000000000000000000" pitchFamily="2" charset="2"/>
              <a:buChar char="ü"/>
            </a:pPr>
            <a:r>
              <a:rPr lang="ru-RU" sz="22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принят Закон Свердловской области о Почетном звании </a:t>
            </a:r>
            <a:r>
              <a:rPr lang="ru-RU" sz="22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«Заслуженный предприниматель Свердловской области» </a:t>
            </a:r>
          </a:p>
          <a:p>
            <a:pPr marL="0" indent="314325" algn="just">
              <a:buFont typeface="Wingdings" panose="05000000000000000000" pitchFamily="2" charset="2"/>
              <a:buChar char="ü"/>
            </a:pPr>
            <a:endParaRPr lang="ru-RU" sz="215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1450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448800" y="6492875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smtClean="0">
                <a:cs typeface="Times New Roman" panose="02020603050405020304" pitchFamily="18" charset="0"/>
              </a:rPr>
              <a:pPr/>
              <a:t>17</a:t>
            </a:fld>
            <a:endParaRPr lang="ru-RU" dirty="0"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476269" y="182682"/>
            <a:ext cx="9233426" cy="6516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Над чем продолжаем работать</a:t>
            </a: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423333" y="1149724"/>
            <a:ext cx="11506200" cy="550031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60363" indent="-360363" algn="just">
              <a:spcBef>
                <a:spcPts val="0"/>
              </a:spcBef>
              <a:spcAft>
                <a:spcPts val="1200"/>
              </a:spcAft>
              <a:buFont typeface="Wingdings" panose="05000000000000000000" pitchFamily="2" charset="2"/>
              <a:buChar char="ü"/>
              <a:defRPr/>
            </a:pP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Нормализация ситуации с организацией </a:t>
            </a:r>
            <a:r>
              <a:rPr lang="ru-RU" sz="255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весогабаритного контроля 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(специальный доклад здесь: </a:t>
            </a:r>
            <a:r>
              <a:rPr lang="en-US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https://uzpp.midural.ru/article/show/id/135</a:t>
            </a:r>
            <a:r>
              <a:rPr lang="ru-RU" sz="23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  <a:p>
            <a:pPr marL="360363" indent="-360363" algn="just">
              <a:spcBef>
                <a:spcPts val="0"/>
              </a:spcBef>
              <a:spcAft>
                <a:spcPts val="1200"/>
              </a:spcAft>
              <a:buFont typeface="Wingdings" panose="05000000000000000000" pitchFamily="2" charset="2"/>
              <a:buChar char="ü"/>
              <a:defRPr/>
            </a:pP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Принятие необходимых НПА для регулирования </a:t>
            </a:r>
            <a:r>
              <a:rPr lang="ru-RU" sz="255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нестационарной торговли </a:t>
            </a:r>
            <a:endParaRPr lang="ru-RU" sz="255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0363" indent="-360363" algn="just">
              <a:spcBef>
                <a:spcPts val="0"/>
              </a:spcBef>
              <a:spcAft>
                <a:spcPts val="1200"/>
              </a:spcAft>
              <a:buFont typeface="Wingdings" panose="05000000000000000000" pitchFamily="2" charset="2"/>
              <a:buChar char="ü"/>
              <a:defRPr/>
            </a:pP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Пересмотр </a:t>
            </a:r>
            <a:r>
              <a:rPr lang="ru-RU" sz="255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обязательных требований</a:t>
            </a:r>
            <a:r>
              <a:rPr lang="en-US" sz="255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 видам государственного контроля и актуализация чек-листов</a:t>
            </a:r>
          </a:p>
          <a:p>
            <a:pPr marL="360363" indent="-360363" algn="just">
              <a:spcBef>
                <a:spcPts val="0"/>
              </a:spcBef>
              <a:spcAft>
                <a:spcPts val="1200"/>
              </a:spcAft>
              <a:buFont typeface="Wingdings" panose="05000000000000000000" pitchFamily="2" charset="2"/>
              <a:buChar char="ü"/>
              <a:defRPr/>
            </a:pP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Предложение параметров для расширения </a:t>
            </a:r>
            <a:r>
              <a:rPr lang="ru-RU" sz="255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инвестиционного налогового вычета </a:t>
            </a: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(совместно с крупнейшими деловыми объединениями) </a:t>
            </a:r>
          </a:p>
          <a:p>
            <a:pPr marL="360363" indent="-360363" algn="just">
              <a:spcBef>
                <a:spcPts val="0"/>
              </a:spcBef>
              <a:spcAft>
                <a:spcPts val="1200"/>
              </a:spcAft>
              <a:buFont typeface="Wingdings" panose="05000000000000000000" pitchFamily="2" charset="2"/>
              <a:buChar char="ü"/>
              <a:defRPr/>
            </a:pP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Содействие </a:t>
            </a:r>
            <a:r>
              <a:rPr lang="ru-RU" sz="255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внесудебному урегулированию конфликтов </a:t>
            </a: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отношениях бизнеса и власти</a:t>
            </a:r>
          </a:p>
          <a:p>
            <a:pPr marL="360363" indent="-360363" algn="just">
              <a:spcBef>
                <a:spcPts val="0"/>
              </a:spcBef>
              <a:spcAft>
                <a:spcPts val="1200"/>
              </a:spcAft>
              <a:buFont typeface="Wingdings" panose="05000000000000000000" pitchFamily="2" charset="2"/>
              <a:buChar char="ü"/>
              <a:defRPr/>
            </a:pPr>
            <a:r>
              <a:rPr lang="ru-RU" sz="255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Развитие </a:t>
            </a: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практики проведения </a:t>
            </a:r>
            <a:r>
              <a:rPr lang="ru-RU" sz="255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просветительских мероприятий </a:t>
            </a:r>
            <a:r>
              <a:rPr lang="ru-RU" sz="255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совместно с контрольно-надзорными органами по наиболее острым темам </a:t>
            </a:r>
            <a:r>
              <a:rPr lang="ru-RU" sz="255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(дополнительно: оборот ТКО, СОУТ)</a:t>
            </a:r>
            <a:endParaRPr lang="ru-RU" sz="255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301205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18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530036" y="122486"/>
            <a:ext cx="9967865" cy="6516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8000"/>
              </a:lnSpc>
              <a:spcBef>
                <a:spcPts val="0"/>
              </a:spcBef>
              <a:defRPr/>
            </a:pPr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Официальный сайт:</a:t>
            </a:r>
            <a:r>
              <a:rPr lang="en-US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5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http</a:t>
            </a:r>
            <a:r>
              <a:rPr lang="en-US" sz="45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</a:t>
            </a:r>
            <a:r>
              <a:rPr lang="en-US" sz="45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://</a:t>
            </a:r>
            <a:r>
              <a:rPr lang="en-US" sz="45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uzpp.midural.ru</a:t>
            </a:r>
            <a:r>
              <a:rPr lang="en-US" sz="45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ru-RU" sz="45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ru-RU" sz="45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Объект 2"/>
          <p:cNvSpPr txBox="1">
            <a:spLocks/>
          </p:cNvSpPr>
          <p:nvPr/>
        </p:nvSpPr>
        <p:spPr>
          <a:xfrm>
            <a:off x="4078502" y="1394588"/>
            <a:ext cx="7844501" cy="114631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ru-RU" sz="3600" dirty="0"/>
          </a:p>
        </p:txBody>
      </p:sp>
      <p:sp>
        <p:nvSpPr>
          <p:cNvPr id="12" name="Объект 2"/>
          <p:cNvSpPr txBox="1">
            <a:spLocks/>
          </p:cNvSpPr>
          <p:nvPr/>
        </p:nvSpPr>
        <p:spPr>
          <a:xfrm>
            <a:off x="6489456" y="1336620"/>
            <a:ext cx="5780556" cy="6516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90000"/>
              </a:lnSpc>
            </a:pPr>
            <a:r>
              <a:rPr lang="ru-RU" sz="2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Страница в </a:t>
            </a:r>
            <a:r>
              <a:rPr lang="en-US" sz="2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Facebook</a:t>
            </a:r>
            <a:r>
              <a:rPr lang="ru-RU" sz="2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r>
              <a:rPr lang="en-US" sz="26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lnSpc>
                <a:spcPct val="90000"/>
              </a:lnSpc>
            </a:pPr>
            <a:r>
              <a:rPr lang="en-US" sz="20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https</a:t>
            </a:r>
            <a:r>
              <a:rPr lang="en-US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5"/>
              </a:rPr>
              <a:t>://www.facebook.com/groups/277862715721648/</a:t>
            </a:r>
            <a:r>
              <a:rPr lang="ru-RU" sz="2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6"/>
          <a:srcRect l="28107" t="9278" r="29731" b="8288"/>
          <a:stretch/>
        </p:blipFill>
        <p:spPr>
          <a:xfrm>
            <a:off x="7409221" y="2204275"/>
            <a:ext cx="4003845" cy="4403429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7"/>
          <a:srcRect l="16304" t="9739" r="17014" b="3703"/>
          <a:stretch/>
        </p:blipFill>
        <p:spPr>
          <a:xfrm>
            <a:off x="270933" y="1794934"/>
            <a:ext cx="6121400" cy="44696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14741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>
          <a:xfrm>
            <a:off x="9287933" y="6425142"/>
            <a:ext cx="2743200" cy="365125"/>
          </a:xfrm>
        </p:spPr>
        <p:txBody>
          <a:bodyPr/>
          <a:lstStyle/>
          <a:p>
            <a:fld id="{34672917-F2A8-4D87-9D15-0D3DE9F0F5F9}" type="slidenum">
              <a:rPr lang="ru-RU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pPr/>
              <a:t>19</a:t>
            </a:fld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958449" y="283729"/>
            <a:ext cx="9233426" cy="6516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ru-RU" sz="36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Способы обратиться к Уполномоченному</a:t>
            </a:r>
          </a:p>
        </p:txBody>
      </p:sp>
      <p:sp>
        <p:nvSpPr>
          <p:cNvPr id="6" name="Объект 2"/>
          <p:cNvSpPr txBox="1">
            <a:spLocks/>
          </p:cNvSpPr>
          <p:nvPr/>
        </p:nvSpPr>
        <p:spPr>
          <a:xfrm>
            <a:off x="425513" y="1129084"/>
            <a:ext cx="11072388" cy="557953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594" indent="-228594" algn="l" defTabSz="914377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78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971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160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349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537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726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914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103" indent="-228594" algn="l" defTabSz="914377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altLang="ru-RU" sz="35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подать </a:t>
            </a:r>
            <a:r>
              <a:rPr lang="ru-RU" altLang="ru-RU" sz="35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жалобу</a:t>
            </a:r>
            <a:r>
              <a:rPr lang="ru-RU" altLang="ru-RU" sz="35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altLang="ru-RU" sz="2700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(сайт, почта, электронная почта)</a:t>
            </a: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endParaRPr lang="ru-RU" altLang="ru-RU" sz="500" b="1" i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altLang="ru-RU" sz="35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записаться </a:t>
            </a:r>
            <a:r>
              <a:rPr lang="ru-RU" altLang="ru-RU" sz="35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 индивидуальный прием </a:t>
            </a:r>
            <a:br>
              <a:rPr lang="ru-RU" altLang="ru-RU" sz="35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altLang="ru-RU" sz="2700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(проходит еженедельно по средам с 10.00 до 17.00 часов, запись по тел.: (343) 223-62-74)</a:t>
            </a: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endParaRPr lang="ru-RU" altLang="ru-RU" sz="500" b="1" i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altLang="ru-RU" sz="35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посетить </a:t>
            </a:r>
            <a:r>
              <a:rPr lang="ru-RU" altLang="ru-RU" sz="35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совместные приемы с органами власти </a:t>
            </a:r>
            <a:r>
              <a:rPr lang="ru-RU" alt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(согласно графику (с</a:t>
            </a:r>
            <a:r>
              <a:rPr 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айт </a:t>
            </a:r>
            <a:r>
              <a:rPr lang="en-US" alt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http://uzpp.midural.ru</a:t>
            </a:r>
            <a:r>
              <a:rPr lang="ru-RU" alt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→ </a:t>
            </a:r>
            <a:r>
              <a:rPr lang="ru-RU" alt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</a:t>
            </a:r>
            <a:r>
              <a:rPr 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 Уполномоченном» → </a:t>
            </a:r>
            <a:r>
              <a:rPr lang="ru-RU" alt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</a:t>
            </a:r>
            <a:r>
              <a:rPr lang="ru-RU" b="1" i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Общественная приёмная Уполномоченного при Президенте России»)</a:t>
            </a: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endParaRPr lang="ru-RU" sz="500" b="1" i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altLang="ru-RU" sz="3500" b="1" spc="-50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обратиться</a:t>
            </a:r>
            <a:r>
              <a:rPr lang="ru-RU" altLang="ru-RU" sz="3500" b="1" spc="-5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через общественного помощника в МО</a:t>
            </a: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endParaRPr lang="ru-RU" altLang="ru-RU" sz="500" b="1" spc="-50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61950" indent="-361950" algn="just">
              <a:lnSpc>
                <a:spcPct val="95000"/>
              </a:lnSpc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altLang="ru-RU" sz="35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задать</a:t>
            </a:r>
            <a:r>
              <a:rPr lang="ru-RU" altLang="ru-RU" sz="35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онлайн-вопрос на официальном сайте </a:t>
            </a:r>
            <a:r>
              <a:rPr lang="en-US" altLang="ru-RU" sz="35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http://uzpp.midural.ru</a:t>
            </a:r>
            <a:r>
              <a:rPr lang="ru-RU" altLang="ru-RU" sz="35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endParaRPr lang="en-US" altLang="ru-RU" sz="3500" b="1" i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844220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83403" y="1322482"/>
            <a:ext cx="4591363" cy="5251093"/>
          </a:xfrm>
          <a:prstGeom prst="rect">
            <a:avLst/>
          </a:prstGeom>
        </p:spPr>
      </p:pic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620" y="9832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7" name="Прямая соединительная линия 6"/>
          <p:cNvCxnSpPr/>
          <p:nvPr/>
        </p:nvCxnSpPr>
        <p:spPr>
          <a:xfrm flipV="1">
            <a:off x="688063" y="1023750"/>
            <a:ext cx="10809838" cy="43810"/>
          </a:xfrm>
          <a:prstGeom prst="line">
            <a:avLst/>
          </a:prstGeom>
          <a:ln w="5715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 flipV="1">
            <a:off x="688063" y="1076417"/>
            <a:ext cx="10809838" cy="4381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Прямоугольник 8"/>
          <p:cNvSpPr/>
          <p:nvPr/>
        </p:nvSpPr>
        <p:spPr>
          <a:xfrm>
            <a:off x="441917" y="1183574"/>
            <a:ext cx="7144217" cy="19928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95000"/>
              </a:lnSpc>
            </a:pPr>
            <a:endParaRPr lang="ru-RU" sz="2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lnSpc>
                <a:spcPct val="95000"/>
              </a:lnSpc>
            </a:pPr>
            <a:endParaRPr lang="ru-RU" sz="26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lnSpc>
                <a:spcPct val="95000"/>
              </a:lnSpc>
            </a:pPr>
            <a:endParaRPr lang="ru-RU" sz="2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lnSpc>
                <a:spcPct val="95000"/>
              </a:lnSpc>
            </a:pPr>
            <a:endParaRPr lang="ru-RU" sz="26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lnSpc>
                <a:spcPct val="95000"/>
              </a:lnSpc>
            </a:pPr>
            <a:endParaRPr lang="ru-RU" sz="26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Объект 2"/>
          <p:cNvSpPr txBox="1">
            <a:spLocks/>
          </p:cNvSpPr>
          <p:nvPr/>
        </p:nvSpPr>
        <p:spPr>
          <a:xfrm>
            <a:off x="1346885" y="188488"/>
            <a:ext cx="10237455" cy="88792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5000"/>
              </a:lnSpc>
            </a:pPr>
            <a:r>
              <a:rPr lang="ru-RU" sz="32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Общественные помощники Уполномоченного</a:t>
            </a:r>
            <a:endParaRPr lang="ru-RU" sz="32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1" name="Объект 10"/>
          <p:cNvSpPr>
            <a:spLocks noGrp="1"/>
          </p:cNvSpPr>
          <p:nvPr>
            <p:ph idx="1"/>
          </p:nvPr>
        </p:nvSpPr>
        <p:spPr>
          <a:xfrm>
            <a:off x="688063" y="1079628"/>
            <a:ext cx="6999670" cy="5686001"/>
          </a:xfrm>
        </p:spPr>
        <p:txBody>
          <a:bodyPr>
            <a:noAutofit/>
          </a:bodyPr>
          <a:lstStyle/>
          <a:p>
            <a:pPr marL="0" indent="0" algn="ctr">
              <a:spcBef>
                <a:spcPts val="0"/>
              </a:spcBef>
              <a:buNone/>
            </a:pPr>
            <a:r>
              <a:rPr lang="ru-RU" sz="20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 </a:t>
            </a:r>
            <a:r>
              <a:rPr lang="ru-RU" sz="20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помощников в </a:t>
            </a:r>
            <a:r>
              <a:rPr lang="ru-RU" sz="20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16 муниципальных </a:t>
            </a:r>
            <a:r>
              <a:rPr lang="ru-RU" sz="20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образованиях:</a:t>
            </a:r>
            <a:endParaRPr lang="en-US" sz="20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Артёмовский 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городской округ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Асбестовский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городской округ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муниципальное образование город Алапаевск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муниципальное образование город Каменск-Уральский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Качканарский городской округ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муниципальное образование город Ирбит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город Нижний Тагил 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городской округ Красноуральск 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Новоуральский городской округ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городской округ Верхняя Пышма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Берёзовский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городской округ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Полевской городской округ</a:t>
            </a:r>
          </a:p>
          <a:p>
            <a:pPr marL="0" lv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Горноуральский городской округ 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городской округ Богданович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городской округ Заречный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городской округ </a:t>
            </a: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Краснотурьинск</a:t>
            </a:r>
            <a:endParaRPr lang="en-US" sz="20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ctr">
              <a:spcBef>
                <a:spcPts val="0"/>
              </a:spcBef>
              <a:buNone/>
            </a:pPr>
            <a:r>
              <a:rPr lang="ru-RU" sz="20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 общественных помощника в </a:t>
            </a:r>
            <a:r>
              <a:rPr lang="ru-RU" sz="20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сферах:</a:t>
            </a: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строительство</a:t>
            </a:r>
            <a:endParaRPr lang="ru-RU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пожарная безопасность</a:t>
            </a:r>
            <a:endParaRPr lang="ru-RU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355600">
              <a:spcBef>
                <a:spcPts val="0"/>
              </a:spcBef>
              <a:buFont typeface="Wingdings" panose="05000000000000000000" pitchFamily="2" charset="2"/>
              <a:buChar char="ü"/>
            </a:pP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здравоохранение</a:t>
            </a:r>
            <a:endParaRPr lang="ru-RU" sz="2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888763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orum.ykt.ru slayyyer.r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32646" y="173372"/>
            <a:ext cx="523703" cy="920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Заголовок 4"/>
          <p:cNvSpPr txBox="1">
            <a:spLocks/>
          </p:cNvSpPr>
          <p:nvPr/>
        </p:nvSpPr>
        <p:spPr>
          <a:xfrm>
            <a:off x="1542161" y="2615190"/>
            <a:ext cx="9104671" cy="3805657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b">
            <a:spAutoFit/>
          </a:bodyPr>
          <a:lstStyle/>
          <a:p>
            <a:pPr lvl="0" algn="ctr" fontAlgn="base">
              <a:lnSpc>
                <a:spcPct val="95000"/>
              </a:lnSpc>
              <a:spcBef>
                <a:spcPct val="0"/>
              </a:spcBef>
              <a:spcAft>
                <a:spcPct val="0"/>
              </a:spcAft>
            </a:pP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Уполномоченный по защите прав предпринимателей </a:t>
            </a:r>
            <a:b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</a:b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в Свердловской области</a:t>
            </a:r>
          </a:p>
          <a:p>
            <a:pPr lvl="0" algn="ctr" fontAlgn="base">
              <a:lnSpc>
                <a:spcPct val="95000"/>
              </a:lnSpc>
              <a:spcBef>
                <a:spcPct val="0"/>
              </a:spcBef>
              <a:spcAft>
                <a:spcPct val="0"/>
              </a:spcAft>
            </a:pPr>
            <a:r>
              <a:rPr lang="ru-RU" altLang="ru-RU" sz="2800" b="1" i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Елена Николаевна Артюх</a:t>
            </a:r>
          </a:p>
          <a:p>
            <a:pPr lvl="0" algn="ctr" fontAlgn="base">
              <a:lnSpc>
                <a:spcPct val="95000"/>
              </a:lnSpc>
              <a:spcBef>
                <a:spcPct val="0"/>
              </a:spcBef>
              <a:spcAft>
                <a:spcPct val="0"/>
              </a:spcAft>
            </a:pPr>
            <a:endParaRPr lang="ru-RU" altLang="ru-RU" sz="3000" b="1" i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algn="ctr" fontAlgn="base">
              <a:lnSpc>
                <a:spcPct val="95000"/>
              </a:lnSpc>
              <a:spcBef>
                <a:spcPct val="0"/>
              </a:spcBef>
              <a:spcAft>
                <a:spcPct val="0"/>
              </a:spcAft>
            </a:pPr>
            <a:r>
              <a:rPr lang="ru-RU" altLang="ru-RU" sz="2800" i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адрес:</a:t>
            </a: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ул. Малышева, д. 101, </a:t>
            </a:r>
            <a:r>
              <a:rPr lang="ru-RU" altLang="ru-RU" sz="2800" b="1" dirty="0" smtClean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оф. </a:t>
            </a: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206,</a:t>
            </a:r>
          </a:p>
          <a:p>
            <a:pPr lvl="0" algn="ctr" fontAlgn="base">
              <a:lnSpc>
                <a:spcPct val="95000"/>
              </a:lnSpc>
              <a:spcBef>
                <a:spcPct val="0"/>
              </a:spcBef>
              <a:spcAft>
                <a:spcPct val="0"/>
              </a:spcAft>
            </a:pP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Екатеринбург, 620004</a:t>
            </a:r>
            <a:endParaRPr lang="ru-RU" altLang="ru-RU" sz="28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algn="ctr" eaLnBrk="0" fontAlgn="base" hangingPunct="0">
              <a:lnSpc>
                <a:spcPct val="95000"/>
              </a:lnSpc>
              <a:spcBef>
                <a:spcPct val="0"/>
              </a:spcBef>
              <a:spcAft>
                <a:spcPct val="0"/>
              </a:spcAft>
            </a:pP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тел. (343) 223-08-09, </a:t>
            </a:r>
          </a:p>
          <a:p>
            <a:pPr lvl="0" algn="ctr" eaLnBrk="0" fontAlgn="base" hangingPunct="0">
              <a:lnSpc>
                <a:spcPct val="95000"/>
              </a:lnSpc>
              <a:spcBef>
                <a:spcPct val="0"/>
              </a:spcBef>
              <a:spcAft>
                <a:spcPct val="0"/>
              </a:spcAft>
            </a:pPr>
            <a:r>
              <a:rPr lang="ru-RU" altLang="ru-RU" sz="2800" i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сайт:</a:t>
            </a: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http://uzpp.midural.ru/, </a:t>
            </a:r>
            <a:b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</a:br>
            <a:r>
              <a:rPr lang="ru-RU" altLang="ru-RU" sz="2800" i="1" dirty="0" err="1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эл</a:t>
            </a:r>
            <a:r>
              <a:rPr lang="ru-RU" altLang="ru-RU" sz="2800" i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. почта: </a:t>
            </a:r>
            <a:r>
              <a:rPr lang="en-US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Sverdlovsk</a:t>
            </a: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@</a:t>
            </a:r>
            <a:r>
              <a:rPr lang="en-US" altLang="ru-RU" sz="2800" b="1" dirty="0" err="1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ombudsmanbiz</a:t>
            </a:r>
            <a:r>
              <a:rPr lang="ru-RU" altLang="ru-RU" sz="2800" b="1" dirty="0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.</a:t>
            </a:r>
            <a:r>
              <a:rPr lang="en-US" altLang="ru-RU" sz="2800" b="1" dirty="0" err="1">
                <a:solidFill>
                  <a:srgbClr val="002060"/>
                </a:solidFill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ru</a:t>
            </a:r>
            <a:endParaRPr lang="en-US" altLang="ru-RU" sz="28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Объект 2"/>
          <p:cNvSpPr txBox="1">
            <a:spLocks/>
          </p:cNvSpPr>
          <p:nvPr/>
        </p:nvSpPr>
        <p:spPr>
          <a:xfrm>
            <a:off x="1739900" y="1397503"/>
            <a:ext cx="8839200" cy="91440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defPPr>
              <a:defRPr lang="ru-RU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95000"/>
              </a:lnSpc>
            </a:pPr>
            <a:r>
              <a:rPr lang="ru-RU" sz="5400" b="1" i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Благодарю за внимание!</a:t>
            </a:r>
          </a:p>
        </p:txBody>
      </p:sp>
    </p:spTree>
    <p:extLst>
      <p:ext uri="{BB962C8B-B14F-4D97-AF65-F5344CB8AC3E}">
        <p14:creationId xmlns:p14="http://schemas.microsoft.com/office/powerpoint/2010/main" val="9634824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3165</TotalTime>
  <Words>1181</Words>
  <Application>Microsoft Office PowerPoint</Application>
  <PresentationFormat>Широкоэкранный</PresentationFormat>
  <Paragraphs>290</Paragraphs>
  <Slides>21</Slides>
  <Notes>12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5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21</vt:i4>
      </vt:variant>
    </vt:vector>
  </HeadingPairs>
  <TitlesOfParts>
    <vt:vector size="27" baseType="lpstr">
      <vt:lpstr>Arial</vt:lpstr>
      <vt:lpstr>Calibri</vt:lpstr>
      <vt:lpstr>Calibri Light</vt:lpstr>
      <vt:lpstr>Times New Roman</vt:lpstr>
      <vt:lpstr>Wingdings</vt:lpstr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Ключевые направления деятельности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User</dc:creator>
  <cp:lastModifiedBy>Шунайлова Наталья Михайловна</cp:lastModifiedBy>
  <cp:revision>561</cp:revision>
  <cp:lastPrinted>2019-01-15T08:00:13Z</cp:lastPrinted>
  <dcterms:created xsi:type="dcterms:W3CDTF">2017-02-03T09:38:11Z</dcterms:created>
  <dcterms:modified xsi:type="dcterms:W3CDTF">2019-02-21T05:54:14Z</dcterms:modified>
</cp:coreProperties>
</file>