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7"/>
  </p:notesMasterIdLst>
  <p:handoutMasterIdLst>
    <p:handoutMasterId r:id="rId8"/>
  </p:handoutMasterIdLst>
  <p:sldIdLst>
    <p:sldId id="389" r:id="rId2"/>
    <p:sldId id="407" r:id="rId3"/>
    <p:sldId id="390" r:id="rId4"/>
    <p:sldId id="404" r:id="rId5"/>
    <p:sldId id="405" r:id="rId6"/>
  </p:sldIdLst>
  <p:sldSz cx="13439775" cy="7559675"/>
  <p:notesSz cx="6797675" cy="9926638"/>
  <p:defaultTextStyle>
    <a:defPPr>
      <a:defRPr lang="ru-RU"/>
    </a:defPPr>
    <a:lvl1pPr marL="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1pPr>
    <a:lvl2pPr marL="4908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2pPr>
    <a:lvl3pPr marL="9817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3pPr>
    <a:lvl4pPr marL="14725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4pPr>
    <a:lvl5pPr marL="19634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5pPr>
    <a:lvl6pPr marL="245425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6pPr>
    <a:lvl7pPr marL="2945100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7pPr>
    <a:lvl8pPr marL="343594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8pPr>
    <a:lvl9pPr marL="3926799" algn="l" defTabSz="981700" rtl="0" eaLnBrk="1" latinLnBrk="0" hangingPunct="1">
      <a:defRPr sz="193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ровков Павел Сергеевич" initials="БПС" lastIdx="2" clrIdx="0">
    <p:extLst>
      <p:ext uri="{19B8F6BF-5375-455C-9EA6-DF929625EA0E}">
        <p15:presenceInfo xmlns:p15="http://schemas.microsoft.com/office/powerpoint/2012/main" userId="S-1-5-21-3459247-3763285414-3421907777-116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A1DA"/>
    <a:srgbClr val="ED7D2F"/>
    <a:srgbClr val="42BEB2"/>
    <a:srgbClr val="2279A9"/>
    <a:srgbClr val="2B98D5"/>
    <a:srgbClr val="563F2F"/>
    <a:srgbClr val="FDC010"/>
    <a:srgbClr val="D9D3D0"/>
    <a:srgbClr val="44546A"/>
    <a:srgbClr val="4971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9" autoAdjust="0"/>
    <p:restoredTop sz="96395" autoAdjust="0"/>
  </p:normalViewPr>
  <p:slideViewPr>
    <p:cSldViewPr snapToGrid="0">
      <p:cViewPr varScale="1">
        <p:scale>
          <a:sx n="67" d="100"/>
          <a:sy n="67" d="100"/>
        </p:scale>
        <p:origin x="732" y="-1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258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8B424A0-314E-4C8E-8C61-0C6E9D21F8CA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29816-93D9-435F-9B53-DC3323A4E8B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7938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3986BC-3181-4DC8-8EF0-AA54586A6985}" type="datetimeFigureOut">
              <a:rPr lang="ru-RU" smtClean="0"/>
              <a:t>14.11.2024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6125AC-088F-48D9-9199-C78495F93A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47061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1pPr>
    <a:lvl2pPr marL="49085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2pPr>
    <a:lvl3pPr marL="98170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3pPr>
    <a:lvl4pPr marL="147255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4pPr>
    <a:lvl5pPr marL="196340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5pPr>
    <a:lvl6pPr marL="245425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6pPr>
    <a:lvl7pPr marL="2945100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7pPr>
    <a:lvl8pPr marL="3435949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8pPr>
    <a:lvl9pPr marL="3926799" algn="l" defTabSz="981700" rtl="0" eaLnBrk="1" latinLnBrk="0" hangingPunct="1">
      <a:defRPr sz="128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125AC-088F-48D9-9199-C78495F93AF0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7100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125AC-088F-48D9-9199-C78495F93AF0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63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439775" cy="7724248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2258" y="399478"/>
            <a:ext cx="1295259" cy="69393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6164" y="2252796"/>
            <a:ext cx="6386243" cy="1655570"/>
          </a:xfrm>
          <a:prstGeom prst="rect">
            <a:avLst/>
          </a:prstGeom>
        </p:spPr>
      </p:pic>
      <p:sp>
        <p:nvSpPr>
          <p:cNvPr id="14" name="Дата 3"/>
          <p:cNvSpPr txBox="1">
            <a:spLocks/>
          </p:cNvSpPr>
          <p:nvPr userDrawn="1"/>
        </p:nvSpPr>
        <p:spPr>
          <a:xfrm>
            <a:off x="682215" y="7006700"/>
            <a:ext cx="3023949" cy="402483"/>
          </a:xfrm>
          <a:prstGeom prst="rect">
            <a:avLst/>
          </a:prstGeom>
        </p:spPr>
        <p:txBody>
          <a:bodyPr vert="horz" lIns="117721" tIns="58860" rIns="117721" bIns="58860" rtlCol="0" anchor="ctr"/>
          <a:lstStyle>
            <a:defPPr>
              <a:defRPr lang="ru-RU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EB4923F-6D85-4D3F-A0DF-B0A90AC0DE05}" type="datetimeFigureOut">
              <a:rPr lang="ru-RU" sz="1545" smtClean="0"/>
              <a:pPr/>
              <a:t>14.11.2024</a:t>
            </a:fld>
            <a:endParaRPr lang="ru-RU" sz="1545" dirty="0"/>
          </a:p>
        </p:txBody>
      </p:sp>
      <p:sp>
        <p:nvSpPr>
          <p:cNvPr id="19" name="Текст 18"/>
          <p:cNvSpPr>
            <a:spLocks noGrp="1"/>
          </p:cNvSpPr>
          <p:nvPr>
            <p:ph type="body" sz="quarter" idx="10" hasCustomPrompt="1"/>
          </p:nvPr>
        </p:nvSpPr>
        <p:spPr>
          <a:xfrm>
            <a:off x="3581509" y="5067751"/>
            <a:ext cx="7243263" cy="1462937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buFontTx/>
              <a:buNone/>
              <a:defRPr sz="3347" cap="none" baseline="0">
                <a:solidFill>
                  <a:srgbClr val="22A1DA"/>
                </a:solidFill>
                <a:latin typeface="Segoe UI Semibold" panose="020B0702040204020203" pitchFamily="34" charset="0"/>
              </a:defRPr>
            </a:lvl1pPr>
            <a:lvl2pPr marL="588599" indent="0">
              <a:buFontTx/>
              <a:buNone/>
              <a:defRPr sz="2832" cap="all" baseline="0">
                <a:solidFill>
                  <a:srgbClr val="22A1DA"/>
                </a:solidFill>
                <a:latin typeface="Segoe UI Semibold" panose="020B0702040204020203" pitchFamily="34" charset="0"/>
              </a:defRPr>
            </a:lvl2pPr>
            <a:lvl3pPr marL="1177199" indent="0">
              <a:buFontTx/>
              <a:buNone/>
              <a:defRPr sz="2832" cap="all" baseline="0">
                <a:solidFill>
                  <a:srgbClr val="22A1DA"/>
                </a:solidFill>
                <a:latin typeface="Segoe UI "/>
              </a:defRPr>
            </a:lvl3pPr>
            <a:lvl4pPr marL="1765798" indent="0">
              <a:buFontTx/>
              <a:buNone/>
              <a:defRPr sz="2832" cap="all" baseline="0">
                <a:solidFill>
                  <a:srgbClr val="22A1DA"/>
                </a:solidFill>
                <a:latin typeface="Segoe UI "/>
              </a:defRPr>
            </a:lvl4pPr>
            <a:lvl5pPr marL="2354397" indent="0">
              <a:buFontTx/>
              <a:buNone/>
              <a:defRPr sz="2832" cap="all" baseline="0">
                <a:solidFill>
                  <a:srgbClr val="22A1DA"/>
                </a:solidFill>
                <a:latin typeface="Segoe UI "/>
              </a:defRPr>
            </a:lvl5pPr>
          </a:lstStyle>
          <a:p>
            <a:pPr lvl="0"/>
            <a:r>
              <a:rPr lang="ru-RU" dirty="0"/>
              <a:t>Образец текста </a:t>
            </a:r>
            <a:br>
              <a:rPr lang="ru-RU" dirty="0"/>
            </a:br>
            <a:r>
              <a:rPr lang="ru-RU" dirty="0"/>
              <a:t>в несколько строк</a:t>
            </a:r>
          </a:p>
        </p:txBody>
      </p:sp>
    </p:spTree>
    <p:extLst>
      <p:ext uri="{BB962C8B-B14F-4D97-AF65-F5344CB8AC3E}">
        <p14:creationId xmlns:p14="http://schemas.microsoft.com/office/powerpoint/2010/main" val="19896094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3186C-48BB-40C9-BCA3-127F0AF18251}" type="datetime1">
              <a:rPr lang="ru-RU" smtClean="0"/>
              <a:t>14.11.2024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10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45584-8A28-4C79-893D-759B39B48282}" type="datetime1">
              <a:rPr lang="ru-RU" smtClean="0"/>
              <a:t>14.11.2024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4414" y="-648796"/>
            <a:ext cx="6468127" cy="3026056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91231" y="-481196"/>
            <a:ext cx="1889052" cy="7559675"/>
          </a:xfrm>
          <a:prstGeom prst="rect">
            <a:avLst/>
          </a:prstGeom>
        </p:spPr>
      </p:pic>
      <p:sp>
        <p:nvSpPr>
          <p:cNvPr id="9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defRPr>
                <a:solidFill>
                  <a:srgbClr val="22A1DA"/>
                </a:solidFill>
              </a:defRPr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  <p:sp>
        <p:nvSpPr>
          <p:cNvPr id="6" name="Объект 5"/>
          <p:cNvSpPr>
            <a:spLocks noGrp="1"/>
          </p:cNvSpPr>
          <p:nvPr>
            <p:ph sz="quarter" idx="13"/>
          </p:nvPr>
        </p:nvSpPr>
        <p:spPr>
          <a:xfrm>
            <a:off x="788892" y="1601788"/>
            <a:ext cx="11810898" cy="4979987"/>
          </a:xfrm>
        </p:spPr>
        <p:txBody>
          <a:bodyPr/>
          <a:lstStyle>
            <a:lvl1pPr marL="0" indent="0">
              <a:buNone/>
              <a:defRPr/>
            </a:lvl1pPr>
            <a:lvl2pPr marL="588599" indent="0">
              <a:buNone/>
              <a:defRPr/>
            </a:lvl2pPr>
            <a:lvl3pPr marL="1177199" indent="0">
              <a:buNone/>
              <a:defRPr/>
            </a:lvl3pPr>
            <a:lvl4pPr marL="1765798" indent="0">
              <a:buNone/>
              <a:defRPr/>
            </a:lvl4pPr>
            <a:lvl5pPr marL="2354397" indent="0"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653235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овсем 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10162063" y="1"/>
            <a:ext cx="3277712" cy="14657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10300559" y="6188076"/>
            <a:ext cx="3277712" cy="14657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</p:spTree>
    <p:extLst>
      <p:ext uri="{BB962C8B-B14F-4D97-AF65-F5344CB8AC3E}">
        <p14:creationId xmlns:p14="http://schemas.microsoft.com/office/powerpoint/2010/main" val="35736171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3656" y="2267902"/>
            <a:ext cx="6803887" cy="4192822"/>
          </a:xfrm>
        </p:spPr>
        <p:txBody>
          <a:bodyPr/>
          <a:lstStyle>
            <a:lvl1pPr>
              <a:defRPr sz="4120"/>
            </a:lvl1pPr>
            <a:lvl2pPr>
              <a:defRPr sz="3605"/>
            </a:lvl2pPr>
            <a:lvl3pPr>
              <a:defRPr sz="3090"/>
            </a:lvl3pPr>
            <a:lvl4pPr>
              <a:defRPr sz="2575"/>
            </a:lvl4pPr>
            <a:lvl5pPr>
              <a:defRPr sz="2575"/>
            </a:lvl5pPr>
            <a:lvl6pPr>
              <a:defRPr sz="2575"/>
            </a:lvl6pPr>
            <a:lvl7pPr>
              <a:defRPr sz="2575"/>
            </a:lvl7pPr>
            <a:lvl8pPr>
              <a:defRPr sz="2575"/>
            </a:lvl8pPr>
            <a:lvl9pPr>
              <a:defRPr sz="257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2060"/>
            </a:lvl1pPr>
            <a:lvl2pPr marL="588599" indent="0">
              <a:buNone/>
              <a:defRPr sz="1802"/>
            </a:lvl2pPr>
            <a:lvl3pPr marL="1177199" indent="0">
              <a:buNone/>
              <a:defRPr sz="1545"/>
            </a:lvl3pPr>
            <a:lvl4pPr marL="1765798" indent="0">
              <a:buNone/>
              <a:defRPr sz="1287"/>
            </a:lvl4pPr>
            <a:lvl5pPr marL="2354397" indent="0">
              <a:buNone/>
              <a:defRPr sz="1287"/>
            </a:lvl5pPr>
            <a:lvl6pPr marL="2942996" indent="0">
              <a:buNone/>
              <a:defRPr sz="1287"/>
            </a:lvl6pPr>
            <a:lvl7pPr marL="3531596" indent="0">
              <a:buNone/>
              <a:defRPr sz="1287"/>
            </a:lvl7pPr>
            <a:lvl8pPr marL="4120195" indent="0">
              <a:buNone/>
              <a:defRPr sz="1287"/>
            </a:lvl8pPr>
            <a:lvl9pPr marL="4708794" indent="0">
              <a:buNone/>
              <a:defRPr sz="128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23C52-DDD9-4805-A455-30AE3A827D5C}" type="datetime1">
              <a:rPr lang="ru-RU" smtClean="0"/>
              <a:t>14.11.2024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6842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713656" y="2267902"/>
            <a:ext cx="6803887" cy="4192822"/>
          </a:xfrm>
        </p:spPr>
        <p:txBody>
          <a:bodyPr anchor="t"/>
          <a:lstStyle>
            <a:lvl1pPr marL="0" indent="0">
              <a:buNone/>
              <a:defRPr sz="4120"/>
            </a:lvl1pPr>
            <a:lvl2pPr marL="588599" indent="0">
              <a:buNone/>
              <a:defRPr sz="3605"/>
            </a:lvl2pPr>
            <a:lvl3pPr marL="1177199" indent="0">
              <a:buNone/>
              <a:defRPr sz="3090"/>
            </a:lvl3pPr>
            <a:lvl4pPr marL="1765798" indent="0">
              <a:buNone/>
              <a:defRPr sz="2575"/>
            </a:lvl4pPr>
            <a:lvl5pPr marL="2354397" indent="0">
              <a:buNone/>
              <a:defRPr sz="2575"/>
            </a:lvl5pPr>
            <a:lvl6pPr marL="2942996" indent="0">
              <a:buNone/>
              <a:defRPr sz="2575"/>
            </a:lvl6pPr>
            <a:lvl7pPr marL="3531596" indent="0">
              <a:buNone/>
              <a:defRPr sz="2575"/>
            </a:lvl7pPr>
            <a:lvl8pPr marL="4120195" indent="0">
              <a:buNone/>
              <a:defRPr sz="2575"/>
            </a:lvl8pPr>
            <a:lvl9pPr marL="4708794" indent="0">
              <a:buNone/>
              <a:defRPr sz="257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5736" y="2267902"/>
            <a:ext cx="4334677" cy="4201570"/>
          </a:xfrm>
        </p:spPr>
        <p:txBody>
          <a:bodyPr/>
          <a:lstStyle>
            <a:lvl1pPr marL="0" indent="0">
              <a:buNone/>
              <a:defRPr sz="2060"/>
            </a:lvl1pPr>
            <a:lvl2pPr marL="588599" indent="0">
              <a:buNone/>
              <a:defRPr sz="1802"/>
            </a:lvl2pPr>
            <a:lvl3pPr marL="1177199" indent="0">
              <a:buNone/>
              <a:defRPr sz="1545"/>
            </a:lvl3pPr>
            <a:lvl4pPr marL="1765798" indent="0">
              <a:buNone/>
              <a:defRPr sz="1287"/>
            </a:lvl4pPr>
            <a:lvl5pPr marL="2354397" indent="0">
              <a:buNone/>
              <a:defRPr sz="1287"/>
            </a:lvl5pPr>
            <a:lvl6pPr marL="2942996" indent="0">
              <a:buNone/>
              <a:defRPr sz="1287"/>
            </a:lvl6pPr>
            <a:lvl7pPr marL="3531596" indent="0">
              <a:buNone/>
              <a:defRPr sz="1287"/>
            </a:lvl7pPr>
            <a:lvl8pPr marL="4120195" indent="0">
              <a:buNone/>
              <a:defRPr sz="1287"/>
            </a:lvl8pPr>
            <a:lvl9pPr marL="4708794" indent="0">
              <a:buNone/>
              <a:defRPr sz="128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37AF22-B8FC-4B84-BCFF-57F43201E774}" type="datetime1">
              <a:rPr lang="ru-RU" smtClean="0"/>
              <a:t>14.11.2024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5630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9C7C4E-F0C2-4D87-8A3D-049C405B9854}" type="datetime1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3780" y="403225"/>
            <a:ext cx="11592215" cy="14605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 userDrawn="1"/>
        </p:nvSpPr>
        <p:spPr>
          <a:xfrm>
            <a:off x="10576466" y="128589"/>
            <a:ext cx="2654623" cy="173513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</p:spTree>
    <p:extLst>
      <p:ext uri="{BB962C8B-B14F-4D97-AF65-F5344CB8AC3E}">
        <p14:creationId xmlns:p14="http://schemas.microsoft.com/office/powerpoint/2010/main" val="2852080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183" y="-4789"/>
            <a:ext cx="13780242" cy="7571687"/>
          </a:xfrm>
          <a:prstGeom prst="rect">
            <a:avLst/>
          </a:prstGeom>
        </p:spPr>
      </p:pic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C75920-514C-4E62-9EC1-587C54594C69}" type="datetime1">
              <a:rPr lang="ru-RU" smtClean="0"/>
              <a:t>14.11.2024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2384742" y="2172211"/>
            <a:ext cx="9139129" cy="1515309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kern="1200">
                <a:solidFill>
                  <a:srgbClr val="22A1DA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endParaRPr lang="en-US" sz="3605" b="1" dirty="0">
              <a:latin typeface="+mn-lt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67430" y="386979"/>
            <a:ext cx="1059756" cy="567763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6594" y="311430"/>
            <a:ext cx="2811047" cy="728736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sz="quarter" idx="13" hasCustomPrompt="1"/>
          </p:nvPr>
        </p:nvSpPr>
        <p:spPr>
          <a:xfrm>
            <a:off x="2384742" y="2089703"/>
            <a:ext cx="9612378" cy="1680322"/>
          </a:xfrm>
        </p:spPr>
        <p:txBody>
          <a:bodyPr/>
          <a:lstStyle>
            <a:lvl1pPr marL="0" indent="0">
              <a:buNone/>
              <a:defRPr b="0">
                <a:solidFill>
                  <a:srgbClr val="22A1DA"/>
                </a:solidFill>
              </a:defRPr>
            </a:lvl1pPr>
          </a:lstStyle>
          <a:p>
            <a:pPr>
              <a:lnSpc>
                <a:spcPct val="100000"/>
              </a:lnSpc>
            </a:pPr>
            <a:r>
              <a:rPr lang="ru-RU" sz="3090" b="1" dirty="0">
                <a:latin typeface="+mn-lt"/>
              </a:rPr>
              <a:t>ПРЕДЛОЖЕНИЯ </a:t>
            </a:r>
            <a:r>
              <a:rPr lang="en-US" sz="3090" b="1" dirty="0">
                <a:latin typeface="+mn-lt"/>
              </a:rPr>
              <a:t/>
            </a:r>
            <a:br>
              <a:rPr lang="en-US" sz="3090" b="1" dirty="0">
                <a:latin typeface="+mn-lt"/>
              </a:rPr>
            </a:br>
            <a:r>
              <a:rPr lang="ru-RU" sz="3090" b="1" dirty="0">
                <a:latin typeface="+mn-lt"/>
              </a:rPr>
              <a:t>ПО РАЗВИТИЮ СОТРУДНИЧЕСТВА </a:t>
            </a:r>
            <a:br>
              <a:rPr lang="ru-RU" sz="3090" b="1" dirty="0">
                <a:latin typeface="+mn-lt"/>
              </a:rPr>
            </a:br>
            <a:r>
              <a:rPr lang="ru-RU" sz="3090" b="1" dirty="0">
                <a:latin typeface="+mn-lt"/>
              </a:rPr>
              <a:t>НУ</a:t>
            </a:r>
            <a:r>
              <a:rPr lang="ru-RU" sz="3090" b="1" baseline="0" dirty="0">
                <a:latin typeface="+mn-lt"/>
              </a:rPr>
              <a:t> И ЕЩЁ ОДНА СТРОЧКА, НЕ БОЛЕЕ</a:t>
            </a:r>
            <a:r>
              <a:rPr lang="ru-RU" sz="3090" b="1" dirty="0">
                <a:latin typeface="+mn-lt"/>
              </a:rPr>
              <a:t> </a:t>
            </a:r>
            <a:endParaRPr lang="en-US" sz="3090" b="1" dirty="0">
              <a:latin typeface="+mn-lt"/>
            </a:endParaRPr>
          </a:p>
        </p:txBody>
      </p:sp>
      <p:sp>
        <p:nvSpPr>
          <p:cNvPr id="16" name="Объект 15"/>
          <p:cNvSpPr>
            <a:spLocks noGrp="1"/>
          </p:cNvSpPr>
          <p:nvPr>
            <p:ph sz="quarter" idx="14" hasCustomPrompt="1"/>
          </p:nvPr>
        </p:nvSpPr>
        <p:spPr>
          <a:xfrm>
            <a:off x="2384742" y="3636920"/>
            <a:ext cx="9612378" cy="1921305"/>
          </a:xfrm>
        </p:spPr>
        <p:txBody>
          <a:bodyPr/>
          <a:lstStyle>
            <a:lvl1pPr marL="0" indent="0">
              <a:buNone/>
              <a:defRPr/>
            </a:lvl1pPr>
            <a:lvl2pPr marL="588599" indent="0">
              <a:buNone/>
              <a:defRPr/>
            </a:lvl2pPr>
            <a:lvl3pPr marL="1177199" indent="0">
              <a:buNone/>
              <a:defRPr/>
            </a:lvl3pPr>
            <a:lvl4pPr marL="1765798" indent="0">
              <a:buNone/>
              <a:defRPr/>
            </a:lvl4pPr>
            <a:lvl5pPr marL="2354397" indent="0">
              <a:buNone/>
              <a:defRPr/>
            </a:lvl5pPr>
          </a:lstStyle>
          <a:p>
            <a:pPr>
              <a:lnSpc>
                <a:spcPct val="100000"/>
              </a:lnSpc>
            </a:pPr>
            <a: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Свердловской области и Магаданской области </a:t>
            </a:r>
            <a:b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в сфере реализации инвестиционной политики </a:t>
            </a:r>
            <a:b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</a:br>
            <a:r>
              <a:rPr lang="ru-RU" sz="3090" dirty="0">
                <a:solidFill>
                  <a:schemeClr val="tx1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и поддержки предпринимательства.</a:t>
            </a:r>
          </a:p>
        </p:txBody>
      </p:sp>
    </p:spTree>
    <p:extLst>
      <p:ext uri="{BB962C8B-B14F-4D97-AF65-F5344CB8AC3E}">
        <p14:creationId xmlns:p14="http://schemas.microsoft.com/office/powerpoint/2010/main" val="40705722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 категории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0" y="1"/>
            <a:ext cx="13439775" cy="75596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6986" y="835801"/>
            <a:ext cx="11591807" cy="3144614"/>
          </a:xfrm>
          <a:prstGeom prst="rect">
            <a:avLst/>
          </a:prstGeom>
        </p:spPr>
        <p:txBody>
          <a:bodyPr anchor="b"/>
          <a:lstStyle>
            <a:lvl1pPr>
              <a:defRPr sz="8515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6986" y="4211871"/>
            <a:ext cx="11591807" cy="1653678"/>
          </a:xfrm>
        </p:spPr>
        <p:txBody>
          <a:bodyPr/>
          <a:lstStyle>
            <a:lvl1pPr marL="0" indent="0">
              <a:buNone/>
              <a:defRPr sz="3406">
                <a:solidFill>
                  <a:schemeClr val="bg1">
                    <a:lumMod val="95000"/>
                  </a:schemeClr>
                </a:solidFill>
              </a:defRPr>
            </a:lvl1pPr>
            <a:lvl2pPr marL="648814" indent="0">
              <a:buNone/>
              <a:defRPr sz="2839">
                <a:solidFill>
                  <a:schemeClr val="tx1">
                    <a:tint val="75000"/>
                  </a:schemeClr>
                </a:solidFill>
              </a:defRPr>
            </a:lvl2pPr>
            <a:lvl3pPr marL="1297626" indent="0">
              <a:buNone/>
              <a:defRPr sz="2554">
                <a:solidFill>
                  <a:schemeClr val="tx1">
                    <a:tint val="75000"/>
                  </a:schemeClr>
                </a:solidFill>
              </a:defRPr>
            </a:lvl3pPr>
            <a:lvl4pPr marL="1946439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4pPr>
            <a:lvl5pPr marL="2595252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5pPr>
            <a:lvl6pPr marL="3244065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6pPr>
            <a:lvl7pPr marL="3892877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7pPr>
            <a:lvl8pPr marL="4541691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8pPr>
            <a:lvl9pPr marL="5190503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23986" y="7006701"/>
            <a:ext cx="3023949" cy="402483"/>
          </a:xfrm>
        </p:spPr>
        <p:txBody>
          <a:bodyPr/>
          <a:lstStyle/>
          <a:p>
            <a:fld id="{31E36DDC-4A08-44C5-9D60-A12B19258A96}" type="datetime1">
              <a:rPr lang="ru-RU" smtClean="0"/>
              <a:t>14.11.2024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51925" y="7006701"/>
            <a:ext cx="4535925" cy="402483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91842" y="7006701"/>
            <a:ext cx="3023949" cy="402483"/>
          </a:xfrm>
        </p:spPr>
        <p:txBody>
          <a:bodyPr/>
          <a:lstStyle/>
          <a:p>
            <a:fld id="{3463CF0B-0AF5-49AC-8D18-C5BD401C4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694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 категории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0" y="1"/>
            <a:ext cx="13439775" cy="7559675"/>
          </a:xfrm>
          <a:prstGeom prst="rect">
            <a:avLst/>
          </a:prstGeom>
          <a:solidFill>
            <a:srgbClr val="42BEB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6986" y="835801"/>
            <a:ext cx="11591807" cy="3144614"/>
          </a:xfrm>
          <a:prstGeom prst="rect">
            <a:avLst/>
          </a:prstGeom>
        </p:spPr>
        <p:txBody>
          <a:bodyPr anchor="b"/>
          <a:lstStyle>
            <a:lvl1pPr>
              <a:defRPr sz="8515">
                <a:solidFill>
                  <a:schemeClr val="bg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6986" y="4211871"/>
            <a:ext cx="11591807" cy="1653678"/>
          </a:xfrm>
        </p:spPr>
        <p:txBody>
          <a:bodyPr/>
          <a:lstStyle>
            <a:lvl1pPr marL="0" indent="0">
              <a:buNone/>
              <a:defRPr sz="3406">
                <a:solidFill>
                  <a:schemeClr val="bg1">
                    <a:lumMod val="95000"/>
                  </a:schemeClr>
                </a:solidFill>
              </a:defRPr>
            </a:lvl1pPr>
            <a:lvl2pPr marL="648814" indent="0">
              <a:buNone/>
              <a:defRPr sz="2839">
                <a:solidFill>
                  <a:schemeClr val="tx1">
                    <a:tint val="75000"/>
                  </a:schemeClr>
                </a:solidFill>
              </a:defRPr>
            </a:lvl2pPr>
            <a:lvl3pPr marL="1297626" indent="0">
              <a:buNone/>
              <a:defRPr sz="2554">
                <a:solidFill>
                  <a:schemeClr val="tx1">
                    <a:tint val="75000"/>
                  </a:schemeClr>
                </a:solidFill>
              </a:defRPr>
            </a:lvl3pPr>
            <a:lvl4pPr marL="1946439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4pPr>
            <a:lvl5pPr marL="2595252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5pPr>
            <a:lvl6pPr marL="3244065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6pPr>
            <a:lvl7pPr marL="3892877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7pPr>
            <a:lvl8pPr marL="4541691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8pPr>
            <a:lvl9pPr marL="5190503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23986" y="7006701"/>
            <a:ext cx="3023949" cy="402483"/>
          </a:xfrm>
        </p:spPr>
        <p:txBody>
          <a:bodyPr/>
          <a:lstStyle/>
          <a:p>
            <a:fld id="{CE6296CE-3B93-4ABF-BA9F-26A2E43FEDF4}" type="datetime1">
              <a:rPr lang="ru-RU" smtClean="0"/>
              <a:t>14.11.2024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51925" y="7006701"/>
            <a:ext cx="4535925" cy="402483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91842" y="7006701"/>
            <a:ext cx="3023949" cy="402483"/>
          </a:xfrm>
        </p:spPr>
        <p:txBody>
          <a:bodyPr/>
          <a:lstStyle/>
          <a:p>
            <a:fld id="{3463CF0B-0AF5-49AC-8D18-C5BD401C4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124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дел категории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0" y="1"/>
            <a:ext cx="13439775" cy="755967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87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6986" y="835801"/>
            <a:ext cx="11591807" cy="3144614"/>
          </a:xfrm>
          <a:prstGeom prst="rect">
            <a:avLst/>
          </a:prstGeom>
        </p:spPr>
        <p:txBody>
          <a:bodyPr anchor="b"/>
          <a:lstStyle>
            <a:lvl1pPr>
              <a:defRPr sz="8515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8" name="Text Placeholder 2"/>
          <p:cNvSpPr>
            <a:spLocks noGrp="1"/>
          </p:cNvSpPr>
          <p:nvPr>
            <p:ph type="body" idx="1"/>
          </p:nvPr>
        </p:nvSpPr>
        <p:spPr>
          <a:xfrm>
            <a:off x="916986" y="4211871"/>
            <a:ext cx="11591807" cy="1653678"/>
          </a:xfrm>
        </p:spPr>
        <p:txBody>
          <a:bodyPr/>
          <a:lstStyle>
            <a:lvl1pPr marL="0" indent="0">
              <a:buNone/>
              <a:defRPr sz="3406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648814" indent="0">
              <a:buNone/>
              <a:defRPr sz="2839">
                <a:solidFill>
                  <a:schemeClr val="tx1">
                    <a:tint val="75000"/>
                  </a:schemeClr>
                </a:solidFill>
              </a:defRPr>
            </a:lvl2pPr>
            <a:lvl3pPr marL="1297626" indent="0">
              <a:buNone/>
              <a:defRPr sz="2554">
                <a:solidFill>
                  <a:schemeClr val="tx1">
                    <a:tint val="75000"/>
                  </a:schemeClr>
                </a:solidFill>
              </a:defRPr>
            </a:lvl3pPr>
            <a:lvl4pPr marL="1946439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4pPr>
            <a:lvl5pPr marL="2595252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5pPr>
            <a:lvl6pPr marL="3244065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6pPr>
            <a:lvl7pPr marL="3892877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7pPr>
            <a:lvl8pPr marL="4541691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8pPr>
            <a:lvl9pPr marL="5190503" indent="0">
              <a:buNone/>
              <a:defRPr sz="22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23986" y="7006701"/>
            <a:ext cx="3023949" cy="402483"/>
          </a:xfrm>
        </p:spPr>
        <p:txBody>
          <a:bodyPr/>
          <a:lstStyle/>
          <a:p>
            <a:fld id="{45CBCA27-9637-4502-8D04-843C389AB007}" type="datetime1">
              <a:rPr lang="ru-RU" smtClean="0"/>
              <a:t>14.11.2024</a:t>
            </a:fld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451925" y="7006701"/>
            <a:ext cx="4535925" cy="402483"/>
          </a:xfrm>
        </p:spPr>
        <p:txBody>
          <a:bodyPr/>
          <a:lstStyle/>
          <a:p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491842" y="7006701"/>
            <a:ext cx="3023949" cy="402483"/>
          </a:xfrm>
        </p:spPr>
        <p:txBody>
          <a:bodyPr/>
          <a:lstStyle/>
          <a:p>
            <a:fld id="{3463CF0B-0AF5-49AC-8D18-C5BD401C4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678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D20FDC-D86C-4374-A8E9-40CB2053C484}" type="datetime1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322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6987" y="1884672"/>
            <a:ext cx="11591807" cy="3144614"/>
          </a:xfrm>
          <a:prstGeom prst="rect">
            <a:avLst/>
          </a:prstGeom>
        </p:spPr>
        <p:txBody>
          <a:bodyPr anchor="b"/>
          <a:lstStyle>
            <a:lvl1pPr>
              <a:defRPr sz="7724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6987" y="5059036"/>
            <a:ext cx="11591807" cy="1653678"/>
          </a:xfrm>
        </p:spPr>
        <p:txBody>
          <a:bodyPr/>
          <a:lstStyle>
            <a:lvl1pPr marL="0" indent="0">
              <a:buNone/>
              <a:defRPr sz="3090">
                <a:solidFill>
                  <a:schemeClr val="tx1"/>
                </a:solidFill>
              </a:defRPr>
            </a:lvl1pPr>
            <a:lvl2pPr marL="588599" indent="0">
              <a:buNone/>
              <a:defRPr sz="2575">
                <a:solidFill>
                  <a:schemeClr val="tx1">
                    <a:tint val="75000"/>
                  </a:schemeClr>
                </a:solidFill>
              </a:defRPr>
            </a:lvl2pPr>
            <a:lvl3pPr marL="1177199" indent="0">
              <a:buNone/>
              <a:defRPr sz="2317">
                <a:solidFill>
                  <a:schemeClr val="tx1">
                    <a:tint val="75000"/>
                  </a:schemeClr>
                </a:solidFill>
              </a:defRPr>
            </a:lvl3pPr>
            <a:lvl4pPr marL="1765798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4pPr>
            <a:lvl5pPr marL="2354397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5pPr>
            <a:lvl6pPr marL="2942996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6pPr>
            <a:lvl7pPr marL="3531596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7pPr>
            <a:lvl8pPr marL="4120195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8pPr>
            <a:lvl9pPr marL="4708794" indent="0">
              <a:buNone/>
              <a:defRPr sz="20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435EA6-D118-458C-88F4-862D495C49BD}" type="datetime1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11" name="Title Placeholder 1"/>
          <p:cNvSpPr txBox="1">
            <a:spLocks/>
          </p:cNvSpPr>
          <p:nvPr userDrawn="1"/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117721" tIns="58860" rIns="117721" bIns="5886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0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862"/>
              <a:t>Образец заголовка </a:t>
            </a:r>
            <a:r>
              <a:rPr lang="en-US" sz="3862"/>
              <a:t/>
            </a:r>
            <a:br>
              <a:rPr lang="en-US" sz="3862"/>
            </a:br>
            <a:r>
              <a:rPr lang="ru-RU" sz="3862"/>
              <a:t>и ещё немного</a:t>
            </a:r>
            <a:endParaRPr lang="en-US" sz="3862" dirty="0"/>
          </a:p>
        </p:txBody>
      </p:sp>
    </p:spTree>
    <p:extLst>
      <p:ext uri="{BB962C8B-B14F-4D97-AF65-F5344CB8AC3E}">
        <p14:creationId xmlns:p14="http://schemas.microsoft.com/office/powerpoint/2010/main" val="19738676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23986" y="2012414"/>
            <a:ext cx="5711904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888" y="2012414"/>
            <a:ext cx="5711904" cy="479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8E574-5432-427E-AC4A-9A5A2EB67F13}" type="datetime1">
              <a:rPr lang="ru-RU" smtClean="0"/>
              <a:t>14.11.2024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431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5738" y="1853171"/>
            <a:ext cx="5685654" cy="908210"/>
          </a:xfrm>
        </p:spPr>
        <p:txBody>
          <a:bodyPr anchor="b"/>
          <a:lstStyle>
            <a:lvl1pPr marL="0" indent="0">
              <a:buNone/>
              <a:defRPr sz="3090" b="1"/>
            </a:lvl1pPr>
            <a:lvl2pPr marL="588599" indent="0">
              <a:buNone/>
              <a:defRPr sz="2575" b="1"/>
            </a:lvl2pPr>
            <a:lvl3pPr marL="1177199" indent="0">
              <a:buNone/>
              <a:defRPr sz="2317" b="1"/>
            </a:lvl3pPr>
            <a:lvl4pPr marL="1765798" indent="0">
              <a:buNone/>
              <a:defRPr sz="2060" b="1"/>
            </a:lvl4pPr>
            <a:lvl5pPr marL="2354397" indent="0">
              <a:buNone/>
              <a:defRPr sz="2060" b="1"/>
            </a:lvl5pPr>
            <a:lvl6pPr marL="2942996" indent="0">
              <a:buNone/>
              <a:defRPr sz="2060" b="1"/>
            </a:lvl6pPr>
            <a:lvl7pPr marL="3531596" indent="0">
              <a:buNone/>
              <a:defRPr sz="2060" b="1"/>
            </a:lvl7pPr>
            <a:lvl8pPr marL="4120195" indent="0">
              <a:buNone/>
              <a:defRPr sz="2060" b="1"/>
            </a:lvl8pPr>
            <a:lvl9pPr marL="4708794" indent="0">
              <a:buNone/>
              <a:defRPr sz="206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25738" y="2761381"/>
            <a:ext cx="5685654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03887" y="1853171"/>
            <a:ext cx="5713654" cy="908210"/>
          </a:xfrm>
        </p:spPr>
        <p:txBody>
          <a:bodyPr anchor="b"/>
          <a:lstStyle>
            <a:lvl1pPr marL="0" indent="0">
              <a:buNone/>
              <a:defRPr sz="3090" b="1"/>
            </a:lvl1pPr>
            <a:lvl2pPr marL="588599" indent="0">
              <a:buNone/>
              <a:defRPr sz="2575" b="1"/>
            </a:lvl2pPr>
            <a:lvl3pPr marL="1177199" indent="0">
              <a:buNone/>
              <a:defRPr sz="2317" b="1"/>
            </a:lvl3pPr>
            <a:lvl4pPr marL="1765798" indent="0">
              <a:buNone/>
              <a:defRPr sz="2060" b="1"/>
            </a:lvl4pPr>
            <a:lvl5pPr marL="2354397" indent="0">
              <a:buNone/>
              <a:defRPr sz="2060" b="1"/>
            </a:lvl5pPr>
            <a:lvl6pPr marL="2942996" indent="0">
              <a:buNone/>
              <a:defRPr sz="2060" b="1"/>
            </a:lvl6pPr>
            <a:lvl7pPr marL="3531596" indent="0">
              <a:buNone/>
              <a:defRPr sz="2060" b="1"/>
            </a:lvl7pPr>
            <a:lvl8pPr marL="4120195" indent="0">
              <a:buNone/>
              <a:defRPr sz="2060" b="1"/>
            </a:lvl8pPr>
            <a:lvl9pPr marL="4708794" indent="0">
              <a:buNone/>
              <a:defRPr sz="206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803887" y="2761381"/>
            <a:ext cx="5713654" cy="406157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FBCD69-B88D-4E79-BD21-A9B88731344B}" type="datetime1">
              <a:rPr lang="ru-RU" smtClean="0"/>
              <a:t>14.11.2024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12" name="Рисунок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54485"/>
            <a:ext cx="13439775" cy="1834912"/>
          </a:xfrm>
          <a:prstGeom prst="rect">
            <a:avLst/>
          </a:prstGeom>
        </p:spPr>
      </p:pic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789864" y="294369"/>
            <a:ext cx="7469587" cy="11441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 </a:t>
            </a:r>
            <a:r>
              <a:rPr lang="en-US" dirty="0"/>
              <a:t/>
            </a:r>
            <a:br>
              <a:rPr lang="en-US" dirty="0"/>
            </a:br>
            <a:r>
              <a:rPr lang="ru-RU" dirty="0"/>
              <a:t>и ещё немного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766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3987" y="2012414"/>
            <a:ext cx="11591807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3986" y="7006702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94DBCD-3890-4209-968B-2ABCEA81BEB1}" type="datetime1">
              <a:rPr lang="ru-RU" smtClean="0"/>
              <a:t>14.11.2024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51926" y="7006702"/>
            <a:ext cx="4535925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07140" y="7006702"/>
            <a:ext cx="3023949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4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5FD80-C3B9-44E2-96AF-9E09FF081CFC}" type="slidenum">
              <a:rPr lang="ru-RU" smtClean="0"/>
              <a:t>‹#›</a:t>
            </a:fld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90018" y="226738"/>
            <a:ext cx="776857" cy="99060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652" y="226736"/>
            <a:ext cx="1007460" cy="539746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40286" y="6803383"/>
            <a:ext cx="2160461" cy="990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053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91" r:id="rId3"/>
    <p:sldLayoutId id="2147483692" r:id="rId4"/>
    <p:sldLayoutId id="2147483693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73" r:id="rId12"/>
    <p:sldLayoutId id="2147483668" r:id="rId13"/>
    <p:sldLayoutId id="2147483669" r:id="rId14"/>
    <p:sldLayoutId id="2147483677" r:id="rId15"/>
  </p:sldLayoutIdLst>
  <p:hf hdr="0" ftr="0" dt="0"/>
  <p:txStyles>
    <p:titleStyle>
      <a:lvl1pPr algn="l" defTabSz="1177199" rtl="0" eaLnBrk="1" latinLnBrk="0" hangingPunct="1">
        <a:lnSpc>
          <a:spcPct val="90000"/>
        </a:lnSpc>
        <a:spcBef>
          <a:spcPct val="0"/>
        </a:spcBef>
        <a:buNone/>
        <a:defRPr sz="3862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94300" indent="-294300" algn="l" defTabSz="1177199" rtl="0" eaLnBrk="1" latinLnBrk="0" hangingPunct="1">
        <a:lnSpc>
          <a:spcPct val="90000"/>
        </a:lnSpc>
        <a:spcBef>
          <a:spcPts val="1287"/>
        </a:spcBef>
        <a:buClr>
          <a:srgbClr val="22A1DA"/>
        </a:buClr>
        <a:buFont typeface="Segoe UI" panose="020B0502040204020203" pitchFamily="34" charset="0"/>
        <a:buChar char="•"/>
        <a:defRPr sz="3090" kern="1200">
          <a:solidFill>
            <a:schemeClr val="tx1"/>
          </a:solidFill>
          <a:latin typeface="+mn-lt"/>
          <a:ea typeface="+mn-ea"/>
          <a:cs typeface="+mn-cs"/>
        </a:defRPr>
      </a:lvl1pPr>
      <a:lvl2pPr marL="882899" indent="-294300" algn="l" defTabSz="1177199" rtl="0" eaLnBrk="1" latinLnBrk="0" hangingPunct="1">
        <a:lnSpc>
          <a:spcPct val="90000"/>
        </a:lnSpc>
        <a:spcBef>
          <a:spcPts val="644"/>
        </a:spcBef>
        <a:buClr>
          <a:srgbClr val="22A1DA"/>
        </a:buClr>
        <a:buFont typeface="Segoe UI" panose="020B0502040204020203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2pPr>
      <a:lvl3pPr marL="1471498" indent="-294300" algn="l" defTabSz="1177199" rtl="0" eaLnBrk="1" latinLnBrk="0" hangingPunct="1">
        <a:lnSpc>
          <a:spcPct val="90000"/>
        </a:lnSpc>
        <a:spcBef>
          <a:spcPts val="644"/>
        </a:spcBef>
        <a:buClr>
          <a:srgbClr val="22A1DA"/>
        </a:buClr>
        <a:buFont typeface="Segoe UI" panose="020B0502040204020203" pitchFamily="34" charset="0"/>
        <a:buChar char="•"/>
        <a:defRPr sz="2060" kern="1200">
          <a:solidFill>
            <a:schemeClr val="tx1"/>
          </a:solidFill>
          <a:latin typeface="+mn-lt"/>
          <a:ea typeface="+mn-ea"/>
          <a:cs typeface="+mn-cs"/>
        </a:defRPr>
      </a:lvl3pPr>
      <a:lvl4pPr marL="2060097" indent="-294300" algn="l" defTabSz="1177199" rtl="0" eaLnBrk="1" latinLnBrk="0" hangingPunct="1">
        <a:lnSpc>
          <a:spcPct val="90000"/>
        </a:lnSpc>
        <a:spcBef>
          <a:spcPts val="644"/>
        </a:spcBef>
        <a:buClr>
          <a:srgbClr val="22A1DA"/>
        </a:buClr>
        <a:buFont typeface="Segoe UI" panose="020B0502040204020203" pitchFamily="34" charset="0"/>
        <a:buChar char="•"/>
        <a:defRPr sz="1802" kern="1200">
          <a:solidFill>
            <a:schemeClr val="tx1"/>
          </a:solidFill>
          <a:latin typeface="+mn-lt"/>
          <a:ea typeface="+mn-ea"/>
          <a:cs typeface="+mn-cs"/>
        </a:defRPr>
      </a:lvl4pPr>
      <a:lvl5pPr marL="2648697" indent="-294300" algn="l" defTabSz="1177199" rtl="0" eaLnBrk="1" latinLnBrk="0" hangingPunct="1">
        <a:lnSpc>
          <a:spcPct val="90000"/>
        </a:lnSpc>
        <a:spcBef>
          <a:spcPts val="644"/>
        </a:spcBef>
        <a:buClr>
          <a:srgbClr val="22A1DA"/>
        </a:buClr>
        <a:buFont typeface="Segoe UI" panose="020B0502040204020203" pitchFamily="34" charset="0"/>
        <a:buChar char="•"/>
        <a:defRPr sz="1545" kern="1200">
          <a:solidFill>
            <a:schemeClr val="tx1"/>
          </a:solidFill>
          <a:latin typeface="+mn-lt"/>
          <a:ea typeface="+mn-ea"/>
          <a:cs typeface="+mn-cs"/>
        </a:defRPr>
      </a:lvl5pPr>
      <a:lvl6pPr marL="3237296" indent="-294300" algn="l" defTabSz="1177199" rtl="0" eaLnBrk="1" latinLnBrk="0" hangingPunct="1">
        <a:lnSpc>
          <a:spcPct val="90000"/>
        </a:lnSpc>
        <a:spcBef>
          <a:spcPts val="644"/>
        </a:spcBef>
        <a:buFont typeface="Arial" panose="020B0604020202020204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6pPr>
      <a:lvl7pPr marL="3825895" indent="-294300" algn="l" defTabSz="1177199" rtl="0" eaLnBrk="1" latinLnBrk="0" hangingPunct="1">
        <a:lnSpc>
          <a:spcPct val="90000"/>
        </a:lnSpc>
        <a:spcBef>
          <a:spcPts val="644"/>
        </a:spcBef>
        <a:buFont typeface="Arial" panose="020B0604020202020204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7pPr>
      <a:lvl8pPr marL="4414495" indent="-294300" algn="l" defTabSz="1177199" rtl="0" eaLnBrk="1" latinLnBrk="0" hangingPunct="1">
        <a:lnSpc>
          <a:spcPct val="90000"/>
        </a:lnSpc>
        <a:spcBef>
          <a:spcPts val="644"/>
        </a:spcBef>
        <a:buFont typeface="Arial" panose="020B0604020202020204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8pPr>
      <a:lvl9pPr marL="5003094" indent="-294300" algn="l" defTabSz="1177199" rtl="0" eaLnBrk="1" latinLnBrk="0" hangingPunct="1">
        <a:lnSpc>
          <a:spcPct val="90000"/>
        </a:lnSpc>
        <a:spcBef>
          <a:spcPts val="644"/>
        </a:spcBef>
        <a:buFont typeface="Arial" panose="020B0604020202020204" pitchFamily="34" charset="0"/>
        <a:buChar char="•"/>
        <a:defRPr sz="231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1pPr>
      <a:lvl2pPr marL="588599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2pPr>
      <a:lvl3pPr marL="1177199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3pPr>
      <a:lvl4pPr marL="1765798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4pPr>
      <a:lvl5pPr marL="2354397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5pPr>
      <a:lvl6pPr marL="2942996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6pPr>
      <a:lvl7pPr marL="3531596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7pPr>
      <a:lvl8pPr marL="4120195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8pPr>
      <a:lvl9pPr marL="4708794" algn="l" defTabSz="1177199" rtl="0" eaLnBrk="1" latinLnBrk="0" hangingPunct="1">
        <a:defRPr sz="231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ru-RU" dirty="0"/>
              <a:t>1</a:t>
            </a: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47137" y="-19846"/>
            <a:ext cx="10697352" cy="1265213"/>
          </a:xfrm>
        </p:spPr>
        <p:txBody>
          <a:bodyPr>
            <a:noAutofit/>
          </a:bodyPr>
          <a:lstStyle/>
          <a:p>
            <a:r>
              <a:rPr lang="ru-RU" sz="2800" dirty="0"/>
              <a:t>Основные принципы </a:t>
            </a:r>
            <a:r>
              <a:rPr lang="ru-RU" sz="2800" dirty="0" smtClean="0"/>
              <a:t>СЗПК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405354" y="2495019"/>
            <a:ext cx="13034421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sz="1400" b="1" dirty="0" smtClean="0">
                <a:solidFill>
                  <a:srgbClr val="ED7D2F"/>
                </a:solidFill>
              </a:rPr>
              <a:t>Стабилизационная оговорка</a:t>
            </a:r>
            <a:r>
              <a:rPr lang="ru-RU" sz="1400" dirty="0" smtClean="0"/>
              <a:t> –</a:t>
            </a:r>
            <a:r>
              <a:rPr lang="ru-RU" sz="1400" u="sng" dirty="0" smtClean="0"/>
              <a:t> гарантия неприменения </a:t>
            </a:r>
            <a:r>
              <a:rPr lang="ru-RU" sz="1400" u="sng" dirty="0"/>
              <a:t>отдельных актов (решений) публично-правового </a:t>
            </a:r>
            <a:r>
              <a:rPr lang="ru-RU" sz="1400" u="sng" dirty="0" smtClean="0"/>
              <a:t>образования</a:t>
            </a:r>
            <a:r>
              <a:rPr lang="ru-RU" sz="1400" dirty="0" smtClean="0"/>
              <a:t>, являющегося стороной СЗПК, ухудшающих условия ведения предпринимательской и (или) иной деятельности, связанной с реализацией проекта</a:t>
            </a:r>
            <a:endParaRPr lang="ru-RU" sz="14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05353" y="2513683"/>
            <a:ext cx="12825736" cy="504556"/>
          </a:xfrm>
          <a:prstGeom prst="roundRect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228" y="3452771"/>
            <a:ext cx="645259" cy="537115"/>
          </a:xfrm>
          <a:prstGeom prst="rect">
            <a:avLst/>
          </a:prstGeom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59" y="3420348"/>
            <a:ext cx="596746" cy="496733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6916" y="3963993"/>
            <a:ext cx="596746" cy="496733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59" y="4516648"/>
            <a:ext cx="596746" cy="496733"/>
          </a:xfrm>
          <a:prstGeom prst="rect">
            <a:avLst/>
          </a:prstGeom>
        </p:spPr>
      </p:pic>
      <p:pic>
        <p:nvPicPr>
          <p:cNvPr id="16" name="Рисунок 1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228" y="3945377"/>
            <a:ext cx="645259" cy="537115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226" y="4512351"/>
            <a:ext cx="645259" cy="537115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2248652" y="3523972"/>
            <a:ext cx="103632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dirty="0" smtClean="0">
                <a:solidFill>
                  <a:srgbClr val="ED7D2F"/>
                </a:solidFill>
                <a:latin typeface="+mn-lt"/>
              </a:rPr>
              <a:t>6 лет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2143760" y="4024418"/>
            <a:ext cx="103632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dirty="0" smtClean="0">
                <a:solidFill>
                  <a:srgbClr val="ED7D2F"/>
                </a:solidFill>
              </a:rPr>
              <a:t>10 лет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128520" y="5118930"/>
            <a:ext cx="103632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dirty="0" smtClean="0">
                <a:solidFill>
                  <a:srgbClr val="ED7D2F"/>
                </a:solidFill>
              </a:rPr>
              <a:t>20 лет</a:t>
            </a:r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3616960" y="3724027"/>
            <a:ext cx="185928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616960" y="4224473"/>
            <a:ext cx="185928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 стрелкой 23"/>
          <p:cNvCxnSpPr/>
          <p:nvPr/>
        </p:nvCxnSpPr>
        <p:spPr>
          <a:xfrm>
            <a:off x="3616960" y="4765014"/>
            <a:ext cx="185928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01320" y="3106107"/>
            <a:ext cx="2763520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b="1" dirty="0" smtClean="0">
                <a:latin typeface="+mn-lt"/>
              </a:rPr>
              <a:t>Срок применения: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594695" y="3077100"/>
            <a:ext cx="5052870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b="1" dirty="0" smtClean="0">
                <a:latin typeface="+mn-lt"/>
              </a:rPr>
              <a:t>Объем капиталовложений собственных средств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690517" y="3523972"/>
            <a:ext cx="2661946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dirty="0">
                <a:solidFill>
                  <a:srgbClr val="ED7D2F"/>
                </a:solidFill>
              </a:rPr>
              <a:t>д</a:t>
            </a:r>
            <a:r>
              <a:rPr lang="ru-RU" sz="2000" dirty="0" smtClean="0">
                <a:solidFill>
                  <a:srgbClr val="ED7D2F"/>
                </a:solidFill>
              </a:rPr>
              <a:t>о 10 млрд. рублей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690516" y="4564959"/>
            <a:ext cx="3418683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dirty="0" smtClean="0">
                <a:solidFill>
                  <a:srgbClr val="ED7D2F"/>
                </a:solidFill>
                <a:latin typeface="+mn-lt"/>
              </a:rPr>
              <a:t>от 10 до 15 млрд. рублей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690516" y="5068693"/>
            <a:ext cx="3418682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dirty="0" smtClean="0">
                <a:solidFill>
                  <a:srgbClr val="ED7D2F"/>
                </a:solidFill>
                <a:latin typeface="+mn-lt"/>
              </a:rPr>
              <a:t>свыше 15 млрд. рублей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301658" y="1460504"/>
            <a:ext cx="12929431" cy="951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3000"/>
              </a:lnSpc>
              <a:spcAft>
                <a:spcPts val="0"/>
              </a:spcAft>
            </a:pPr>
            <a:r>
              <a:rPr lang="ru-RU" sz="1500" b="1" u="sng" dirty="0">
                <a:ea typeface="Calibri" panose="020F0502020204030204" pitchFamily="34" charset="0"/>
                <a:cs typeface="Liberation Serif" panose="02020603050405020304" pitchFamily="18" charset="0"/>
              </a:rPr>
              <a:t>Соглашение о защите и поощрении капиталовложений (СЗПК)</a:t>
            </a:r>
            <a:r>
              <a:rPr lang="ru-RU" sz="1500" dirty="0">
                <a:ea typeface="Calibri" panose="020F0502020204030204" pitchFamily="34" charset="0"/>
                <a:cs typeface="Liberation Serif" panose="02020603050405020304" pitchFamily="18" charset="0"/>
              </a:rPr>
              <a:t> </a:t>
            </a:r>
            <a:r>
              <a:rPr lang="ru-RU" sz="1500" b="1" dirty="0">
                <a:ea typeface="Calibri" panose="020F0502020204030204" pitchFamily="34" charset="0"/>
                <a:cs typeface="Liberation Serif" panose="02020603050405020304" pitchFamily="18" charset="0"/>
              </a:rPr>
              <a:t>– соглашение, </a:t>
            </a:r>
            <a:endParaRPr lang="ru-RU" sz="1500" b="1" dirty="0" smtClean="0">
              <a:ea typeface="Calibri" panose="020F0502020204030204" pitchFamily="34" charset="0"/>
              <a:cs typeface="Liberation Serif" panose="02020603050405020304" pitchFamily="18" charset="0"/>
            </a:endParaRPr>
          </a:p>
          <a:p>
            <a:pPr algn="ctr">
              <a:lnSpc>
                <a:spcPct val="93000"/>
              </a:lnSpc>
              <a:spcAft>
                <a:spcPts val="0"/>
              </a:spcAft>
            </a:pPr>
            <a:r>
              <a:rPr lang="ru-RU" sz="1500" b="1" dirty="0" smtClean="0">
                <a:ea typeface="Calibri" panose="020F0502020204030204" pitchFamily="34" charset="0"/>
                <a:cs typeface="Liberation Serif" panose="02020603050405020304" pitchFamily="18" charset="0"/>
              </a:rPr>
              <a:t>заключаемое </a:t>
            </a:r>
            <a:r>
              <a:rPr lang="ru-RU" sz="1500" b="1" dirty="0">
                <a:ea typeface="Calibri" panose="020F0502020204030204" pitchFamily="34" charset="0"/>
                <a:cs typeface="Liberation Serif" panose="02020603050405020304" pitchFamily="18" charset="0"/>
              </a:rPr>
              <a:t>между инвестором </a:t>
            </a:r>
            <a:r>
              <a:rPr lang="ru-RU" sz="1500" b="1" dirty="0" smtClean="0">
                <a:ea typeface="Calibri" panose="020F0502020204030204" pitchFamily="34" charset="0"/>
                <a:cs typeface="Liberation Serif" panose="02020603050405020304" pitchFamily="18" charset="0"/>
              </a:rPr>
              <a:t>и </a:t>
            </a:r>
            <a:r>
              <a:rPr lang="ru-RU" sz="1500" b="1" dirty="0">
                <a:ea typeface="Calibri" panose="020F0502020204030204" pitchFamily="34" charset="0"/>
                <a:cs typeface="Liberation Serif" panose="02020603050405020304" pitchFamily="18" charset="0"/>
              </a:rPr>
              <a:t>публично-правовым образованием, по которому последнее обязуется в обмен на инвестиции обеспечить инвестору неприменение в отношении него актов (решений) органов власти, ухудшающих его положение или создающих дополнительные барьеры или расходы при реализации Проекта.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23982" y="6411572"/>
            <a:ext cx="11568701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sz="1200" b="1" dirty="0">
                <a:solidFill>
                  <a:srgbClr val="ED7D2F"/>
                </a:solidFill>
              </a:rPr>
              <a:t>К</a:t>
            </a:r>
            <a:r>
              <a:rPr lang="ru-RU" sz="1200" b="1" dirty="0" smtClean="0">
                <a:solidFill>
                  <a:srgbClr val="ED7D2F"/>
                </a:solidFill>
              </a:rPr>
              <a:t>апиталовложения</a:t>
            </a:r>
            <a:r>
              <a:rPr lang="ru-RU" sz="1200" dirty="0" smtClean="0"/>
              <a:t> </a:t>
            </a:r>
            <a:r>
              <a:rPr lang="ru-RU" sz="1200" dirty="0"/>
              <a:t>- вложенные в инвестиционный проект денежные средства проектной компании, предоставленные ей инвестором (инвесторами) </a:t>
            </a:r>
            <a:r>
              <a:rPr lang="ru-RU" sz="1200" dirty="0" smtClean="0"/>
              <a:t/>
            </a:r>
            <a:br>
              <a:rPr lang="ru-RU" sz="1200" dirty="0" smtClean="0"/>
            </a:br>
            <a:r>
              <a:rPr lang="ru-RU" sz="1200" dirty="0" smtClean="0"/>
              <a:t>в </a:t>
            </a:r>
            <a:r>
              <a:rPr lang="ru-RU" sz="1200" dirty="0"/>
              <a:t>качестве взносов в уставный (складочный) капитал и (или) вкладов в имущество проектной компании, или вложенные в инвестиционный проект денежные средства иной организации, реализующей проект, за исключением </a:t>
            </a:r>
            <a:r>
              <a:rPr lang="ru-RU" sz="1200" dirty="0" smtClean="0"/>
              <a:t>денежных </a:t>
            </a:r>
            <a:r>
              <a:rPr lang="ru-RU" sz="1200" dirty="0"/>
              <a:t>средств, полученных из бюджета бюджетной системы Российской Федерации, а также денежных средств, полученных от организации с публичным участием, подлежащих казначейскому </a:t>
            </a:r>
            <a:r>
              <a:rPr lang="ru-RU" sz="1200" dirty="0" smtClean="0"/>
              <a:t>сопровождению</a:t>
            </a:r>
            <a:endParaRPr lang="ru-RU" sz="1200" dirty="0"/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23982" y="5736657"/>
            <a:ext cx="0" cy="1383334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2" name="Рисунок 3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259" y="5020382"/>
            <a:ext cx="596746" cy="496733"/>
          </a:xfrm>
          <a:prstGeom prst="rect">
            <a:avLst/>
          </a:prstGeom>
        </p:spPr>
      </p:pic>
      <p:cxnSp>
        <p:nvCxnSpPr>
          <p:cNvPr id="33" name="Прямая со стрелкой 32"/>
          <p:cNvCxnSpPr/>
          <p:nvPr/>
        </p:nvCxnSpPr>
        <p:spPr>
          <a:xfrm>
            <a:off x="3616960" y="5250930"/>
            <a:ext cx="1859280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4" name="Рисунок 3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8227" y="5000192"/>
            <a:ext cx="645259" cy="537115"/>
          </a:xfrm>
          <a:prstGeom prst="rect">
            <a:avLst/>
          </a:prstGeom>
        </p:spPr>
      </p:pic>
      <p:sp>
        <p:nvSpPr>
          <p:cNvPr id="36" name="TextBox 35"/>
          <p:cNvSpPr txBox="1"/>
          <p:nvPr/>
        </p:nvSpPr>
        <p:spPr>
          <a:xfrm>
            <a:off x="2128520" y="4580853"/>
            <a:ext cx="1036320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dirty="0" smtClean="0">
                <a:solidFill>
                  <a:srgbClr val="ED7D2F"/>
                </a:solidFill>
              </a:rPr>
              <a:t>15 лет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690517" y="4014127"/>
            <a:ext cx="6749258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dirty="0">
                <a:solidFill>
                  <a:srgbClr val="ED7D2F"/>
                </a:solidFill>
              </a:rPr>
              <a:t>д</a:t>
            </a:r>
            <a:r>
              <a:rPr lang="ru-RU" sz="2000" dirty="0" smtClean="0">
                <a:solidFill>
                  <a:srgbClr val="ED7D2F"/>
                </a:solidFill>
              </a:rPr>
              <a:t>о 10 млрд. рублей (для проектов в отдельных сферах*)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23982" y="5790712"/>
            <a:ext cx="119160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solidFill>
                  <a:srgbClr val="ED7D2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* </a:t>
            </a:r>
            <a:r>
              <a:rPr lang="ru-RU" sz="1200" dirty="0" smtClean="0"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ru-RU" sz="1200" dirty="0">
                <a:ea typeface="Calibri" panose="020F0502020204030204" pitchFamily="34" charset="0"/>
                <a:cs typeface="Arial" panose="020B0604020202020204" pitchFamily="34" charset="0"/>
              </a:rPr>
              <a:t>до 10 лет повышается срок применения стабилизационной оговорки </a:t>
            </a:r>
            <a:r>
              <a:rPr lang="ru-RU" sz="1200" dirty="0" smtClean="0">
                <a:ea typeface="Calibri" panose="020F0502020204030204" pitchFamily="34" charset="0"/>
                <a:cs typeface="Arial" panose="020B0604020202020204" pitchFamily="34" charset="0"/>
              </a:rPr>
              <a:t>в </a:t>
            </a:r>
            <a:r>
              <a:rPr lang="ru-RU" sz="1200" dirty="0">
                <a:ea typeface="Calibri" panose="020F0502020204030204" pitchFamily="34" charset="0"/>
                <a:cs typeface="Arial" panose="020B0604020202020204" pitchFamily="34" charset="0"/>
              </a:rPr>
              <a:t>отношении инвестиционных проектов </a:t>
            </a:r>
            <a:r>
              <a:rPr lang="ru-RU" sz="1200" b="1" dirty="0">
                <a:solidFill>
                  <a:srgbClr val="ED7D2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в сфере сельского хозяйства</a:t>
            </a:r>
            <a:r>
              <a:rPr lang="ru-RU" sz="1200" dirty="0"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ru-RU" sz="1200" b="1" dirty="0">
                <a:solidFill>
                  <a:srgbClr val="ED7D2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пищевой </a:t>
            </a:r>
            <a:r>
              <a:rPr lang="ru-RU" sz="1200" b="1" dirty="0" smtClean="0">
                <a:solidFill>
                  <a:srgbClr val="ED7D2F"/>
                </a:solidFill>
                <a:ea typeface="Calibri" panose="020F0502020204030204" pitchFamily="34" charset="0"/>
                <a:cs typeface="Arial" panose="020B0604020202020204" pitchFamily="34" charset="0"/>
              </a:rPr>
              <a:t/>
            </a:r>
            <a:br>
              <a:rPr lang="ru-RU" sz="1200" b="1" dirty="0" smtClean="0">
                <a:solidFill>
                  <a:srgbClr val="ED7D2F"/>
                </a:solidFill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ru-RU" sz="1200" b="1" dirty="0" smtClean="0">
                <a:solidFill>
                  <a:srgbClr val="ED7D2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и </a:t>
            </a:r>
            <a:r>
              <a:rPr lang="ru-RU" sz="1200" b="1" dirty="0">
                <a:solidFill>
                  <a:srgbClr val="ED7D2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перерабатывающей промышленности</a:t>
            </a:r>
            <a:r>
              <a:rPr lang="ru-RU" sz="1200" dirty="0"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ru-RU" sz="1200" b="1" dirty="0">
                <a:solidFill>
                  <a:srgbClr val="ED7D2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образования </a:t>
            </a:r>
            <a:r>
              <a:rPr lang="ru-RU" sz="1200" dirty="0">
                <a:ea typeface="Calibri" panose="020F0502020204030204" pitchFamily="34" charset="0"/>
                <a:cs typeface="Arial" panose="020B0604020202020204" pitchFamily="34" charset="0"/>
              </a:rPr>
              <a:t>и</a:t>
            </a:r>
            <a:r>
              <a:rPr lang="ru-RU" sz="1200" b="1" dirty="0">
                <a:solidFill>
                  <a:srgbClr val="ED7D2F"/>
                </a:solidFill>
                <a:ea typeface="Calibri" panose="020F0502020204030204" pitchFamily="34" charset="0"/>
                <a:cs typeface="Arial" panose="020B0604020202020204" pitchFamily="34" charset="0"/>
              </a:rPr>
              <a:t> здравоохранения</a:t>
            </a:r>
            <a:r>
              <a:rPr lang="ru-RU" sz="1200" dirty="0">
                <a:ea typeface="Calibri" panose="020F0502020204030204" pitchFamily="34" charset="0"/>
                <a:cs typeface="Arial" panose="020B0604020202020204" pitchFamily="34" charset="0"/>
              </a:rPr>
              <a:t>, объем капиталовложений, в которые не превышает </a:t>
            </a:r>
            <a:r>
              <a:rPr lang="ru-RU" sz="1200" dirty="0" smtClean="0">
                <a:ea typeface="Calibri" panose="020F0502020204030204" pitchFamily="34" charset="0"/>
                <a:cs typeface="Arial" panose="020B0604020202020204" pitchFamily="34" charset="0"/>
              </a:rPr>
              <a:t>10 </a:t>
            </a:r>
            <a:r>
              <a:rPr lang="ru-RU" sz="1200" dirty="0">
                <a:ea typeface="Calibri" panose="020F0502020204030204" pitchFamily="34" charset="0"/>
                <a:cs typeface="Arial" panose="020B0604020202020204" pitchFamily="34" charset="0"/>
              </a:rPr>
              <a:t>млрд рублей</a:t>
            </a:r>
            <a:endParaRPr lang="ru-RU" sz="1200" dirty="0"/>
          </a:p>
        </p:txBody>
      </p:sp>
    </p:spTree>
    <p:extLst>
      <p:ext uri="{BB962C8B-B14F-4D97-AF65-F5344CB8AC3E}">
        <p14:creationId xmlns:p14="http://schemas.microsoft.com/office/powerpoint/2010/main" val="195744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2915901" y="6997612"/>
            <a:ext cx="330122" cy="402483"/>
          </a:xfrm>
        </p:spPr>
        <p:txBody>
          <a:bodyPr/>
          <a:lstStyle/>
          <a:p>
            <a:fld id="{61F5FD80-C3B9-44E2-96AF-9E09FF081CFC}" type="slidenum">
              <a:rPr lang="ru-RU" smtClean="0"/>
              <a:t>2</a:t>
            </a:fld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70356" y="315286"/>
            <a:ext cx="7469587" cy="668840"/>
          </a:xfrm>
        </p:spPr>
        <p:txBody>
          <a:bodyPr>
            <a:noAutofit/>
          </a:bodyPr>
          <a:lstStyle/>
          <a:p>
            <a:r>
              <a:rPr lang="ru-RU" sz="2800" dirty="0"/>
              <a:t>Виды СЗПК, ключевые </a:t>
            </a:r>
            <a:r>
              <a:rPr lang="ru-RU" sz="2800" dirty="0" smtClean="0"/>
              <a:t>требования</a:t>
            </a:r>
            <a:endParaRPr lang="ru-RU" sz="2800" dirty="0"/>
          </a:p>
        </p:txBody>
      </p:sp>
      <p:sp>
        <p:nvSpPr>
          <p:cNvPr id="5" name="Скругленный прямоугольник 4">
            <a:extLst>
              <a:ext uri="{FF2B5EF4-FFF2-40B4-BE49-F238E27FC236}">
                <a16:creationId xmlns:a16="http://schemas.microsoft.com/office/drawing/2014/main" xmlns="" id="{2DD94DF9-F084-FB4B-9B4C-2E27A3AA581E}"/>
              </a:ext>
            </a:extLst>
          </p:cNvPr>
          <p:cNvSpPr/>
          <p:nvPr/>
        </p:nvSpPr>
        <p:spPr>
          <a:xfrm>
            <a:off x="2367816" y="1764128"/>
            <a:ext cx="4860757" cy="1422276"/>
          </a:xfrm>
          <a:prstGeom prst="roundRect">
            <a:avLst/>
          </a:prstGeom>
          <a:noFill/>
          <a:ln w="28575">
            <a:solidFill>
              <a:srgbClr val="ED7D2F"/>
            </a:solidFill>
            <a:miter lim="400000"/>
          </a:ln>
        </p:spPr>
        <p:txBody>
          <a:bodyPr lIns="55998" tIns="55998" rIns="55998" bIns="55998" anchor="ctr"/>
          <a:lstStyle/>
          <a:p>
            <a:pPr defTabSz="909949"/>
            <a:endParaRPr lang="ru-RU" sz="2205" b="1" dirty="0"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6" name="Первый тезис…">
            <a:extLst>
              <a:ext uri="{FF2B5EF4-FFF2-40B4-BE49-F238E27FC236}">
                <a16:creationId xmlns:a16="http://schemas.microsoft.com/office/drawing/2014/main" xmlns="" id="{48F5D916-431D-3841-B06B-442BC0CBB85C}"/>
              </a:ext>
            </a:extLst>
          </p:cNvPr>
          <p:cNvSpPr txBox="1"/>
          <p:nvPr/>
        </p:nvSpPr>
        <p:spPr>
          <a:xfrm>
            <a:off x="2882768" y="1916105"/>
            <a:ext cx="4008920" cy="4796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5998" tIns="55998" rIns="55998" bIns="55998" anchor="t">
            <a:spAutoFit/>
          </a:bodyPr>
          <a:lstStyle/>
          <a:p>
            <a:pPr>
              <a:lnSpc>
                <a:spcPct val="90000"/>
              </a:lnSpc>
              <a:spcBef>
                <a:spcPts val="992"/>
              </a:spcBef>
              <a:defRPr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1323" b="1" spc="-11" dirty="0">
                <a:solidFill>
                  <a:schemeClr val="bg2">
                    <a:lumMod val="10000"/>
                  </a:schemeClr>
                </a:solidFill>
                <a:latin typeface="Stem Medium" panose="020B0503020203020204"/>
                <a:ea typeface="+mj-ea"/>
                <a:cs typeface="Verdana"/>
              </a:rPr>
              <a:t>Российское юридическое лицо (кроме гос. и </a:t>
            </a:r>
            <a:r>
              <a:rPr lang="ru-RU" sz="1323" b="1" spc="-11" dirty="0" err="1">
                <a:solidFill>
                  <a:schemeClr val="bg2">
                    <a:lumMod val="10000"/>
                  </a:schemeClr>
                </a:solidFill>
                <a:latin typeface="Stem Medium" panose="020B0503020203020204"/>
                <a:ea typeface="+mj-ea"/>
                <a:cs typeface="Verdana"/>
              </a:rPr>
              <a:t>мун</a:t>
            </a:r>
            <a:r>
              <a:rPr lang="ru-RU" sz="1323" b="1" spc="-11" dirty="0">
                <a:solidFill>
                  <a:schemeClr val="bg2">
                    <a:lumMod val="10000"/>
                  </a:schemeClr>
                </a:solidFill>
                <a:latin typeface="Stem Medium" panose="020B0503020203020204"/>
                <a:ea typeface="+mj-ea"/>
                <a:cs typeface="Verdana"/>
              </a:rPr>
              <a:t>. учреждений, ГУП и МУП)</a:t>
            </a:r>
          </a:p>
        </p:txBody>
      </p:sp>
      <p:sp>
        <p:nvSpPr>
          <p:cNvPr id="7" name="Первый тезис…">
            <a:extLst>
              <a:ext uri="{FF2B5EF4-FFF2-40B4-BE49-F238E27FC236}">
                <a16:creationId xmlns:a16="http://schemas.microsoft.com/office/drawing/2014/main" xmlns="" id="{384FF50A-7B6B-134C-BC0B-801398ABD678}"/>
              </a:ext>
            </a:extLst>
          </p:cNvPr>
          <p:cNvSpPr txBox="1"/>
          <p:nvPr/>
        </p:nvSpPr>
        <p:spPr>
          <a:xfrm>
            <a:off x="2882768" y="2393724"/>
            <a:ext cx="3518032" cy="296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5998" tIns="55998" rIns="55998" bIns="55998" anchor="t">
            <a:spAutoFit/>
          </a:bodyPr>
          <a:lstStyle/>
          <a:p>
            <a:pPr>
              <a:lnSpc>
                <a:spcPct val="90000"/>
              </a:lnSpc>
              <a:spcBef>
                <a:spcPts val="992"/>
              </a:spcBef>
              <a:defRPr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1323" b="1" spc="-11" dirty="0">
                <a:solidFill>
                  <a:schemeClr val="bg2">
                    <a:lumMod val="10000"/>
                  </a:schemeClr>
                </a:solidFill>
                <a:latin typeface="Stem Medium" panose="020B0503020203020204"/>
                <a:ea typeface="+mj-ea"/>
                <a:cs typeface="Verdana"/>
              </a:rPr>
              <a:t>Не находится в процессе ликвидации</a:t>
            </a:r>
          </a:p>
        </p:txBody>
      </p:sp>
      <p:sp>
        <p:nvSpPr>
          <p:cNvPr id="8" name="Первый тезис…">
            <a:extLst>
              <a:ext uri="{FF2B5EF4-FFF2-40B4-BE49-F238E27FC236}">
                <a16:creationId xmlns:a16="http://schemas.microsoft.com/office/drawing/2014/main" xmlns="" id="{5A8AFFD4-1D0B-5B4C-94A1-CD45260795E6}"/>
              </a:ext>
            </a:extLst>
          </p:cNvPr>
          <p:cNvSpPr txBox="1"/>
          <p:nvPr/>
        </p:nvSpPr>
        <p:spPr>
          <a:xfrm>
            <a:off x="2882768" y="2726433"/>
            <a:ext cx="4612656" cy="296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55998" tIns="55998" rIns="55998" bIns="55998" anchor="t">
            <a:spAutoFit/>
          </a:bodyPr>
          <a:lstStyle/>
          <a:p>
            <a:pPr>
              <a:lnSpc>
                <a:spcPct val="90000"/>
              </a:lnSpc>
              <a:spcBef>
                <a:spcPts val="992"/>
              </a:spcBef>
              <a:defRPr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1323" b="1" spc="-11" dirty="0">
                <a:solidFill>
                  <a:schemeClr val="bg2">
                    <a:lumMod val="10000"/>
                  </a:schemeClr>
                </a:solidFill>
                <a:latin typeface="Stem Medium" panose="020B0503020203020204"/>
                <a:ea typeface="+mj-ea"/>
                <a:cs typeface="Verdana"/>
              </a:rPr>
              <a:t>Не возбуждено дело о несостоятельности (банкротстве)</a:t>
            </a:r>
          </a:p>
        </p:txBody>
      </p:sp>
      <p:pic>
        <p:nvPicPr>
          <p:cNvPr id="9" name="1024px-Flag_of_Russia.svg.png" descr="1024px-Flag_of_Russia.svg.png">
            <a:extLst>
              <a:ext uri="{FF2B5EF4-FFF2-40B4-BE49-F238E27FC236}">
                <a16:creationId xmlns:a16="http://schemas.microsoft.com/office/drawing/2014/main" xmlns="" id="{8B202C7A-21C8-684D-BBF0-7878A6B6FD87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7460" t="1233" r="17460" b="1214"/>
          <a:stretch>
            <a:fillRect/>
          </a:stretch>
        </p:blipFill>
        <p:spPr>
          <a:xfrm>
            <a:off x="2545883" y="1985225"/>
            <a:ext cx="287264" cy="2872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679" h="20595" extrusionOk="0">
                <a:moveTo>
                  <a:pt x="9840" y="0"/>
                </a:moveTo>
                <a:cubicBezTo>
                  <a:pt x="7323" y="0"/>
                  <a:pt x="4802" y="1001"/>
                  <a:pt x="2881" y="3011"/>
                </a:cubicBezTo>
                <a:cubicBezTo>
                  <a:pt x="-960" y="7032"/>
                  <a:pt x="-960" y="13559"/>
                  <a:pt x="2881" y="17579"/>
                </a:cubicBezTo>
                <a:cubicBezTo>
                  <a:pt x="6722" y="21600"/>
                  <a:pt x="12958" y="21600"/>
                  <a:pt x="16799" y="17579"/>
                </a:cubicBezTo>
                <a:cubicBezTo>
                  <a:pt x="20640" y="13559"/>
                  <a:pt x="20640" y="7032"/>
                  <a:pt x="16799" y="3011"/>
                </a:cubicBezTo>
                <a:cubicBezTo>
                  <a:pt x="14878" y="1001"/>
                  <a:pt x="12357" y="0"/>
                  <a:pt x="9840" y="0"/>
                </a:cubicBezTo>
                <a:close/>
              </a:path>
            </a:pathLst>
          </a:custGeom>
          <a:ln w="12700">
            <a:solidFill>
              <a:srgbClr val="0077C8"/>
            </a:solidFill>
            <a:miter lim="400000"/>
          </a:ln>
        </p:spPr>
      </p:pic>
      <p:pic>
        <p:nvPicPr>
          <p:cNvPr id="10" name="Рисунок 26" descr="Рисунок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3272" y="2354071"/>
            <a:ext cx="287264" cy="287264"/>
          </a:xfrm>
          <a:prstGeom prst="rect">
            <a:avLst/>
          </a:prstGeom>
          <a:ln w="12700">
            <a:miter lim="400000"/>
          </a:ln>
        </p:spPr>
      </p:pic>
      <p:pic>
        <p:nvPicPr>
          <p:cNvPr id="11" name="Рисунок 68" descr="Рисунок 6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53272" y="2732573"/>
            <a:ext cx="295300" cy="295300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xmlns="" id="{2DD94DF9-F084-FB4B-9B4C-2E27A3AA581E}"/>
              </a:ext>
            </a:extLst>
          </p:cNvPr>
          <p:cNvSpPr/>
          <p:nvPr/>
        </p:nvSpPr>
        <p:spPr>
          <a:xfrm>
            <a:off x="2367816" y="3296104"/>
            <a:ext cx="10770668" cy="1959201"/>
          </a:xfrm>
          <a:prstGeom prst="roundRect">
            <a:avLst/>
          </a:prstGeom>
          <a:noFill/>
          <a:ln w="28575">
            <a:solidFill>
              <a:srgbClr val="ED7D2F"/>
            </a:solidFill>
            <a:miter lim="400000"/>
          </a:ln>
        </p:spPr>
        <p:txBody>
          <a:bodyPr lIns="55998" tIns="55998" rIns="55998" bIns="55998" anchor="ctr"/>
          <a:lstStyle/>
          <a:p>
            <a:pPr defTabSz="909949"/>
            <a:endParaRPr lang="ru-RU" sz="2205" b="1" dirty="0"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931" y="1908520"/>
            <a:ext cx="1202898" cy="1202896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64" y="3581399"/>
            <a:ext cx="1202898" cy="1445094"/>
          </a:xfrm>
          <a:prstGeom prst="rect">
            <a:avLst/>
          </a:prstGeom>
        </p:spPr>
      </p:pic>
      <p:sp>
        <p:nvSpPr>
          <p:cNvPr id="27" name="Первый тезис…">
            <a:extLst>
              <a:ext uri="{FF2B5EF4-FFF2-40B4-BE49-F238E27FC236}">
                <a16:creationId xmlns:a16="http://schemas.microsoft.com/office/drawing/2014/main" xmlns="" id="{384FF50A-7B6B-134C-BC0B-801398ABD678}"/>
              </a:ext>
            </a:extLst>
          </p:cNvPr>
          <p:cNvSpPr txBox="1"/>
          <p:nvPr/>
        </p:nvSpPr>
        <p:spPr>
          <a:xfrm>
            <a:off x="2933851" y="3448650"/>
            <a:ext cx="2627896" cy="29634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5998" tIns="55998" rIns="55998" bIns="55998" anchor="t">
            <a:spAutoFit/>
          </a:bodyPr>
          <a:lstStyle/>
          <a:p>
            <a:pPr>
              <a:lnSpc>
                <a:spcPct val="90000"/>
              </a:lnSpc>
              <a:spcBef>
                <a:spcPts val="992"/>
              </a:spcBef>
              <a:defRPr>
                <a:solidFill>
                  <a:srgbClr val="000000"/>
                </a:solidFill>
                <a:latin typeface="Stem"/>
                <a:ea typeface="Stem"/>
                <a:cs typeface="Stem"/>
                <a:sym typeface="Stem"/>
              </a:defRPr>
            </a:pPr>
            <a:r>
              <a:rPr lang="ru-RU" sz="1323" b="1" spc="-11" dirty="0">
                <a:solidFill>
                  <a:schemeClr val="bg2">
                    <a:lumMod val="10000"/>
                  </a:schemeClr>
                </a:solidFill>
                <a:latin typeface="Stem Medium" panose="020B0503020203020204"/>
                <a:ea typeface="+mj-ea"/>
                <a:cs typeface="Verdana"/>
              </a:rPr>
              <a:t>Новый инвестиционный проект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2508005" y="3466938"/>
            <a:ext cx="480560" cy="2450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92" b="1" dirty="0" smtClean="0">
                <a:solidFill>
                  <a:srgbClr val="0077C8"/>
                </a:solidFill>
              </a:rPr>
              <a:t>N</a:t>
            </a:r>
            <a:r>
              <a:rPr lang="en-US" sz="992" b="1" dirty="0">
                <a:solidFill>
                  <a:srgbClr val="0077C8"/>
                </a:solidFill>
              </a:rPr>
              <a:t>E</a:t>
            </a:r>
            <a:r>
              <a:rPr lang="en-US" sz="992" b="1" dirty="0" smtClean="0">
                <a:solidFill>
                  <a:srgbClr val="0077C8"/>
                </a:solidFill>
              </a:rPr>
              <a:t>W</a:t>
            </a:r>
            <a:endParaRPr lang="ru-RU" sz="992" b="1" dirty="0">
              <a:solidFill>
                <a:srgbClr val="0077C8"/>
              </a:solidFill>
            </a:endParaRPr>
          </a:p>
        </p:txBody>
      </p:sp>
      <p:sp>
        <p:nvSpPr>
          <p:cNvPr id="29" name="Овал 28"/>
          <p:cNvSpPr/>
          <p:nvPr/>
        </p:nvSpPr>
        <p:spPr>
          <a:xfrm>
            <a:off x="2565044" y="3427433"/>
            <a:ext cx="339678" cy="307932"/>
          </a:xfrm>
          <a:prstGeom prst="ellipse">
            <a:avLst/>
          </a:prstGeom>
          <a:noFill/>
          <a:ln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CustomShape 6"/>
          <p:cNvSpPr/>
          <p:nvPr/>
        </p:nvSpPr>
        <p:spPr>
          <a:xfrm>
            <a:off x="2833147" y="3869289"/>
            <a:ext cx="10082754" cy="1238599"/>
          </a:xfrm>
          <a:prstGeom prst="roundRect">
            <a:avLst>
              <a:gd name="adj" fmla="val 44394"/>
            </a:avLst>
          </a:prstGeom>
          <a:gradFill flip="none" rotWithShape="1">
            <a:gsLst>
              <a:gs pos="0">
                <a:srgbClr val="0077C8"/>
              </a:gs>
              <a:gs pos="47598">
                <a:srgbClr val="00A0C3"/>
              </a:gs>
              <a:gs pos="100000">
                <a:srgbClr val="00B3A9"/>
              </a:gs>
            </a:gsLst>
            <a:lin ang="21594000" scaled="0"/>
            <a:tileRect/>
          </a:gradFill>
          <a:ln w="12700">
            <a:noFill/>
            <a:miter lim="400000"/>
          </a:ln>
        </p:spPr>
      </p:sp>
      <p:sp>
        <p:nvSpPr>
          <p:cNvPr id="35" name="TextBox 34"/>
          <p:cNvSpPr txBox="1"/>
          <p:nvPr/>
        </p:nvSpPr>
        <p:spPr>
          <a:xfrm>
            <a:off x="3066547" y="3967955"/>
            <a:ext cx="9373205" cy="1055608"/>
          </a:xfrm>
          <a:prstGeom prst="roundRect">
            <a:avLst/>
          </a:prstGeom>
          <a:noFill/>
          <a:ln>
            <a:noFill/>
            <a:prstDash val="dashDot"/>
          </a:ln>
        </p:spPr>
        <p:txBody>
          <a:bodyPr wrap="square" rtlCol="0">
            <a:spAutoFit/>
          </a:bodyPr>
          <a:lstStyle>
            <a:defPPr>
              <a:defRPr lang="ru-RU"/>
            </a:defPPr>
            <a:lvl1pPr>
              <a:defRPr spc="-10">
                <a:solidFill>
                  <a:schemeClr val="bg1"/>
                </a:solidFill>
                <a:latin typeface="Stem Medium" panose="020B0503020203020204"/>
                <a:ea typeface="+mj-ea"/>
                <a:cs typeface="Verdana"/>
              </a:defRPr>
            </a:lvl1pPr>
          </a:lstStyle>
          <a:p>
            <a:pPr algn="just"/>
            <a:r>
              <a:rPr lang="ru-RU" sz="1400" dirty="0">
                <a:latin typeface="+mn-lt"/>
                <a:cs typeface="Calibri" panose="020F0502020204030204" pitchFamily="34" charset="0"/>
              </a:rPr>
              <a:t>● </a:t>
            </a:r>
            <a:r>
              <a:rPr lang="ru-RU" sz="1400" dirty="0" smtClean="0">
                <a:latin typeface="+mn-lt"/>
                <a:cs typeface="Calibri" panose="020F0502020204030204" pitchFamily="34" charset="0"/>
              </a:rPr>
              <a:t>разрешение на строительство получено, </a:t>
            </a:r>
            <a:r>
              <a:rPr lang="ru-RU" sz="1400" dirty="0" smtClean="0">
                <a:latin typeface="+mn-lt"/>
              </a:rPr>
              <a:t>решение </a:t>
            </a:r>
            <a:r>
              <a:rPr lang="ru-RU" sz="1400" dirty="0">
                <a:latin typeface="+mn-lt"/>
              </a:rPr>
              <a:t>об утверждении бюджета принято </a:t>
            </a:r>
            <a:r>
              <a:rPr lang="ru-RU" sz="1400" dirty="0" smtClean="0">
                <a:latin typeface="+mn-lt"/>
              </a:rPr>
              <a:t>после </a:t>
            </a:r>
            <a:r>
              <a:rPr lang="en-US" sz="1400" dirty="0" smtClean="0">
                <a:latin typeface="+mn-lt"/>
              </a:rPr>
              <a:t/>
            </a:r>
            <a:br>
              <a:rPr lang="en-US" sz="1400" dirty="0" smtClean="0">
                <a:latin typeface="+mn-lt"/>
              </a:rPr>
            </a:br>
            <a:r>
              <a:rPr lang="ru-RU" sz="1400" dirty="0" smtClean="0">
                <a:latin typeface="+mn-lt"/>
              </a:rPr>
              <a:t>01 </a:t>
            </a:r>
            <a:r>
              <a:rPr lang="ru-RU" sz="1400" dirty="0" smtClean="0">
                <a:latin typeface="+mn-lt"/>
              </a:rPr>
              <a:t>апреля 2020 года до получения разрешения на строительство или не позднее 180 календарных дней со дня получения разрешения;</a:t>
            </a:r>
            <a:endParaRPr lang="ru-RU" sz="1400" dirty="0">
              <a:latin typeface="+mn-lt"/>
            </a:endParaRPr>
          </a:p>
          <a:p>
            <a:pPr algn="just"/>
            <a:r>
              <a:rPr lang="ru-RU" sz="1400" dirty="0">
                <a:latin typeface="+mn-lt"/>
                <a:cs typeface="Calibri" panose="020F0502020204030204" pitchFamily="34" charset="0"/>
              </a:rPr>
              <a:t>● </a:t>
            </a:r>
            <a:r>
              <a:rPr lang="ru-RU" sz="1400" dirty="0">
                <a:latin typeface="+mn-lt"/>
              </a:rPr>
              <a:t>заявление о заключении СЗПК подано не позднее </a:t>
            </a:r>
            <a:r>
              <a:rPr lang="ru-RU" sz="1400" dirty="0" smtClean="0">
                <a:latin typeface="+mn-lt"/>
              </a:rPr>
              <a:t>одного </a:t>
            </a:r>
            <a:r>
              <a:rPr lang="ru-RU" sz="1400" dirty="0">
                <a:latin typeface="+mn-lt"/>
              </a:rPr>
              <a:t>года после принятия решения о бюджете</a:t>
            </a:r>
          </a:p>
        </p:txBody>
      </p:sp>
      <p:pic>
        <p:nvPicPr>
          <p:cNvPr id="36" name="Рисунок 35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864" y="5702720"/>
            <a:ext cx="1202898" cy="1001295"/>
          </a:xfrm>
          <a:prstGeom prst="rect">
            <a:avLst/>
          </a:prstGeom>
        </p:spPr>
      </p:pic>
      <p:sp>
        <p:nvSpPr>
          <p:cNvPr id="37" name="Скругленный прямоугольник 36">
            <a:extLst>
              <a:ext uri="{FF2B5EF4-FFF2-40B4-BE49-F238E27FC236}">
                <a16:creationId xmlns:a16="http://schemas.microsoft.com/office/drawing/2014/main" xmlns="" id="{2DD94DF9-F084-FB4B-9B4C-2E27A3AA581E}"/>
              </a:ext>
            </a:extLst>
          </p:cNvPr>
          <p:cNvSpPr/>
          <p:nvPr/>
        </p:nvSpPr>
        <p:spPr>
          <a:xfrm>
            <a:off x="2367816" y="5366921"/>
            <a:ext cx="9721515" cy="2033174"/>
          </a:xfrm>
          <a:prstGeom prst="roundRect">
            <a:avLst/>
          </a:prstGeom>
          <a:noFill/>
          <a:ln w="28575">
            <a:solidFill>
              <a:srgbClr val="ED7D2F"/>
            </a:solidFill>
            <a:miter lim="400000"/>
          </a:ln>
        </p:spPr>
        <p:txBody>
          <a:bodyPr lIns="55998" tIns="55998" rIns="55998" bIns="55998" anchor="ctr"/>
          <a:lstStyle/>
          <a:p>
            <a:pPr defTabSz="909949"/>
            <a:endParaRPr lang="ru-RU" sz="2205" b="1" dirty="0"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39" name="Прямоугольник 38"/>
          <p:cNvSpPr/>
          <p:nvPr/>
        </p:nvSpPr>
        <p:spPr>
          <a:xfrm>
            <a:off x="2624072" y="6250947"/>
            <a:ext cx="1218791" cy="136242"/>
          </a:xfrm>
          <a:prstGeom prst="rect">
            <a:avLst/>
          </a:prstGeom>
          <a:solidFill>
            <a:srgbClr val="007BC7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Stem Medium" panose="020B0503020203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4227186" y="5987993"/>
            <a:ext cx="1555921" cy="399196"/>
          </a:xfrm>
          <a:prstGeom prst="rect">
            <a:avLst/>
          </a:prstGeom>
          <a:solidFill>
            <a:srgbClr val="0089C6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Stem Medium" panose="020B0503020203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5909906" y="5746608"/>
            <a:ext cx="2003127" cy="640581"/>
          </a:xfrm>
          <a:prstGeom prst="rect">
            <a:avLst/>
          </a:prstGeom>
          <a:solidFill>
            <a:srgbClr val="009FC3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Stem Medium" panose="020B0503020203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8034793" y="5582653"/>
            <a:ext cx="1754402" cy="815105"/>
          </a:xfrm>
          <a:prstGeom prst="rect">
            <a:avLst/>
          </a:prstGeom>
          <a:solidFill>
            <a:srgbClr val="00A5BD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Stem Medium" panose="020B0503020203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9896441" y="5436132"/>
            <a:ext cx="1822673" cy="951057"/>
          </a:xfrm>
          <a:prstGeom prst="rect">
            <a:avLst/>
          </a:prstGeom>
          <a:solidFill>
            <a:srgbClr val="00ADB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spc="0" normalizeH="0" baseline="0" dirty="0">
              <a:ln>
                <a:noFill/>
              </a:ln>
              <a:solidFill>
                <a:srgbClr val="FFFFFF"/>
              </a:solidFill>
              <a:effectLst/>
              <a:uFillTx/>
              <a:latin typeface="Stem Medium" panose="020B0503020203020204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643086" y="6365073"/>
            <a:ext cx="1158566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000" dirty="0" smtClean="0">
                <a:solidFill>
                  <a:srgbClr val="22A1DA"/>
                </a:solidFill>
                <a:sym typeface="Helvetica Neue"/>
              </a:rPr>
              <a:t>Региональные СЗПК (кроме стоп-листа)</a:t>
            </a:r>
            <a:endParaRPr kumimoji="0" lang="ru-RU" sz="1000" b="0" i="0" u="none" strike="noStrike" cap="none" spc="0" normalizeH="0" baseline="0" dirty="0">
              <a:ln>
                <a:noFill/>
              </a:ln>
              <a:solidFill>
                <a:srgbClr val="22A1DA"/>
              </a:solidFill>
              <a:effectLst/>
              <a:uFillTx/>
              <a:sym typeface="Helvetica Neue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212851" y="6442017"/>
            <a:ext cx="1575295" cy="105670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171450" marR="0" indent="-171450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1000" b="0" i="0" u="none" strike="noStrike" cap="none" spc="-30" normalizeH="0" baseline="0" dirty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Здравоохранение</a:t>
            </a:r>
            <a:endParaRPr lang="ru-RU" sz="1000" spc="-30" dirty="0">
              <a:solidFill>
                <a:srgbClr val="22A1DA"/>
              </a:solidFill>
              <a:sym typeface="Helvetica Neue"/>
            </a:endParaRPr>
          </a:p>
          <a:p>
            <a:pPr marL="171450" marR="0" indent="-171450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1000" b="0" i="0" u="none" strike="noStrike" cap="none" spc="0" normalizeH="0" dirty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Образование</a:t>
            </a:r>
          </a:p>
          <a:p>
            <a:pPr marL="171450" marR="0" indent="-171450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1000" b="0" i="0" u="none" strike="noStrike" cap="none" spc="0" normalizeH="0" dirty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Культура</a:t>
            </a:r>
          </a:p>
          <a:p>
            <a:pPr marL="171450" indent="-171450" defTabSz="2438338" hangingPunct="0"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rgbClr val="22A1DA"/>
                </a:solidFill>
                <a:sym typeface="Helvetica Neue"/>
              </a:rPr>
              <a:t>Физкультура и спорт</a:t>
            </a:r>
            <a:endParaRPr lang="ru-RU" sz="1000" dirty="0">
              <a:solidFill>
                <a:srgbClr val="22A1DA"/>
              </a:solidFill>
              <a:sym typeface="Helvetica Neue"/>
            </a:endParaRPr>
          </a:p>
          <a:p>
            <a:pPr marL="171450" indent="-171450" defTabSz="2438338" hangingPunct="0">
              <a:buFont typeface="Wingdings" panose="05000000000000000000" pitchFamily="2" charset="2"/>
              <a:buChar char="ü"/>
            </a:pPr>
            <a:r>
              <a:rPr lang="ru-RU" sz="1000" dirty="0" smtClean="0">
                <a:solidFill>
                  <a:srgbClr val="22A1DA"/>
                </a:solidFill>
                <a:sym typeface="Helvetica Neue"/>
              </a:rPr>
              <a:t>КРТ</a:t>
            </a:r>
            <a:endParaRPr lang="ru-RU" sz="1000" dirty="0">
              <a:solidFill>
                <a:srgbClr val="22A1DA"/>
              </a:solidFill>
              <a:sym typeface="Helvetica Neue"/>
            </a:endParaRPr>
          </a:p>
          <a:p>
            <a:pPr marL="285750" indent="-285750" defTabSz="2438338" hangingPunct="0">
              <a:buFont typeface="Wingdings" panose="05000000000000000000" pitchFamily="2" charset="2"/>
              <a:buChar char="ü"/>
            </a:pPr>
            <a:endParaRPr kumimoji="0" lang="ru-RU" sz="1200" b="0" i="0" u="none" strike="noStrike" cap="none" spc="0" normalizeH="0" dirty="0">
              <a:ln>
                <a:noFill/>
              </a:ln>
              <a:solidFill>
                <a:srgbClr val="5E5E5E"/>
              </a:solidFill>
              <a:effectLst/>
              <a:uFillTx/>
              <a:latin typeface="Stem Medium" panose="020B0503020203020204"/>
              <a:sym typeface="Helvetica Neue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9896441" y="6410763"/>
            <a:ext cx="1837608" cy="56425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sz="1000" dirty="0">
                <a:solidFill>
                  <a:srgbClr val="22A1DA"/>
                </a:solidFill>
                <a:sym typeface="Helvetica Neue"/>
              </a:rPr>
              <a:t>П</a:t>
            </a:r>
            <a:r>
              <a:rPr kumimoji="0" lang="ru-RU" sz="1000" b="0" i="0" u="none" strike="noStrike" cap="none" spc="0" normalizeH="0" baseline="0" dirty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роекты вне зависимости</a:t>
            </a:r>
          </a:p>
          <a:p>
            <a:pPr defTabSz="2438338" hangingPunct="0"/>
            <a:r>
              <a:rPr kumimoji="0" lang="ru-RU" sz="1000" b="0" i="0" u="none" strike="noStrike" cap="none" spc="0" normalizeH="0" baseline="0" dirty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от </a:t>
            </a:r>
            <a:r>
              <a:rPr kumimoji="0" lang="ru-RU" sz="1000" b="0" i="0" u="none" strike="noStrike" cap="none" spc="0" normalizeH="0" baseline="0" dirty="0" smtClean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сферы</a:t>
            </a:r>
            <a:r>
              <a:rPr kumimoji="0" lang="ru-RU" sz="1000" b="0" i="0" u="none" strike="noStrike" cap="none" spc="0" normalizeH="0" dirty="0" smtClean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 </a:t>
            </a:r>
            <a:r>
              <a:rPr kumimoji="0" lang="ru-RU" sz="1000" b="0" i="0" u="none" strike="noStrike" cap="none" spc="0" normalizeH="0" baseline="0" dirty="0" smtClean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экономики </a:t>
            </a:r>
            <a:br>
              <a:rPr kumimoji="0" lang="ru-RU" sz="1000" b="0" i="0" u="none" strike="noStrike" cap="none" spc="0" normalizeH="0" baseline="0" dirty="0" smtClean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</a:br>
            <a:r>
              <a:rPr lang="ru-RU" sz="1000" dirty="0" smtClean="0">
                <a:solidFill>
                  <a:srgbClr val="22A1DA"/>
                </a:solidFill>
                <a:sym typeface="Helvetica Neue"/>
              </a:rPr>
              <a:t>(</a:t>
            </a:r>
            <a:r>
              <a:rPr lang="ru-RU" sz="1000" dirty="0">
                <a:solidFill>
                  <a:srgbClr val="22A1DA"/>
                </a:solidFill>
                <a:sym typeface="Helvetica Neue"/>
              </a:rPr>
              <a:t>кроме стоп-листа)</a:t>
            </a:r>
            <a:endParaRPr kumimoji="0" lang="ru-RU" sz="1000" b="0" i="0" u="none" strike="noStrike" cap="none" spc="0" normalizeH="0" baseline="0" dirty="0">
              <a:ln>
                <a:noFill/>
              </a:ln>
              <a:solidFill>
                <a:srgbClr val="22A1DA"/>
              </a:solidFill>
              <a:effectLst/>
              <a:uFillTx/>
              <a:sym typeface="Helvetica Neue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8034792" y="6464939"/>
            <a:ext cx="2020435" cy="87203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171450" marR="0" indent="-171450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1000" b="0" i="0" u="none" strike="noStrike" cap="none" spc="0" normalizeH="0" baseline="0" dirty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Обрабатывающее производство</a:t>
            </a:r>
          </a:p>
          <a:p>
            <a:pPr marL="171450" marR="0" indent="-171450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1000" b="0" i="0" u="none" strike="noStrike" cap="none" spc="0" normalizeH="0" baseline="0" dirty="0" smtClean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Общественный транспорт</a:t>
            </a:r>
            <a:endParaRPr kumimoji="0" lang="ru-RU" sz="1000" b="0" i="0" u="none" strike="noStrike" cap="none" spc="0" normalizeH="0" baseline="0" dirty="0">
              <a:ln>
                <a:noFill/>
              </a:ln>
              <a:solidFill>
                <a:srgbClr val="22A1DA"/>
              </a:solidFill>
              <a:effectLst/>
              <a:uFillTx/>
              <a:sym typeface="Helvetica Neue"/>
            </a:endParaRPr>
          </a:p>
          <a:p>
            <a:pPr marL="171450" marR="0" indent="-171450" defTabSz="2438338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</a:pPr>
            <a:r>
              <a:rPr kumimoji="0" lang="ru-RU" sz="1000" b="0" i="0" u="none" strike="noStrike" cap="none" spc="0" normalizeH="0" baseline="0" dirty="0">
                <a:ln>
                  <a:noFill/>
                </a:ln>
                <a:solidFill>
                  <a:srgbClr val="22A1DA"/>
                </a:solidFill>
                <a:effectLst/>
                <a:uFillTx/>
                <a:sym typeface="Helvetica Neue"/>
              </a:rPr>
              <a:t>Торговые логистические центры </a:t>
            </a:r>
          </a:p>
        </p:txBody>
      </p:sp>
      <p:sp>
        <p:nvSpPr>
          <p:cNvPr id="49" name="Прямоугольник 48"/>
          <p:cNvSpPr/>
          <p:nvPr/>
        </p:nvSpPr>
        <p:spPr>
          <a:xfrm>
            <a:off x="5882995" y="6479832"/>
            <a:ext cx="2056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indent="-171450" defTabSz="2438338" hangingPunct="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rgbClr val="22A1DA"/>
                </a:solidFill>
                <a:sym typeface="Helvetica Neue"/>
              </a:rPr>
              <a:t>Цифровая экономика</a:t>
            </a:r>
          </a:p>
          <a:p>
            <a:pPr marL="171450" indent="-171450" defTabSz="2438338" hangingPunct="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rgbClr val="22A1DA"/>
                </a:solidFill>
                <a:sym typeface="Helvetica Neue"/>
              </a:rPr>
              <a:t>Экология</a:t>
            </a:r>
          </a:p>
          <a:p>
            <a:pPr marL="171450" indent="-171450" defTabSz="2438338" hangingPunct="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rgbClr val="22A1DA"/>
                </a:solidFill>
                <a:sym typeface="Helvetica Neue"/>
              </a:rPr>
              <a:t>Сельское хозяйство</a:t>
            </a:r>
          </a:p>
          <a:p>
            <a:pPr marL="171450" indent="-171450" defTabSz="2438338" hangingPunct="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rgbClr val="22A1DA"/>
                </a:solidFill>
                <a:sym typeface="Helvetica Neue"/>
              </a:rPr>
              <a:t>Пищевая </a:t>
            </a:r>
            <a:r>
              <a:rPr lang="ru-RU" sz="1000" dirty="0" smtClean="0">
                <a:solidFill>
                  <a:srgbClr val="22A1DA"/>
                </a:solidFill>
                <a:sym typeface="Helvetica Neue"/>
              </a:rPr>
              <a:t>промышленность</a:t>
            </a:r>
            <a:endParaRPr lang="ru-RU" sz="1000" dirty="0">
              <a:solidFill>
                <a:srgbClr val="22A1DA"/>
              </a:solidFill>
              <a:sym typeface="Helvetica Neue"/>
            </a:endParaRPr>
          </a:p>
          <a:p>
            <a:pPr marL="171450" indent="-171450" defTabSz="2438338" hangingPunct="0">
              <a:buFont typeface="Wingdings" panose="05000000000000000000" pitchFamily="2" charset="2"/>
              <a:buChar char="ü"/>
            </a:pPr>
            <a:r>
              <a:rPr lang="ru-RU" sz="1000" dirty="0">
                <a:solidFill>
                  <a:srgbClr val="22A1DA"/>
                </a:solidFill>
                <a:sym typeface="Helvetica Neue"/>
              </a:rPr>
              <a:t>Туризм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501443" y="5724195"/>
            <a:ext cx="139084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ctr" defTabSz="2438338" hangingPunct="0"/>
            <a:r>
              <a:rPr lang="ru-RU" sz="1200" b="1" dirty="0" smtClean="0">
                <a:sym typeface="Helvetica Neue"/>
              </a:rPr>
              <a:t>не </a:t>
            </a:r>
            <a:r>
              <a:rPr lang="ru-RU" sz="1200" b="1" dirty="0">
                <a:sym typeface="Helvetica Neue"/>
              </a:rPr>
              <a:t>менее</a:t>
            </a:r>
            <a:br>
              <a:rPr lang="ru-RU" sz="1200" b="1" dirty="0">
                <a:sym typeface="Helvetica Neue"/>
              </a:rPr>
            </a:br>
            <a:r>
              <a:rPr lang="ru-RU" sz="1200" b="1" dirty="0">
                <a:sym typeface="Helvetica Neue"/>
              </a:rPr>
              <a:t>200 </a:t>
            </a:r>
            <a:r>
              <a:rPr lang="ru-RU" sz="1200" b="1" dirty="0" smtClean="0">
                <a:sym typeface="Helvetica Neue"/>
              </a:rPr>
              <a:t>млн.</a:t>
            </a:r>
            <a:endParaRPr lang="ru-RU" sz="1200" b="1" dirty="0">
              <a:sym typeface="Helvetica Neue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4212851" y="5951629"/>
            <a:ext cx="1596299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ctr" defTabSz="2438338" hangingPunct="0"/>
            <a:r>
              <a:rPr lang="ru-RU" sz="1200" b="1" dirty="0" smtClean="0">
                <a:solidFill>
                  <a:schemeClr val="bg1"/>
                </a:solidFill>
                <a:sym typeface="Helvetica Neue"/>
              </a:rPr>
              <a:t>не </a:t>
            </a:r>
            <a:r>
              <a:rPr lang="ru-RU" sz="1200" b="1" dirty="0">
                <a:solidFill>
                  <a:schemeClr val="bg1"/>
                </a:solidFill>
                <a:sym typeface="Helvetica Neue"/>
              </a:rPr>
              <a:t>менее</a:t>
            </a:r>
            <a:br>
              <a:rPr lang="ru-RU" sz="1200" b="1" dirty="0">
                <a:solidFill>
                  <a:schemeClr val="bg1"/>
                </a:solidFill>
                <a:sym typeface="Helvetica Neue"/>
              </a:rPr>
            </a:br>
            <a:r>
              <a:rPr lang="ru-RU" sz="1200" b="1" dirty="0">
                <a:solidFill>
                  <a:schemeClr val="bg1"/>
                </a:solidFill>
                <a:sym typeface="Helvetica Neue"/>
              </a:rPr>
              <a:t>7</a:t>
            </a:r>
            <a:r>
              <a:rPr lang="en-US" sz="1200" b="1" dirty="0">
                <a:solidFill>
                  <a:schemeClr val="bg1"/>
                </a:solidFill>
                <a:sym typeface="Helvetica Neue"/>
              </a:rPr>
              <a:t>50</a:t>
            </a:r>
            <a:r>
              <a:rPr lang="ru-RU" sz="1200" b="1" dirty="0">
                <a:solidFill>
                  <a:schemeClr val="bg1"/>
                </a:solidFill>
                <a:sym typeface="Helvetica Neue"/>
              </a:rPr>
              <a:t> </a:t>
            </a:r>
            <a:r>
              <a:rPr lang="ru-RU" sz="1200" b="1" dirty="0" smtClean="0">
                <a:solidFill>
                  <a:schemeClr val="bg1"/>
                </a:solidFill>
                <a:sym typeface="Helvetica Neue"/>
              </a:rPr>
              <a:t>млн.</a:t>
            </a:r>
            <a:endParaRPr lang="ru-RU" sz="1200" b="1" dirty="0">
              <a:solidFill>
                <a:schemeClr val="bg1"/>
              </a:solidFill>
              <a:sym typeface="Helvetica Neue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5935949" y="5830936"/>
            <a:ext cx="1977084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ctr" defTabSz="2438338" hangingPunct="0"/>
            <a:r>
              <a:rPr lang="ru-RU" sz="1200" b="1" dirty="0">
                <a:solidFill>
                  <a:schemeClr val="bg1"/>
                </a:solidFill>
                <a:sym typeface="Helvetica Neue"/>
              </a:rPr>
              <a:t>н</a:t>
            </a:r>
            <a:r>
              <a:rPr lang="ru-RU" sz="1200" b="1" dirty="0" smtClean="0">
                <a:solidFill>
                  <a:schemeClr val="bg1"/>
                </a:solidFill>
                <a:sym typeface="Helvetica Neue"/>
              </a:rPr>
              <a:t>е </a:t>
            </a:r>
            <a:r>
              <a:rPr lang="ru-RU" sz="1200" b="1" dirty="0">
                <a:solidFill>
                  <a:schemeClr val="bg1"/>
                </a:solidFill>
                <a:sym typeface="Helvetica Neue"/>
              </a:rPr>
              <a:t>менее </a:t>
            </a:r>
            <a:br>
              <a:rPr lang="ru-RU" sz="1200" b="1" dirty="0">
                <a:solidFill>
                  <a:schemeClr val="bg1"/>
                </a:solidFill>
                <a:sym typeface="Helvetica Neue"/>
              </a:rPr>
            </a:br>
            <a:r>
              <a:rPr lang="ru-RU" sz="1200" b="1" dirty="0">
                <a:solidFill>
                  <a:schemeClr val="bg1"/>
                </a:solidFill>
                <a:sym typeface="Helvetica Neue"/>
              </a:rPr>
              <a:t>1,5 </a:t>
            </a:r>
            <a:r>
              <a:rPr lang="ru-RU" sz="1200" b="1" dirty="0" smtClean="0">
                <a:solidFill>
                  <a:schemeClr val="bg1"/>
                </a:solidFill>
                <a:sym typeface="Helvetica Neue"/>
              </a:rPr>
              <a:t>млрд.</a:t>
            </a:r>
            <a:endParaRPr lang="ru-RU" sz="1200" b="1" dirty="0">
              <a:solidFill>
                <a:schemeClr val="bg1"/>
              </a:solidFill>
              <a:sym typeface="Helvetica Neue"/>
            </a:endParaRPr>
          </a:p>
        </p:txBody>
      </p:sp>
      <p:sp>
        <p:nvSpPr>
          <p:cNvPr id="53" name="Прямоугольник 52"/>
          <p:cNvSpPr/>
          <p:nvPr/>
        </p:nvSpPr>
        <p:spPr>
          <a:xfrm rot="10800000" flipV="1">
            <a:off x="8027536" y="5764523"/>
            <a:ext cx="176891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2438338" hangingPunct="0"/>
            <a:r>
              <a:rPr lang="ru-RU" sz="1200" b="1" dirty="0" smtClean="0">
                <a:solidFill>
                  <a:schemeClr val="bg1"/>
                </a:solidFill>
                <a:sym typeface="Helvetica Neue"/>
              </a:rPr>
              <a:t>не </a:t>
            </a:r>
            <a:r>
              <a:rPr lang="ru-RU" sz="1200" b="1" dirty="0">
                <a:solidFill>
                  <a:schemeClr val="bg1"/>
                </a:solidFill>
                <a:sym typeface="Helvetica Neue"/>
              </a:rPr>
              <a:t>менее</a:t>
            </a:r>
            <a:br>
              <a:rPr lang="ru-RU" sz="1200" b="1" dirty="0">
                <a:solidFill>
                  <a:schemeClr val="bg1"/>
                </a:solidFill>
                <a:sym typeface="Helvetica Neue"/>
              </a:rPr>
            </a:br>
            <a:r>
              <a:rPr lang="ru-RU" sz="1200" b="1" dirty="0">
                <a:solidFill>
                  <a:schemeClr val="bg1"/>
                </a:solidFill>
                <a:sym typeface="Helvetica Neue"/>
              </a:rPr>
              <a:t>4,5 </a:t>
            </a:r>
            <a:r>
              <a:rPr lang="ru-RU" sz="1200" b="1" dirty="0" smtClean="0">
                <a:solidFill>
                  <a:schemeClr val="bg1"/>
                </a:solidFill>
                <a:sym typeface="Helvetica Neue"/>
              </a:rPr>
              <a:t>млрд.</a:t>
            </a:r>
            <a:endParaRPr lang="ru-RU" sz="1200" b="1" dirty="0">
              <a:solidFill>
                <a:schemeClr val="bg1"/>
              </a:solidFill>
              <a:sym typeface="Helvetica Neue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9903908" y="5665747"/>
            <a:ext cx="1822674" cy="471924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lvl="0" algn="ctr" defTabSz="2438338" hangingPunct="0"/>
            <a:r>
              <a:rPr lang="ru-RU" sz="1200" b="1" dirty="0">
                <a:solidFill>
                  <a:schemeClr val="bg1"/>
                </a:solidFill>
                <a:sym typeface="Helvetica Neue"/>
              </a:rPr>
              <a:t>н</a:t>
            </a:r>
            <a:r>
              <a:rPr lang="ru-RU" sz="1200" b="1" dirty="0" smtClean="0">
                <a:solidFill>
                  <a:schemeClr val="bg1"/>
                </a:solidFill>
                <a:sym typeface="Helvetica Neue"/>
              </a:rPr>
              <a:t>е </a:t>
            </a:r>
            <a:r>
              <a:rPr lang="ru-RU" sz="1200" b="1" dirty="0">
                <a:solidFill>
                  <a:schemeClr val="bg1"/>
                </a:solidFill>
                <a:sym typeface="Helvetica Neue"/>
              </a:rPr>
              <a:t>менее</a:t>
            </a:r>
            <a:br>
              <a:rPr lang="ru-RU" sz="1200" b="1" dirty="0">
                <a:solidFill>
                  <a:schemeClr val="bg1"/>
                </a:solidFill>
                <a:sym typeface="Helvetica Neue"/>
              </a:rPr>
            </a:br>
            <a:r>
              <a:rPr lang="ru-RU" sz="1200" b="1" dirty="0">
                <a:solidFill>
                  <a:schemeClr val="bg1"/>
                </a:solidFill>
                <a:sym typeface="Helvetica Neue"/>
              </a:rPr>
              <a:t>10 </a:t>
            </a:r>
            <a:r>
              <a:rPr lang="ru-RU" sz="1200" b="1" dirty="0" smtClean="0">
                <a:solidFill>
                  <a:schemeClr val="bg1"/>
                </a:solidFill>
                <a:sym typeface="Helvetica Neue"/>
              </a:rPr>
              <a:t>млрд.</a:t>
            </a:r>
            <a:endParaRPr lang="ru-RU" sz="1200" b="1" dirty="0">
              <a:solidFill>
                <a:schemeClr val="bg1"/>
              </a:solidFill>
              <a:sym typeface="Helvetica Neue"/>
            </a:endParaRPr>
          </a:p>
        </p:txBody>
      </p:sp>
      <p:cxnSp>
        <p:nvCxnSpPr>
          <p:cNvPr id="55" name="Прямая соединительная линия 54"/>
          <p:cNvCxnSpPr/>
          <p:nvPr/>
        </p:nvCxnSpPr>
        <p:spPr>
          <a:xfrm>
            <a:off x="4007251" y="5582653"/>
            <a:ext cx="0" cy="1559292"/>
          </a:xfrm>
          <a:prstGeom prst="line">
            <a:avLst/>
          </a:prstGeom>
          <a:ln w="38100">
            <a:solidFill>
              <a:srgbClr val="22A1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Скругленный прямоугольник 43">
            <a:extLst>
              <a:ext uri="{FF2B5EF4-FFF2-40B4-BE49-F238E27FC236}">
                <a16:creationId xmlns:a16="http://schemas.microsoft.com/office/drawing/2014/main" xmlns="" id="{2DD94DF9-F084-FB4B-9B4C-2E27A3AA581E}"/>
              </a:ext>
            </a:extLst>
          </p:cNvPr>
          <p:cNvSpPr/>
          <p:nvPr/>
        </p:nvSpPr>
        <p:spPr>
          <a:xfrm>
            <a:off x="7406640" y="1753024"/>
            <a:ext cx="5731844" cy="1422276"/>
          </a:xfrm>
          <a:prstGeom prst="roundRect">
            <a:avLst/>
          </a:prstGeom>
          <a:noFill/>
          <a:ln w="28575">
            <a:solidFill>
              <a:srgbClr val="ED7D2F"/>
            </a:solidFill>
            <a:miter lim="400000"/>
          </a:ln>
        </p:spPr>
        <p:txBody>
          <a:bodyPr lIns="55998" tIns="55998" rIns="55998" bIns="55998" anchor="ctr"/>
          <a:lstStyle/>
          <a:p>
            <a:pPr defTabSz="909949"/>
            <a:endParaRPr lang="ru-RU" sz="2205" b="1" dirty="0"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54387" y="1777289"/>
            <a:ext cx="5137688" cy="3385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600" b="1" dirty="0" smtClean="0">
                <a:solidFill>
                  <a:srgbClr val="FF0000"/>
                </a:solidFill>
                <a:latin typeface="+mn-lt"/>
              </a:rPr>
              <a:t>Стоп-лист сфер экономики для СЗПК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837788" y="2132300"/>
            <a:ext cx="5328493" cy="1107996"/>
          </a:xfrm>
          <a:prstGeom prst="rect">
            <a:avLst/>
          </a:prstGeom>
        </p:spPr>
        <p:txBody>
          <a:bodyPr wrap="square" numCol="3" spcCol="180000" rtlCol="0">
            <a:spAutoFit/>
          </a:bodyPr>
          <a:lstStyle/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ru-RU" sz="1100" dirty="0" smtClean="0"/>
              <a:t>Игорный бизнес</a:t>
            </a:r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ru-RU" sz="1100" dirty="0" smtClean="0"/>
              <a:t>Производство жидкого топлива</a:t>
            </a:r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ru-RU" sz="1100" dirty="0" smtClean="0"/>
              <a:t>Производство </a:t>
            </a:r>
            <a:r>
              <a:rPr lang="ru-RU" sz="1100" smtClean="0"/>
              <a:t>алкоголя и </a:t>
            </a:r>
            <a:r>
              <a:rPr lang="ru-RU" sz="1100" dirty="0" smtClean="0"/>
              <a:t>табака</a:t>
            </a:r>
            <a:endParaRPr lang="en-US" sz="1100" dirty="0" smtClean="0"/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ru-RU" sz="1100" dirty="0" smtClean="0"/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ru-RU" sz="1100" dirty="0" smtClean="0"/>
              <a:t>Производство жидкого топлива</a:t>
            </a:r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ru-RU" sz="1100" dirty="0" smtClean="0"/>
              <a:t>Торговля</a:t>
            </a:r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ru-RU" sz="1100" dirty="0" smtClean="0"/>
              <a:t>Добыча нефти и газа</a:t>
            </a:r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ru-RU" sz="1100" dirty="0" smtClean="0"/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endParaRPr lang="ru-RU" sz="1100" dirty="0"/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ru-RU" sz="1100" dirty="0" smtClean="0"/>
              <a:t>Строительство </a:t>
            </a:r>
            <a:br>
              <a:rPr lang="ru-RU" sz="1100" dirty="0" smtClean="0"/>
            </a:br>
            <a:r>
              <a:rPr lang="ru-RU" sz="1100" dirty="0" smtClean="0"/>
              <a:t>(кроме КРТ)</a:t>
            </a:r>
          </a:p>
          <a:p>
            <a:pPr marL="171450" indent="-17145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ru-RU" sz="1100" dirty="0" smtClean="0"/>
              <a:t>Финансовые организации</a:t>
            </a:r>
          </a:p>
        </p:txBody>
      </p:sp>
    </p:spTree>
    <p:extLst>
      <p:ext uri="{BB962C8B-B14F-4D97-AF65-F5344CB8AC3E}">
        <p14:creationId xmlns:p14="http://schemas.microsoft.com/office/powerpoint/2010/main" val="1833063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2895868" y="6958575"/>
            <a:ext cx="335221" cy="402483"/>
          </a:xfrm>
        </p:spPr>
        <p:txBody>
          <a:bodyPr/>
          <a:lstStyle/>
          <a:p>
            <a:r>
              <a:rPr lang="ru-RU" dirty="0" smtClean="0"/>
              <a:t>3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35339" y="271186"/>
            <a:ext cx="7238581" cy="972741"/>
          </a:xfrm>
        </p:spPr>
        <p:txBody>
          <a:bodyPr>
            <a:normAutofit/>
          </a:bodyPr>
          <a:lstStyle/>
          <a:p>
            <a:r>
              <a:rPr lang="ru-RU" sz="2800" dirty="0"/>
              <a:t>Параметры возмещения затрат 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на инфраструктуру в рамках СЗПК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35339" y="1657861"/>
            <a:ext cx="12441225" cy="954107"/>
          </a:xfrm>
          <a:prstGeom prst="rect">
            <a:avLst/>
          </a:prstGeom>
          <a:solidFill>
            <a:srgbClr val="22A1DA"/>
          </a:solidFill>
        </p:spPr>
        <p:txBody>
          <a:bodyPr wrap="square" rtlCol="0">
            <a:spAutoFit/>
          </a:bodyPr>
          <a:lstStyle/>
          <a:p>
            <a:r>
              <a:rPr lang="ru-RU" sz="1400" dirty="0" smtClean="0">
                <a:solidFill>
                  <a:schemeClr val="bg1"/>
                </a:solidFill>
              </a:rPr>
              <a:t>Предоставление субсидий на возмещение затрат на создание (строительство), модернизацию и (или) реконструкцию обеспечивающей </a:t>
            </a:r>
            <a:br>
              <a:rPr lang="ru-RU" sz="1400" dirty="0" smtClean="0">
                <a:solidFill>
                  <a:schemeClr val="bg1"/>
                </a:solidFill>
              </a:rPr>
            </a:br>
            <a:r>
              <a:rPr lang="ru-RU" sz="1400" dirty="0" smtClean="0">
                <a:solidFill>
                  <a:schemeClr val="bg1"/>
                </a:solidFill>
              </a:rPr>
              <a:t>и (или) сопутствующей </a:t>
            </a:r>
            <a:r>
              <a:rPr lang="ru-RU" sz="1400" dirty="0">
                <a:solidFill>
                  <a:schemeClr val="bg1"/>
                </a:solidFill>
              </a:rPr>
              <a:t>инфраструктур </a:t>
            </a:r>
            <a:r>
              <a:rPr lang="ru-RU" sz="1400" dirty="0" smtClean="0">
                <a:solidFill>
                  <a:schemeClr val="bg1"/>
                </a:solidFill>
              </a:rPr>
              <a:t>определено: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chemeClr val="bg1"/>
                </a:solidFill>
              </a:rPr>
              <a:t>постановлением Правительства РФ от 03.03.2020 № 1599 (субсидии из федерального бюджета);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400" dirty="0" smtClean="0">
                <a:solidFill>
                  <a:schemeClr val="bg1"/>
                </a:solidFill>
              </a:rPr>
              <a:t>постановлением </a:t>
            </a:r>
            <a:r>
              <a:rPr lang="ru-RU" sz="1400" dirty="0">
                <a:solidFill>
                  <a:schemeClr val="bg1"/>
                </a:solidFill>
              </a:rPr>
              <a:t>Правительства Свердловской области от </a:t>
            </a:r>
            <a:r>
              <a:rPr lang="ru-RU" sz="1400" dirty="0" smtClean="0">
                <a:solidFill>
                  <a:schemeClr val="bg1"/>
                </a:solidFill>
              </a:rPr>
              <a:t>01.06.2023 № 380-ПП (субсидии из областного бюджета)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89864" y="2908813"/>
            <a:ext cx="4391735" cy="160043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400" dirty="0" smtClean="0"/>
              <a:t>Могут быть возмещены затраты на объекты транспортной, энергетической, коммунальной, социальной и цифровой инфраструктуры (в том числе здания, строения, сооружения), предназначенные для реализации инвестиционного проекта, ввода </a:t>
            </a:r>
            <a:br>
              <a:rPr lang="ru-RU" sz="1400" dirty="0" smtClean="0"/>
            </a:br>
            <a:r>
              <a:rPr lang="ru-RU" sz="1400" dirty="0" smtClean="0"/>
              <a:t>в эксплуатацию в целях проекта</a:t>
            </a:r>
            <a:endParaRPr lang="ru-RU" sz="20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657726" y="5265747"/>
            <a:ext cx="8691547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1" dirty="0" smtClean="0">
                <a:solidFill>
                  <a:srgbClr val="ED7D2F"/>
                </a:solidFill>
              </a:rPr>
              <a:t>Для целей возмещения затрат выделяются:</a:t>
            </a:r>
          </a:p>
          <a:p>
            <a:pPr>
              <a:lnSpc>
                <a:spcPct val="100000"/>
              </a:lnSpc>
              <a:spcAft>
                <a:spcPts val="600"/>
              </a:spcAft>
            </a:pPr>
            <a:endParaRPr lang="ru-RU" sz="500" b="1" dirty="0" smtClean="0">
              <a:solidFill>
                <a:srgbClr val="22A1DA"/>
              </a:solidFill>
            </a:endParaRPr>
          </a:p>
          <a:p>
            <a:pPr marL="285750" indent="-285750">
              <a:lnSpc>
                <a:spcPct val="10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/>
              <a:t>Обеспечивающая инфраструктура, которая используется исключительно в целях реализации инвестиционного проекта – до 50% от затрат</a:t>
            </a:r>
            <a:endParaRPr lang="ru-RU" sz="1400" dirty="0"/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400" dirty="0" smtClean="0"/>
              <a:t>Сопутствующая инфраструктура, которая может быть использована как в целях проекта, так и неограниченным кругом </a:t>
            </a:r>
            <a:r>
              <a:rPr lang="ru-RU" sz="1400" dirty="0"/>
              <a:t>лиц – до </a:t>
            </a:r>
            <a:r>
              <a:rPr lang="ru-RU" sz="1400" dirty="0" smtClean="0"/>
              <a:t>100</a:t>
            </a:r>
            <a:r>
              <a:rPr lang="ru-RU" sz="1400" dirty="0"/>
              <a:t>% от </a:t>
            </a:r>
            <a:r>
              <a:rPr lang="ru-RU" sz="1400" dirty="0" smtClean="0"/>
              <a:t>затрат</a:t>
            </a:r>
            <a:endParaRPr lang="ru-RU" sz="1400" dirty="0"/>
          </a:p>
        </p:txBody>
      </p:sp>
      <p:sp>
        <p:nvSpPr>
          <p:cNvPr id="9" name="TextBox 8"/>
          <p:cNvSpPr txBox="1"/>
          <p:nvPr/>
        </p:nvSpPr>
        <p:spPr>
          <a:xfrm>
            <a:off x="5582654" y="2847685"/>
            <a:ext cx="7034012" cy="2031325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400" dirty="0" smtClean="0"/>
              <a:t>Правилами определены критерии для оценки соответствия объектов инфраструктуры потребностям проекта: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Объект инфраструктуры создается полностью или частично для эксплуатации </a:t>
            </a:r>
            <a:br>
              <a:rPr lang="ru-RU" sz="1400" dirty="0" smtClean="0"/>
            </a:br>
            <a:r>
              <a:rPr lang="ru-RU" sz="1400" dirty="0" smtClean="0"/>
              <a:t>в рамках проекта и в соответствии с его целями;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Достижение заявленных показателей проекта невозможно без использования объекта инфраструктуры;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400" dirty="0" smtClean="0"/>
              <a:t>Объект инфраструктуры используется работниками организации, реализующей их проект (или членами их семей в отношении социальной инфраструктуры)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657726" y="2847685"/>
            <a:ext cx="4523874" cy="1661566"/>
          </a:xfrm>
          <a:prstGeom prst="roundRect">
            <a:avLst/>
          </a:prstGeom>
          <a:noFill/>
          <a:ln w="38100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333581" y="2847686"/>
            <a:ext cx="7562287" cy="2031324"/>
          </a:xfrm>
          <a:prstGeom prst="roundRect">
            <a:avLst/>
          </a:prstGeom>
          <a:noFill/>
          <a:ln w="38100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9451563" y="5742400"/>
            <a:ext cx="3448889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dirty="0" smtClean="0">
                <a:latin typeface="+mn-lt"/>
              </a:rPr>
              <a:t>В пределах налоговых поступлений от реализации инвестиционного проекта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9349273" y="5588112"/>
            <a:ext cx="0" cy="1139574"/>
          </a:xfrm>
          <a:prstGeom prst="line">
            <a:avLst/>
          </a:prstGeom>
          <a:ln w="38100">
            <a:solidFill>
              <a:srgbClr val="ED7D2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7774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4</a:t>
            </a:fld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11404" y="364322"/>
            <a:ext cx="7469587" cy="726268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Процедура заключения СЗПК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4038" y="2050178"/>
            <a:ext cx="2165684" cy="160580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799359" y="4446078"/>
            <a:ext cx="2165684" cy="161985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119578" y="4446078"/>
            <a:ext cx="2165684" cy="161985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29468" y="2050178"/>
            <a:ext cx="2165684" cy="164075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811789" y="2029026"/>
            <a:ext cx="2165684" cy="166191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2962442" y="2822049"/>
            <a:ext cx="68553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6286900" y="5298267"/>
            <a:ext cx="68553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2962442" y="5239620"/>
            <a:ext cx="68553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>
            <a:off x="6201343" y="2822049"/>
            <a:ext cx="685533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605840" y="2525563"/>
            <a:ext cx="2165684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dirty="0" smtClean="0">
                <a:latin typeface="+mn-lt"/>
              </a:rPr>
              <a:t>подготовка заявки </a:t>
            </a:r>
            <a:br>
              <a:rPr lang="ru-RU" sz="1400" b="1" dirty="0" smtClean="0">
                <a:latin typeface="+mn-lt"/>
              </a:rPr>
            </a:br>
            <a:r>
              <a:rPr lang="ru-RU" sz="1400" b="1" dirty="0" smtClean="0">
                <a:latin typeface="+mn-lt"/>
              </a:rPr>
              <a:t>и пакета документов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829987" y="2090499"/>
            <a:ext cx="2165684" cy="160043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dirty="0" smtClean="0"/>
              <a:t>оценка эффективного </a:t>
            </a:r>
            <a:r>
              <a:rPr lang="ru-RU" sz="1400" b="1" dirty="0"/>
              <a:t>использования средств областного бюджета </a:t>
            </a:r>
            <a:r>
              <a:rPr lang="ru-RU" sz="1400" b="1" dirty="0" smtClean="0"/>
              <a:t/>
            </a:r>
            <a:br>
              <a:rPr lang="ru-RU" sz="1400" b="1" dirty="0" smtClean="0"/>
            </a:br>
            <a:r>
              <a:rPr lang="ru-RU" sz="1400" b="1" dirty="0" smtClean="0"/>
              <a:t>(</a:t>
            </a:r>
            <a:r>
              <a:rPr lang="ru-RU" sz="1400" b="1" dirty="0"/>
              <a:t>отв. ИОГВ – Мининвестразвития СО);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61421" y="2310594"/>
            <a:ext cx="2165684" cy="95410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dirty="0" smtClean="0"/>
              <a:t>регистрация </a:t>
            </a:r>
            <a:r>
              <a:rPr lang="ru-RU" sz="1400" b="1" dirty="0"/>
              <a:t>учетной записи предприятия на ГИС «Капиталовложения»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4438" y="4893696"/>
            <a:ext cx="2136004" cy="73866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dirty="0"/>
              <a:t>н</a:t>
            </a:r>
            <a:r>
              <a:rPr lang="ru-RU" sz="1400" b="1" dirty="0" smtClean="0">
                <a:latin typeface="+mn-lt"/>
              </a:rPr>
              <a:t>аправление заявки </a:t>
            </a:r>
            <a:br>
              <a:rPr lang="ru-RU" sz="1400" b="1" dirty="0" smtClean="0">
                <a:latin typeface="+mn-lt"/>
              </a:rPr>
            </a:br>
            <a:r>
              <a:rPr lang="ru-RU" sz="1400" b="1" dirty="0" smtClean="0">
                <a:latin typeface="+mn-lt"/>
              </a:rPr>
              <a:t>и проекта соглашения </a:t>
            </a:r>
            <a:br>
              <a:rPr lang="ru-RU" sz="1400" b="1" dirty="0" smtClean="0">
                <a:latin typeface="+mn-lt"/>
              </a:rPr>
            </a:br>
            <a:r>
              <a:rPr lang="ru-RU" sz="1400" b="1" dirty="0" smtClean="0">
                <a:latin typeface="+mn-lt"/>
              </a:rPr>
              <a:t>на проверку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811490" y="4893696"/>
            <a:ext cx="2136004" cy="73866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dirty="0" smtClean="0"/>
              <a:t>рассмотрение </a:t>
            </a:r>
            <a:r>
              <a:rPr lang="ru-RU" sz="1400" b="1" dirty="0"/>
              <a:t>заявки уполномоченными органами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149258" y="5001418"/>
            <a:ext cx="2136004" cy="5232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400" b="1" dirty="0" smtClean="0"/>
              <a:t>подписание </a:t>
            </a:r>
            <a:r>
              <a:rPr lang="ru-RU" sz="1400" b="1" dirty="0"/>
              <a:t>проекта соглашения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219907" y="1555525"/>
            <a:ext cx="1002197" cy="461665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22A1DA"/>
                </a:solidFill>
                <a:latin typeface="+mn-lt"/>
              </a:rPr>
              <a:t>шаг 1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411730" y="3984413"/>
            <a:ext cx="1002197" cy="461665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22A1DA"/>
                </a:solidFill>
                <a:latin typeface="+mn-lt"/>
              </a:rPr>
              <a:t>шаг 5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711211" y="1583795"/>
            <a:ext cx="1002197" cy="461665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22A1DA"/>
                </a:solidFill>
                <a:latin typeface="+mn-lt"/>
              </a:rPr>
              <a:t>шаг 3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378393" y="1567361"/>
            <a:ext cx="1002197" cy="461665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dirty="0" smtClean="0">
                <a:solidFill>
                  <a:srgbClr val="22A1DA"/>
                </a:solidFill>
                <a:latin typeface="+mn-lt"/>
              </a:rPr>
              <a:t>шаг 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743164" y="3998462"/>
            <a:ext cx="1002197" cy="461665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22A1DA"/>
                </a:solidFill>
                <a:latin typeface="+mn-lt"/>
              </a:rPr>
              <a:t>шаг 6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19907" y="3984414"/>
            <a:ext cx="1002197" cy="461665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400" b="1" dirty="0" smtClean="0">
                <a:solidFill>
                  <a:srgbClr val="22A1DA"/>
                </a:solidFill>
                <a:latin typeface="+mn-lt"/>
              </a:rPr>
              <a:t>шаг 4</a:t>
            </a:r>
          </a:p>
        </p:txBody>
      </p:sp>
      <p:sp>
        <p:nvSpPr>
          <p:cNvPr id="34" name="Скругленный прямоугольник 33"/>
          <p:cNvSpPr/>
          <p:nvPr/>
        </p:nvSpPr>
        <p:spPr>
          <a:xfrm>
            <a:off x="621870" y="4460127"/>
            <a:ext cx="2165684" cy="1605803"/>
          </a:xfrm>
          <a:prstGeom prst="roundRect">
            <a:avLst/>
          </a:prstGeom>
          <a:noFill/>
          <a:ln w="38100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единительная линия 35"/>
          <p:cNvCxnSpPr/>
          <p:nvPr/>
        </p:nvCxnSpPr>
        <p:spPr>
          <a:xfrm>
            <a:off x="10010274" y="1703672"/>
            <a:ext cx="0" cy="4504623"/>
          </a:xfrm>
          <a:prstGeom prst="line">
            <a:avLst/>
          </a:prstGeom>
          <a:ln w="57150">
            <a:solidFill>
              <a:srgbClr val="22A1D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10171270" y="2230086"/>
            <a:ext cx="3095687" cy="397031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dirty="0" smtClean="0"/>
              <a:t>Процедура заключения СЗПК регламентируется:</a:t>
            </a:r>
          </a:p>
          <a:p>
            <a:pPr>
              <a:lnSpc>
                <a:spcPct val="100000"/>
              </a:lnSpc>
            </a:pPr>
            <a:endParaRPr lang="ru-RU" sz="1600" dirty="0" smtClean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600" dirty="0" smtClean="0"/>
              <a:t>постановлением Правительства Российской Федерации </a:t>
            </a:r>
            <a:br>
              <a:rPr lang="ru-RU" sz="1600" dirty="0" smtClean="0"/>
            </a:br>
            <a:r>
              <a:rPr lang="ru-RU" sz="1600" dirty="0" smtClean="0"/>
              <a:t>от 13.09.2022 № 1602 (федеральные СЗПК)</a:t>
            </a:r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ru-RU" sz="1600" dirty="0" smtClean="0"/>
          </a:p>
          <a:p>
            <a:pPr marL="285750" indent="-28575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ru-RU" sz="1600" dirty="0"/>
              <a:t>п</a:t>
            </a:r>
            <a:r>
              <a:rPr lang="ru-RU" sz="1600" dirty="0" smtClean="0"/>
              <a:t>остановлением Правительства Свердловской области </a:t>
            </a:r>
            <a:br>
              <a:rPr lang="ru-RU" sz="1600" dirty="0" smtClean="0"/>
            </a:br>
            <a:r>
              <a:rPr lang="ru-RU" sz="1600" dirty="0" smtClean="0"/>
              <a:t>от </a:t>
            </a:r>
            <a:r>
              <a:rPr lang="ru-RU" sz="1600" dirty="0"/>
              <a:t>14.10.2022 № </a:t>
            </a:r>
            <a:r>
              <a:rPr lang="ru-RU" sz="1600" dirty="0" smtClean="0"/>
              <a:t>676-ПП (региональные СЗПК)</a:t>
            </a:r>
          </a:p>
          <a:p>
            <a:pPr>
              <a:lnSpc>
                <a:spcPct val="100000"/>
              </a:lnSpc>
            </a:pPr>
            <a:endParaRPr lang="ru-RU" sz="2800" b="1" dirty="0" smtClean="0">
              <a:latin typeface="+mn-lt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549233" y="6525928"/>
            <a:ext cx="7193931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92595" y="6621270"/>
            <a:ext cx="8692667" cy="40011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2000" dirty="0" smtClean="0">
                <a:latin typeface="+mn-lt"/>
              </a:rPr>
              <a:t>Срок реализации всех мероприятий: до 75 рабочих дней</a:t>
            </a:r>
          </a:p>
        </p:txBody>
      </p:sp>
    </p:spTree>
    <p:extLst>
      <p:ext uri="{BB962C8B-B14F-4D97-AF65-F5344CB8AC3E}">
        <p14:creationId xmlns:p14="http://schemas.microsoft.com/office/powerpoint/2010/main" val="213734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5FD80-C3B9-44E2-96AF-9E09FF081CFC}" type="slidenum">
              <a:rPr lang="ru-RU" smtClean="0"/>
              <a:t>5</a:t>
            </a:fld>
            <a:endParaRPr lang="ru-RU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5034" y="370548"/>
            <a:ext cx="6131292" cy="53870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Ключевые НПА в сфере СЗПК</a:t>
            </a:r>
            <a:endParaRPr lang="ru-RU" sz="28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789864" y="2046514"/>
            <a:ext cx="4957792" cy="118654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261354" y="2046513"/>
            <a:ext cx="5215299" cy="1186543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89863" y="3407228"/>
            <a:ext cx="4957793" cy="359947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/>
              <a:t>постановления Правительства </a:t>
            </a:r>
            <a:br>
              <a:rPr lang="ru-RU" sz="2000"/>
            </a:br>
            <a:endParaRPr lang="ru-RU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6257693" y="3407227"/>
            <a:ext cx="5218960" cy="3599474"/>
          </a:xfrm>
          <a:prstGeom prst="roundRect">
            <a:avLst/>
          </a:prstGeom>
          <a:solidFill>
            <a:schemeClr val="bg1"/>
          </a:solidFill>
          <a:ln w="28575">
            <a:solidFill>
              <a:srgbClr val="ED7D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54310" y="2214211"/>
            <a:ext cx="4893346" cy="83099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dirty="0" smtClean="0"/>
              <a:t>Федеральный закон от 1 апреля 2020 года </a:t>
            </a:r>
            <a:br>
              <a:rPr lang="ru-RU" sz="1600" dirty="0" smtClean="0"/>
            </a:br>
            <a:r>
              <a:rPr lang="ru-RU" sz="1600" dirty="0" smtClean="0"/>
              <a:t>№ </a:t>
            </a:r>
            <a:r>
              <a:rPr lang="ru-RU" sz="1600" dirty="0"/>
              <a:t>69-ФЗ «О защите и поощрении капиталовложений в Российской Федерации»</a:t>
            </a:r>
            <a:endParaRPr lang="ru-RU" sz="1600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408949" y="2101175"/>
            <a:ext cx="4346822" cy="107721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600" dirty="0" smtClean="0"/>
              <a:t>Закон Свердловской области от 10 декабря 2020 года № 140-ОЗ </a:t>
            </a:r>
            <a:r>
              <a:rPr lang="ru-RU" sz="1600" dirty="0"/>
              <a:t>«О защите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и </a:t>
            </a:r>
            <a:r>
              <a:rPr lang="ru-RU" sz="1600" dirty="0"/>
              <a:t>поощрении капиталовложений </a:t>
            </a: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>в Свердловской области»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08472" y="3674710"/>
            <a:ext cx="4217565" cy="30777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endParaRPr lang="ru-RU" sz="1400" dirty="0" smtClean="0"/>
          </a:p>
        </p:txBody>
      </p:sp>
      <p:sp>
        <p:nvSpPr>
          <p:cNvPr id="13" name="TextBox 12"/>
          <p:cNvSpPr txBox="1"/>
          <p:nvPr/>
        </p:nvSpPr>
        <p:spPr>
          <a:xfrm>
            <a:off x="6476326" y="3410099"/>
            <a:ext cx="5000327" cy="3416320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постановления </a:t>
            </a:r>
            <a:r>
              <a:rPr lang="ru-RU" sz="1400" dirty="0"/>
              <a:t>Правительства </a:t>
            </a:r>
            <a:r>
              <a:rPr lang="ru-RU" sz="1400" dirty="0" smtClean="0"/>
              <a:t>Свердловской области: </a:t>
            </a:r>
          </a:p>
          <a:p>
            <a:endParaRPr lang="ru-RU" sz="1400" dirty="0" smtClean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 smtClean="0"/>
              <a:t>от 16.12.2021 </a:t>
            </a:r>
            <a:r>
              <a:rPr lang="ru-RU" sz="1400" dirty="0"/>
              <a:t>№ 901-ПП </a:t>
            </a:r>
            <a:r>
              <a:rPr lang="ru-RU" sz="1400" dirty="0" smtClean="0"/>
              <a:t>«</a:t>
            </a:r>
            <a:r>
              <a:rPr lang="ru-RU" sz="1400" dirty="0"/>
              <a:t>Об утверждении Перечня </a:t>
            </a:r>
            <a:r>
              <a:rPr lang="ru-RU" sz="1400" dirty="0" smtClean="0"/>
              <a:t>НПА СО, </a:t>
            </a:r>
            <a:r>
              <a:rPr lang="ru-RU" sz="1400" dirty="0"/>
              <a:t>которые применяются с учетом особенностей, установленных статьей </a:t>
            </a:r>
            <a:r>
              <a:rPr lang="ru-RU" sz="1400" dirty="0" smtClean="0"/>
              <a:t>9 Федерального </a:t>
            </a:r>
            <a:r>
              <a:rPr lang="ru-RU" sz="1400" dirty="0"/>
              <a:t>закона </a:t>
            </a:r>
            <a:r>
              <a:rPr lang="ru-RU" sz="1400" dirty="0" smtClean="0"/>
              <a:t>от </a:t>
            </a:r>
            <a:r>
              <a:rPr lang="ru-RU" sz="1400" dirty="0"/>
              <a:t>1 апреля 2020 года </a:t>
            </a:r>
            <a:r>
              <a:rPr lang="ru-RU" sz="1400" dirty="0" smtClean="0"/>
              <a:t>№ 69-ФЗ»;</a:t>
            </a:r>
            <a:endParaRPr lang="ru-RU" sz="1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 smtClean="0"/>
              <a:t>от 06.10.2022 </a:t>
            </a:r>
            <a:r>
              <a:rPr lang="ru-RU" sz="1400" dirty="0"/>
              <a:t>№ </a:t>
            </a:r>
            <a:r>
              <a:rPr lang="ru-RU" sz="1400" dirty="0" smtClean="0"/>
              <a:t>661-ПП «</a:t>
            </a:r>
            <a:r>
              <a:rPr lang="ru-RU" sz="1400" dirty="0"/>
              <a:t>Об утверждении Порядка оценки инвестиционного </a:t>
            </a:r>
            <a:r>
              <a:rPr lang="ru-RU" sz="1400" dirty="0" smtClean="0"/>
              <a:t>проекта на </a:t>
            </a:r>
            <a:r>
              <a:rPr lang="ru-RU" sz="1400" dirty="0"/>
              <a:t>предмет эффективного использования средств областного бюджета</a:t>
            </a:r>
            <a:r>
              <a:rPr lang="ru-RU" sz="1400" dirty="0" smtClean="0"/>
              <a:t>» ;</a:t>
            </a:r>
            <a:endParaRPr lang="ru-RU" sz="1400" dirty="0"/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ru-RU" sz="1400" dirty="0" smtClean="0"/>
              <a:t>от 14.10.2022 </a:t>
            </a:r>
            <a:r>
              <a:rPr lang="ru-RU" sz="1400" dirty="0"/>
              <a:t>№ 676-ПП </a:t>
            </a:r>
            <a:r>
              <a:rPr lang="ru-RU" sz="1400" dirty="0" smtClean="0"/>
              <a:t>«</a:t>
            </a:r>
            <a:r>
              <a:rPr lang="ru-RU" sz="1400" dirty="0"/>
              <a:t>О соглашениях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о </a:t>
            </a:r>
            <a:r>
              <a:rPr lang="ru-RU" sz="1400" dirty="0"/>
              <a:t>защите и поощрении капиталовложений, стороной которых является Свердловская область и не является Российская Федерация</a:t>
            </a:r>
            <a:r>
              <a:rPr lang="ru-RU" sz="1400" dirty="0" smtClean="0"/>
              <a:t>»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83824" y="3407227"/>
            <a:ext cx="4369870" cy="246221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/>
              <a:t>постановление </a:t>
            </a:r>
            <a:r>
              <a:rPr lang="ru-RU" sz="1400" dirty="0"/>
              <a:t>Правительства </a:t>
            </a:r>
            <a:br>
              <a:rPr lang="ru-RU" sz="1400" dirty="0"/>
            </a:br>
            <a:r>
              <a:rPr lang="ru-RU" sz="1400" dirty="0" smtClean="0"/>
              <a:t>Российской Федерации от </a:t>
            </a:r>
            <a:r>
              <a:rPr lang="ru-RU" sz="1400" dirty="0"/>
              <a:t>13.09.2022 №</a:t>
            </a:r>
            <a:r>
              <a:rPr lang="en-US" sz="1400" dirty="0"/>
              <a:t> 1602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«</a:t>
            </a:r>
            <a:r>
              <a:rPr lang="ru-RU" sz="1400" dirty="0"/>
              <a:t>О соглашениях о защите и поощрении </a:t>
            </a:r>
            <a:r>
              <a:rPr lang="ru-RU" sz="1400" dirty="0" smtClean="0"/>
              <a:t>капиталовложений»</a:t>
            </a:r>
            <a:endParaRPr lang="ru-RU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/>
              <a:t>р</a:t>
            </a:r>
            <a:r>
              <a:rPr lang="ru-RU" sz="1400" dirty="0" smtClean="0"/>
              <a:t>аспоряжение </a:t>
            </a:r>
            <a:r>
              <a:rPr lang="ru-RU" sz="1400" dirty="0"/>
              <a:t>Правительства Российской </a:t>
            </a:r>
            <a:r>
              <a:rPr lang="ru-RU" sz="1400" dirty="0" smtClean="0"/>
              <a:t>Федерации от 21.09.2022 № </a:t>
            </a:r>
            <a:r>
              <a:rPr lang="ru-RU" sz="1400" dirty="0"/>
              <a:t>2724-р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«</a:t>
            </a:r>
            <a:r>
              <a:rPr lang="ru-RU" sz="1400" dirty="0"/>
              <a:t>Об утверждении перечня </a:t>
            </a:r>
            <a:r>
              <a:rPr lang="ru-RU" sz="1400" dirty="0" smtClean="0"/>
              <a:t>НПА РФ, </a:t>
            </a:r>
            <a:r>
              <a:rPr lang="ru-RU" sz="1400" dirty="0"/>
              <a:t>которые применяются с учетом особенностей, установленных статьей 9 Федерального закона 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от </a:t>
            </a:r>
            <a:r>
              <a:rPr lang="ru-RU" sz="1400" dirty="0"/>
              <a:t>01.04.2020 №</a:t>
            </a:r>
            <a:r>
              <a:rPr lang="ru-RU" sz="1400" dirty="0" smtClean="0"/>
              <a:t> </a:t>
            </a:r>
            <a:r>
              <a:rPr lang="ru-RU" sz="1400" dirty="0"/>
              <a:t>69-ФЗ</a:t>
            </a:r>
            <a:r>
              <a:rPr lang="ru-RU" sz="1400" dirty="0" smtClean="0"/>
              <a:t>»</a:t>
            </a:r>
          </a:p>
        </p:txBody>
      </p:sp>
    </p:spTree>
    <p:extLst>
      <p:ext uri="{BB962C8B-B14F-4D97-AF65-F5344CB8AC3E}">
        <p14:creationId xmlns:p14="http://schemas.microsoft.com/office/powerpoint/2010/main" val="51741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389ED7"/>
      </a:accent1>
      <a:accent2>
        <a:srgbClr val="32BCAD"/>
      </a:accent2>
      <a:accent3>
        <a:srgbClr val="AEABAB"/>
      </a:accent3>
      <a:accent4>
        <a:srgbClr val="FFC000"/>
      </a:accent4>
      <a:accent5>
        <a:srgbClr val="4472C4"/>
      </a:accent5>
      <a:accent6>
        <a:srgbClr val="32BCAD"/>
      </a:accent6>
      <a:hlink>
        <a:srgbClr val="389ED7"/>
      </a:hlink>
      <a:folHlink>
        <a:srgbClr val="ED7D31"/>
      </a:folHlink>
    </a:clrScheme>
    <a:fontScheme name="Свердловская область">
      <a:majorFont>
        <a:latin typeface="Segoe UI Semibold"/>
        <a:ea typeface=""/>
        <a:cs typeface=""/>
      </a:majorFont>
      <a:minorFont>
        <a:latin typeface="Segoe UI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lnSpc>
            <a:spcPct val="100000"/>
          </a:lnSpc>
          <a:defRPr sz="2800" b="1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@Чистый шаблон презентации_Свердловской области_А4_24-12-18_Dikiyfilin.potx" id="{ECB3918E-1C3B-44DE-A316-72BDDAECAB7D}" vid="{15C0883D-23D4-45F8-9F74-60BAF7CC2DB1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5347</TotalTime>
  <Words>568</Words>
  <Application>Microsoft Office PowerPoint</Application>
  <PresentationFormat>Произвольный</PresentationFormat>
  <Paragraphs>109</Paragraphs>
  <Slides>5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20" baseType="lpstr">
      <vt:lpstr>Arial</vt:lpstr>
      <vt:lpstr>Calibri</vt:lpstr>
      <vt:lpstr>Courier New</vt:lpstr>
      <vt:lpstr>Helvetica Neue</vt:lpstr>
      <vt:lpstr>Helvetica Neue Medium</vt:lpstr>
      <vt:lpstr>Liberation Serif</vt:lpstr>
      <vt:lpstr>Segoe UI</vt:lpstr>
      <vt:lpstr>Segoe UI </vt:lpstr>
      <vt:lpstr>Segoe UI Semibold</vt:lpstr>
      <vt:lpstr>Segoe UI Semilight</vt:lpstr>
      <vt:lpstr>Stem</vt:lpstr>
      <vt:lpstr>Stem Medium</vt:lpstr>
      <vt:lpstr>Verdana</vt:lpstr>
      <vt:lpstr>Wingdings</vt:lpstr>
      <vt:lpstr>Тема Office</vt:lpstr>
      <vt:lpstr>Основные принципы СЗПК</vt:lpstr>
      <vt:lpstr>Виды СЗПК, ключевые требования</vt:lpstr>
      <vt:lpstr>Параметры возмещения затрат  на инфраструктуру в рамках СЗПК</vt:lpstr>
      <vt:lpstr>Процедура заключения СЗПК</vt:lpstr>
      <vt:lpstr>Ключевые НПА в сфере СЗПК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Пелевин Иван Алексеевич</dc:creator>
  <cp:lastModifiedBy>Коренюк Денис Александрович</cp:lastModifiedBy>
  <cp:revision>597</cp:revision>
  <cp:lastPrinted>2021-09-20T11:24:11Z</cp:lastPrinted>
  <dcterms:created xsi:type="dcterms:W3CDTF">2018-12-25T07:26:08Z</dcterms:created>
  <dcterms:modified xsi:type="dcterms:W3CDTF">2024-11-14T10:43:25Z</dcterms:modified>
</cp:coreProperties>
</file>