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7"/>
  </p:notesMasterIdLst>
  <p:sldIdLst>
    <p:sldId id="256" r:id="rId2"/>
    <p:sldId id="281" r:id="rId3"/>
    <p:sldId id="431" r:id="rId4"/>
    <p:sldId id="429" r:id="rId5"/>
    <p:sldId id="430" r:id="rId6"/>
    <p:sldId id="432" r:id="rId7"/>
    <p:sldId id="434" r:id="rId8"/>
    <p:sldId id="435" r:id="rId9"/>
    <p:sldId id="461" r:id="rId10"/>
    <p:sldId id="436" r:id="rId11"/>
    <p:sldId id="462" r:id="rId12"/>
    <p:sldId id="437" r:id="rId13"/>
    <p:sldId id="463" r:id="rId14"/>
    <p:sldId id="438" r:id="rId15"/>
    <p:sldId id="464" r:id="rId16"/>
    <p:sldId id="439" r:id="rId17"/>
    <p:sldId id="465" r:id="rId18"/>
    <p:sldId id="441" r:id="rId19"/>
    <p:sldId id="467" r:id="rId20"/>
    <p:sldId id="442" r:id="rId21"/>
    <p:sldId id="468" r:id="rId22"/>
    <p:sldId id="443" r:id="rId23"/>
    <p:sldId id="469" r:id="rId24"/>
    <p:sldId id="445" r:id="rId25"/>
    <p:sldId id="470" r:id="rId26"/>
    <p:sldId id="446" r:id="rId27"/>
    <p:sldId id="471" r:id="rId28"/>
    <p:sldId id="447" r:id="rId29"/>
    <p:sldId id="472" r:id="rId30"/>
    <p:sldId id="448" r:id="rId31"/>
    <p:sldId id="473" r:id="rId32"/>
    <p:sldId id="449" r:id="rId33"/>
    <p:sldId id="474" r:id="rId34"/>
    <p:sldId id="450" r:id="rId35"/>
    <p:sldId id="475" r:id="rId36"/>
    <p:sldId id="451" r:id="rId37"/>
    <p:sldId id="476" r:id="rId38"/>
    <p:sldId id="452" r:id="rId39"/>
    <p:sldId id="477" r:id="rId40"/>
    <p:sldId id="453" r:id="rId41"/>
    <p:sldId id="478" r:id="rId42"/>
    <p:sldId id="454" r:id="rId43"/>
    <p:sldId id="479" r:id="rId44"/>
    <p:sldId id="455" r:id="rId45"/>
    <p:sldId id="480" r:id="rId46"/>
    <p:sldId id="456" r:id="rId47"/>
    <p:sldId id="481" r:id="rId48"/>
    <p:sldId id="457" r:id="rId49"/>
    <p:sldId id="482" r:id="rId50"/>
    <p:sldId id="458" r:id="rId51"/>
    <p:sldId id="483" r:id="rId52"/>
    <p:sldId id="459" r:id="rId53"/>
    <p:sldId id="484" r:id="rId54"/>
    <p:sldId id="485" r:id="rId55"/>
    <p:sldId id="487" r:id="rId5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98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BC9D33-D0B5-46B7-AA0E-F2E185433152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CDE16E-E046-406D-8FD4-3C0316D77A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579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2F8B5D38-5579-47CB-9881-DFFBD7FDDC3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2F8B5D38-5579-47CB-9881-DFFBD7FDDC3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B5D38-5579-47CB-9881-DFFBD7FDDC3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F8B5D38-5579-47CB-9881-DFFBD7FDDC3C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6C2B060-7CC7-4221-93CF-CAC1B67BEA76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3645024"/>
            <a:ext cx="6120680" cy="1296144"/>
          </a:xfrm>
        </p:spPr>
        <p:txBody>
          <a:bodyPr>
            <a:noAutofit/>
          </a:bodyPr>
          <a:lstStyle/>
          <a:p>
            <a:pPr algn="l"/>
            <a:r>
              <a:rPr lang="ru-RU" sz="2400" b="1" cap="small" dirty="0"/>
              <a:t>Проект внесения изменений в </a:t>
            </a:r>
            <a:br>
              <a:rPr lang="ru-RU" sz="2400" b="1" cap="small" dirty="0"/>
            </a:br>
            <a:r>
              <a:rPr lang="ru-RU" sz="2400" b="1" cap="small" dirty="0"/>
              <a:t>Правила землепользования и застройки </a:t>
            </a:r>
            <a:br>
              <a:rPr lang="ru-RU" sz="2400" b="1" cap="small" dirty="0"/>
            </a:br>
            <a:r>
              <a:rPr lang="ru-RU" sz="2400" b="1" cap="small" dirty="0" err="1"/>
              <a:t>Арамильского</a:t>
            </a:r>
            <a:r>
              <a:rPr lang="ru-RU" sz="2400" b="1" cap="small" dirty="0"/>
              <a:t> городского округа</a:t>
            </a:r>
            <a:endParaRPr lang="ru-RU" sz="2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5157192"/>
            <a:ext cx="6858000" cy="533400"/>
          </a:xfrm>
        </p:spPr>
        <p:txBody>
          <a:bodyPr/>
          <a:lstStyle/>
          <a:p>
            <a:pPr algn="l"/>
            <a:r>
              <a:rPr lang="ru-RU" dirty="0"/>
              <a:t>ИП Копытова И.А.</a:t>
            </a:r>
          </a:p>
        </p:txBody>
      </p:sp>
    </p:spTree>
    <p:extLst>
      <p:ext uri="{BB962C8B-B14F-4D97-AF65-F5344CB8AC3E}">
        <p14:creationId xmlns:p14="http://schemas.microsoft.com/office/powerpoint/2010/main" val="2451569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rmAutofit/>
          </a:bodyPr>
          <a:lstStyle/>
          <a:p>
            <a:r>
              <a:rPr lang="ru-RU" sz="2300" dirty="0"/>
              <a:t>Фрагмент 1.5.1. </a:t>
            </a:r>
            <a:r>
              <a:rPr lang="ru-RU" sz="2300" dirty="0" err="1"/>
              <a:t>Андроник</a:t>
            </a:r>
            <a:r>
              <a:rPr lang="ru-RU" sz="2300" dirty="0"/>
              <a:t> В.В.</a:t>
            </a:r>
            <a:br>
              <a:rPr lang="ru-RU" sz="2300" dirty="0"/>
            </a:br>
            <a:r>
              <a:rPr lang="ru-RU" sz="2300" dirty="0"/>
              <a:t>г. Арамиль, ул. Октябрьская, дом 162-А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4029764"/>
              </p:ext>
            </p:extLst>
          </p:nvPr>
        </p:nvGraphicFramePr>
        <p:xfrm>
          <a:off x="452246" y="1772816"/>
          <a:ext cx="8239507" cy="93373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734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6012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00592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30118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</a:t>
                      </a:r>
                      <a:r>
                        <a:rPr lang="en-US" sz="1200" u="none" strike="noStrike" dirty="0">
                          <a:effectLst/>
                        </a:rPr>
                        <a:t> </a:t>
                      </a:r>
                      <a:r>
                        <a:rPr kumimoji="0" lang="en-US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66:33:0101012:522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361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комплексного размещения объектов общественно-делового назначения (О-1)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67544" y="1217682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en-US" sz="1600" dirty="0">
                <a:solidFill>
                  <a:schemeClr val="dk1"/>
                </a:solidFill>
                <a:latin typeface="Calibri" pitchFamily="34" charset="0"/>
                <a:cs typeface="Calibri" pitchFamily="34" charset="0"/>
              </a:rPr>
              <a:t>66:33:0101012:522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7" t="38143" r="36962" b="39916"/>
          <a:stretch/>
        </p:blipFill>
        <p:spPr bwMode="auto">
          <a:xfrm>
            <a:off x="904023" y="3140968"/>
            <a:ext cx="7025767" cy="30243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2177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rmAutofit fontScale="90000"/>
          </a:bodyPr>
          <a:lstStyle/>
          <a:p>
            <a:r>
              <a:rPr lang="ru-RU" sz="2600" dirty="0"/>
              <a:t>Фрагмент 1.5.1. </a:t>
            </a:r>
            <a:r>
              <a:rPr lang="ru-RU" sz="2600" dirty="0" err="1"/>
              <a:t>Андроник</a:t>
            </a:r>
            <a:r>
              <a:rPr lang="ru-RU" sz="2600" dirty="0"/>
              <a:t> В.В.</a:t>
            </a:r>
            <a:br>
              <a:rPr lang="ru-RU" sz="2600" dirty="0"/>
            </a:br>
            <a:r>
              <a:rPr lang="ru-RU" sz="2600" dirty="0"/>
              <a:t>г. Арамиль, ул. Октябрьская, дом 162-А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675043" y="1871641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293486" y="1871640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1" r="14581" b="12564"/>
          <a:stretch/>
        </p:blipFill>
        <p:spPr bwMode="auto">
          <a:xfrm>
            <a:off x="310303" y="2148640"/>
            <a:ext cx="4166647" cy="37143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3" r="3322" b="6283"/>
          <a:stretch/>
        </p:blipFill>
        <p:spPr bwMode="auto">
          <a:xfrm>
            <a:off x="4777376" y="2148640"/>
            <a:ext cx="4199127" cy="371437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1217682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en-US" sz="1600" dirty="0">
                <a:solidFill>
                  <a:schemeClr val="dk1"/>
                </a:solidFill>
                <a:latin typeface="Calibri" pitchFamily="34" charset="0"/>
                <a:cs typeface="Calibri" pitchFamily="34" charset="0"/>
              </a:rPr>
              <a:t>66:33:0101012:522</a:t>
            </a:r>
          </a:p>
        </p:txBody>
      </p:sp>
    </p:spTree>
    <p:extLst>
      <p:ext uri="{BB962C8B-B14F-4D97-AF65-F5344CB8AC3E}">
        <p14:creationId xmlns:p14="http://schemas.microsoft.com/office/powerpoint/2010/main" val="3310847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1.5.2. </a:t>
            </a:r>
            <a:r>
              <a:rPr lang="ru-RU" sz="2400" dirty="0" err="1"/>
              <a:t>Аюпов</a:t>
            </a:r>
            <a:r>
              <a:rPr lang="ru-RU" sz="2400" dirty="0"/>
              <a:t> Р.В.</a:t>
            </a:r>
            <a:br>
              <a:rPr lang="ru-RU" sz="2400" dirty="0"/>
            </a:br>
            <a:r>
              <a:rPr lang="ru-RU" sz="2400" dirty="0"/>
              <a:t>г. Арамиль, улица Новая, 42-Б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586325"/>
              </p:ext>
            </p:extLst>
          </p:nvPr>
        </p:nvGraphicFramePr>
        <p:xfrm>
          <a:off x="458806" y="1772816"/>
          <a:ext cx="8226388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4875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111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664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хранения индивидуального транспорта (Т-3)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ЗУ с К№ </a:t>
                      </a:r>
                      <a:r>
                        <a:rPr kumimoji="0" lang="ru-RU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66:33:0101012:598</a:t>
                      </a:r>
                      <a:endParaRPr lang="ru-RU" sz="1200" b="0" i="0" u="none" strike="noStrike" dirty="0"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комплексного размещения объектов общественно-делового назначения (О-1)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39552" y="1231080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>
                <a:solidFill>
                  <a:schemeClr val="dk1"/>
                </a:solidFill>
              </a:rPr>
              <a:t>66:33:0101012:598</a:t>
            </a:r>
            <a:endParaRPr lang="ru-RU" sz="16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56" t="43038" r="32500" b="40084"/>
          <a:stretch/>
        </p:blipFill>
        <p:spPr bwMode="auto">
          <a:xfrm>
            <a:off x="736435" y="3501008"/>
            <a:ext cx="7493165" cy="18456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2743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1.5.2. </a:t>
            </a:r>
            <a:r>
              <a:rPr lang="ru-RU" sz="2400" dirty="0" err="1"/>
              <a:t>Аюпов</a:t>
            </a:r>
            <a:r>
              <a:rPr lang="ru-RU" sz="2400" dirty="0"/>
              <a:t> Р.В.</a:t>
            </a:r>
            <a:br>
              <a:rPr lang="ru-RU" sz="2400" dirty="0"/>
            </a:br>
            <a:r>
              <a:rPr lang="ru-RU" sz="2400" dirty="0"/>
              <a:t>г. Арамиль, улица Новая, 42-Б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436095" y="2084015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293486" y="2068730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49" t="32304" r="28427" b="22611"/>
          <a:stretch/>
        </p:blipFill>
        <p:spPr bwMode="auto">
          <a:xfrm>
            <a:off x="709859" y="2438992"/>
            <a:ext cx="3855564" cy="309199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30" t="33283" r="28748" b="21494"/>
          <a:stretch/>
        </p:blipFill>
        <p:spPr bwMode="auto">
          <a:xfrm>
            <a:off x="4860031" y="2438992"/>
            <a:ext cx="3892005" cy="31014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1221767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>
                <a:solidFill>
                  <a:schemeClr val="dk1"/>
                </a:solidFill>
              </a:rPr>
              <a:t>66:33:0101012:598</a:t>
            </a:r>
            <a:endParaRPr lang="ru-RU" sz="16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00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1.5.3. </a:t>
            </a:r>
            <a:r>
              <a:rPr lang="ru-RU" sz="2400" dirty="0" err="1"/>
              <a:t>Бахарева</a:t>
            </a:r>
            <a:r>
              <a:rPr lang="ru-RU" sz="2400" dirty="0"/>
              <a:t> Н. Ю.</a:t>
            </a:r>
            <a:br>
              <a:rPr lang="ru-RU" sz="2400" dirty="0"/>
            </a:br>
            <a:r>
              <a:rPr lang="ru-RU" sz="2400" dirty="0"/>
              <a:t>г. Арамиль, ул. </a:t>
            </a:r>
            <a:r>
              <a:rPr lang="ru-RU" sz="2400" dirty="0">
                <a:solidFill>
                  <a:schemeClr val="tx1"/>
                </a:solidFill>
              </a:rPr>
              <a:t>Нагорная</a:t>
            </a:r>
            <a:endParaRPr lang="ru-RU" sz="2400" dirty="0"/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504078"/>
              </p:ext>
            </p:extLst>
          </p:nvPr>
        </p:nvGraphicFramePr>
        <p:xfrm>
          <a:off x="458806" y="1628800"/>
          <a:ext cx="8226388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4875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111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664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 </a:t>
                      </a:r>
                      <a:r>
                        <a:rPr kumimoji="0" lang="ru-RU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прилегающая</a:t>
                      </a:r>
                      <a:r>
                        <a:rPr lang="ru-RU" sz="1200" u="none" strike="noStrike" dirty="0">
                          <a:effectLst/>
                        </a:rPr>
                        <a:t> к</a:t>
                      </a:r>
                      <a:r>
                        <a:rPr kumimoji="0" lang="ru-RU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земельным участкам с кадастровыми номерами 66:33:0101002:34, 66:33:0101002:4070</a:t>
                      </a:r>
                      <a:endParaRPr lang="ru-RU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51274" y="1227746"/>
            <a:ext cx="34446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66:33:0101002:34</a:t>
            </a:r>
            <a:endParaRPr lang="ru-RU" sz="1600" dirty="0">
              <a:solidFill>
                <a:srgbClr val="FF0000"/>
              </a:solidFill>
              <a:latin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82" t="29366" r="13892" b="35317"/>
          <a:stretch/>
        </p:blipFill>
        <p:spPr bwMode="auto">
          <a:xfrm>
            <a:off x="894686" y="3008640"/>
            <a:ext cx="7354627" cy="28083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28724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376332" y="1962264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012375" y="1992062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1.5.3. </a:t>
            </a:r>
            <a:r>
              <a:rPr lang="ru-RU" sz="2400" dirty="0" err="1"/>
              <a:t>Бахарева</a:t>
            </a:r>
            <a:r>
              <a:rPr lang="ru-RU" sz="2400" dirty="0"/>
              <a:t> Н. Ю.</a:t>
            </a:r>
            <a:br>
              <a:rPr lang="ru-RU" sz="2400" dirty="0"/>
            </a:br>
            <a:r>
              <a:rPr lang="ru-RU" sz="2400" dirty="0"/>
              <a:t>г. Арамиль, ул. </a:t>
            </a:r>
            <a:r>
              <a:rPr lang="ru-RU" sz="2400" dirty="0">
                <a:solidFill>
                  <a:schemeClr val="tx1"/>
                </a:solidFill>
              </a:rPr>
              <a:t>Нагорная</a:t>
            </a:r>
            <a:endParaRPr lang="ru-RU" sz="24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02" t="35730" r="37128" b="36601"/>
          <a:stretch/>
        </p:blipFill>
        <p:spPr bwMode="auto">
          <a:xfrm>
            <a:off x="901134" y="2357889"/>
            <a:ext cx="3125189" cy="26051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47" t="35729" r="37242" b="36632"/>
          <a:stretch/>
        </p:blipFill>
        <p:spPr bwMode="auto">
          <a:xfrm>
            <a:off x="5250461" y="2371342"/>
            <a:ext cx="3199058" cy="26579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1274" y="1227746"/>
            <a:ext cx="34446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66:33:0101002:34</a:t>
            </a:r>
            <a:endParaRPr lang="ru-RU" sz="1600" dirty="0">
              <a:solidFill>
                <a:srgbClr val="FF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07102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1.5.4. </a:t>
            </a:r>
            <a:r>
              <a:rPr lang="ru-RU" sz="2400" dirty="0" err="1"/>
              <a:t>Буянтуев</a:t>
            </a:r>
            <a:r>
              <a:rPr lang="ru-RU" sz="2400" dirty="0"/>
              <a:t> С. О.</a:t>
            </a:r>
            <a:br>
              <a:rPr lang="ru-RU" sz="2400" dirty="0"/>
            </a:br>
            <a:r>
              <a:rPr lang="ru-RU" sz="2400" dirty="0"/>
              <a:t>г. Арамиль, ул. Сосновая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517856"/>
              </p:ext>
            </p:extLst>
          </p:nvPr>
        </p:nvGraphicFramePr>
        <p:xfrm>
          <a:off x="379909" y="1448045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 </a:t>
                      </a:r>
                      <a:r>
                        <a:rPr kumimoji="0" lang="ru-RU" sz="12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прилегающая к земельным участкам с кадастровыми номерами 66:33:0101002:707, 66:33:0101002:4019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524412" y="1109491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66:33:0101002:707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55" t="38734" r="11535" b="38734"/>
          <a:stretch/>
        </p:blipFill>
        <p:spPr bwMode="auto">
          <a:xfrm>
            <a:off x="596552" y="3212976"/>
            <a:ext cx="7950895" cy="19265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2347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375815" y="1735156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445143" y="1717981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1.5.4. </a:t>
            </a:r>
            <a:r>
              <a:rPr lang="ru-RU" sz="2400" dirty="0" err="1"/>
              <a:t>Буянтуев</a:t>
            </a:r>
            <a:r>
              <a:rPr lang="ru-RU" sz="2400" dirty="0"/>
              <a:t> С. О.</a:t>
            </a:r>
            <a:br>
              <a:rPr lang="ru-RU" sz="2400" dirty="0"/>
            </a:br>
            <a:r>
              <a:rPr lang="ru-RU" sz="2400" dirty="0"/>
              <a:t>г. Арамиль, ул. Сосновая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76" t="33120" r="33617" b="27518"/>
          <a:stretch/>
        </p:blipFill>
        <p:spPr bwMode="auto">
          <a:xfrm>
            <a:off x="971600" y="2150030"/>
            <a:ext cx="3317133" cy="26994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75" t="34226" r="32935" b="27325"/>
          <a:stretch/>
        </p:blipFill>
        <p:spPr bwMode="auto">
          <a:xfrm>
            <a:off x="4946152" y="2150030"/>
            <a:ext cx="3400462" cy="26368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24412" y="1109491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66:33:0101002:707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00325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7504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1.5.5. Злобина Т.М.</a:t>
            </a:r>
            <a:br>
              <a:rPr lang="ru-RU" sz="2400" dirty="0"/>
            </a:br>
            <a:r>
              <a:rPr lang="ru-RU" sz="2400" dirty="0"/>
              <a:t>г. Арамиль, Пушкина, 61Б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636092"/>
              </p:ext>
            </p:extLst>
          </p:nvPr>
        </p:nvGraphicFramePr>
        <p:xfrm>
          <a:off x="487413" y="1844824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производственных объектов (П)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 прилегающая с южной стороны к земельному участку с кадастровым номером 66:33:0101010:416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25" t="40338" r="22817" b="31814"/>
          <a:stretch/>
        </p:blipFill>
        <p:spPr bwMode="auto">
          <a:xfrm>
            <a:off x="1541266" y="3218209"/>
            <a:ext cx="6276476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1388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47404" y="1833788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7504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314820" y="1816613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1.5.5. Злобина Т.М.</a:t>
            </a:r>
            <a:br>
              <a:rPr lang="ru-RU" sz="2400" dirty="0"/>
            </a:br>
            <a:r>
              <a:rPr lang="ru-RU" sz="2400" dirty="0"/>
              <a:t>г. Арамиль, Пушкина, 61Б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52" t="38440" r="30106" b="19858"/>
          <a:stretch/>
        </p:blipFill>
        <p:spPr bwMode="auto">
          <a:xfrm>
            <a:off x="539552" y="2271354"/>
            <a:ext cx="3589507" cy="28599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82" t="27801" r="32260" b="33191"/>
          <a:stretch/>
        </p:blipFill>
        <p:spPr bwMode="auto">
          <a:xfrm>
            <a:off x="5004048" y="2271354"/>
            <a:ext cx="3833224" cy="28649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6155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7504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1.5.6. Куликова Е. А.</a:t>
            </a:r>
            <a:br>
              <a:rPr lang="ru-RU" sz="2400" dirty="0"/>
            </a:br>
            <a:r>
              <a:rPr lang="ru-RU" sz="2400" dirty="0"/>
              <a:t>г. Арамиль, ул. Рабочая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508324"/>
              </p:ext>
            </p:extLst>
          </p:nvPr>
        </p:nvGraphicFramePr>
        <p:xfrm>
          <a:off x="487413" y="1628800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 прилегающая к земельному участку с КН 66:33:0101002:722 до земельного участка с КН  </a:t>
                      </a:r>
                      <a:r>
                        <a:rPr kumimoji="0" lang="ru-RU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66:33:0101002:359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539552" y="1129632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66:33:0101002:722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16" t="27004" r="13608" b="32827"/>
          <a:stretch/>
        </p:blipFill>
        <p:spPr bwMode="auto">
          <a:xfrm>
            <a:off x="1475656" y="3140968"/>
            <a:ext cx="6227180" cy="27547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66466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29595" y="1640223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7504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97011" y="1623048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1.5.6. Куликова Е. А.</a:t>
            </a:r>
            <a:br>
              <a:rPr lang="ru-RU" sz="2400" dirty="0"/>
            </a:br>
            <a:r>
              <a:rPr lang="ru-RU" sz="2400" dirty="0"/>
              <a:t>г. Арамиль, ул. Рабочая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65" t="26255" r="28969" b="22612"/>
          <a:stretch/>
        </p:blipFill>
        <p:spPr bwMode="auto">
          <a:xfrm>
            <a:off x="332681" y="2026104"/>
            <a:ext cx="4128941" cy="350677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8" t="25704" r="29433" b="23024"/>
          <a:stretch/>
        </p:blipFill>
        <p:spPr bwMode="auto">
          <a:xfrm>
            <a:off x="4783908" y="1994355"/>
            <a:ext cx="4119514" cy="35161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39552" y="1129632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66:33:0101002:722</a:t>
            </a:r>
          </a:p>
        </p:txBody>
      </p:sp>
    </p:spTree>
    <p:extLst>
      <p:ext uri="{BB962C8B-B14F-4D97-AF65-F5344CB8AC3E}">
        <p14:creationId xmlns:p14="http://schemas.microsoft.com/office/powerpoint/2010/main" val="5577920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7504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1.5.7. </a:t>
            </a:r>
            <a:r>
              <a:rPr lang="ru-RU" sz="2400" dirty="0" err="1"/>
              <a:t>Неделько</a:t>
            </a:r>
            <a:r>
              <a:rPr lang="ru-RU" sz="2400" dirty="0"/>
              <a:t> А. В.</a:t>
            </a:r>
            <a:br>
              <a:rPr lang="ru-RU" sz="2400" dirty="0"/>
            </a:br>
            <a:r>
              <a:rPr lang="ru-RU" sz="2400" dirty="0"/>
              <a:t>г. Арамиль, по границе улицы Заветы Ильича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857924"/>
              </p:ext>
            </p:extLst>
          </p:nvPr>
        </p:nvGraphicFramePr>
        <p:xfrm>
          <a:off x="457585" y="1628800"/>
          <a:ext cx="8384182" cy="16391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производственных объектов (П)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 от земельного участка с КН 66:33:0101010:378 до земельного участка с КН 66:33:0101010:1264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06" t="41013" r="20633" b="15275"/>
          <a:stretch/>
        </p:blipFill>
        <p:spPr bwMode="auto">
          <a:xfrm>
            <a:off x="1975925" y="3356992"/>
            <a:ext cx="5347503" cy="29978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9551" y="1222013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66:33:0101010:378</a:t>
            </a:r>
          </a:p>
        </p:txBody>
      </p:sp>
    </p:spTree>
    <p:extLst>
      <p:ext uri="{BB962C8B-B14F-4D97-AF65-F5344CB8AC3E}">
        <p14:creationId xmlns:p14="http://schemas.microsoft.com/office/powerpoint/2010/main" val="29059703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625440" y="1941316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7504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62127" y="1941316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1.5.7. </a:t>
            </a:r>
            <a:r>
              <a:rPr lang="ru-RU" sz="2400" dirty="0" err="1"/>
              <a:t>Неделько</a:t>
            </a:r>
            <a:r>
              <a:rPr lang="ru-RU" sz="2400" dirty="0"/>
              <a:t> А. В.</a:t>
            </a:r>
            <a:br>
              <a:rPr lang="ru-RU" sz="2400" dirty="0"/>
            </a:br>
            <a:r>
              <a:rPr lang="ru-RU" sz="2400" dirty="0"/>
              <a:t>г. Арамиль, по границе улицы Заветы Ильича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86" t="27944" r="34415" b="37362"/>
          <a:stretch/>
        </p:blipFill>
        <p:spPr bwMode="auto">
          <a:xfrm>
            <a:off x="1001122" y="2276872"/>
            <a:ext cx="2990587" cy="254875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45" t="28041" r="34613" b="37320"/>
          <a:stretch/>
        </p:blipFill>
        <p:spPr bwMode="auto">
          <a:xfrm>
            <a:off x="5431870" y="2276872"/>
            <a:ext cx="3002758" cy="25392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539551" y="1222013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66:33:0101010:378</a:t>
            </a:r>
          </a:p>
        </p:txBody>
      </p:sp>
    </p:spTree>
    <p:extLst>
      <p:ext uri="{BB962C8B-B14F-4D97-AF65-F5344CB8AC3E}">
        <p14:creationId xmlns:p14="http://schemas.microsoft.com/office/powerpoint/2010/main" val="18015581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7504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1.5.8. </a:t>
            </a:r>
            <a:r>
              <a:rPr lang="ru-RU" sz="2400" dirty="0" err="1"/>
              <a:t>Нигматулин</a:t>
            </a:r>
            <a:r>
              <a:rPr lang="ru-RU" sz="2400" dirty="0"/>
              <a:t> Р. Р.</a:t>
            </a:r>
            <a:br>
              <a:rPr lang="ru-RU" sz="2400" dirty="0"/>
            </a:br>
            <a:r>
              <a:rPr lang="ru-RU" sz="2400" dirty="0"/>
              <a:t>г. Арамиль, пер Фабричный, 2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3383964"/>
              </p:ext>
            </p:extLst>
          </p:nvPr>
        </p:nvGraphicFramePr>
        <p:xfrm>
          <a:off x="395536" y="1535306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 прилегающая к земельному участку с кадастровым номером 66:33:0101008:2628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539552" y="1196752"/>
            <a:ext cx="36530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66:33:0101008:2628</a:t>
            </a:r>
          </a:p>
        </p:txBody>
      </p:sp>
    </p:spTree>
    <p:extLst>
      <p:ext uri="{BB962C8B-B14F-4D97-AF65-F5344CB8AC3E}">
        <p14:creationId xmlns:p14="http://schemas.microsoft.com/office/powerpoint/2010/main" val="12820065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33711" y="1663003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07504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301127" y="1645828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1.5.8. </a:t>
            </a:r>
            <a:r>
              <a:rPr lang="ru-RU" sz="2400" dirty="0" err="1"/>
              <a:t>Нигматулин</a:t>
            </a:r>
            <a:r>
              <a:rPr lang="ru-RU" sz="2400" dirty="0"/>
              <a:t> Р. Р.</a:t>
            </a:r>
            <a:br>
              <a:rPr lang="ru-RU" sz="2400" dirty="0"/>
            </a:br>
            <a:r>
              <a:rPr lang="ru-RU" sz="2400" dirty="0"/>
              <a:t>г. Арамиль, пер Фабричный, 2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68" t="31101" r="29774" b="19716"/>
          <a:stretch/>
        </p:blipFill>
        <p:spPr bwMode="auto">
          <a:xfrm>
            <a:off x="467544" y="2005869"/>
            <a:ext cx="3888432" cy="38069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20" t="31203" r="29253" b="19444"/>
          <a:stretch/>
        </p:blipFill>
        <p:spPr bwMode="auto">
          <a:xfrm>
            <a:off x="4679503" y="1988840"/>
            <a:ext cx="3970777" cy="38239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39552" y="1196752"/>
            <a:ext cx="36530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66:33:0101008:2628</a:t>
            </a:r>
          </a:p>
        </p:txBody>
      </p:sp>
    </p:spTree>
    <p:extLst>
      <p:ext uri="{BB962C8B-B14F-4D97-AF65-F5344CB8AC3E}">
        <p14:creationId xmlns:p14="http://schemas.microsoft.com/office/powerpoint/2010/main" val="2096244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1.5.9. Петросян А.М.</a:t>
            </a:r>
            <a:br>
              <a:rPr lang="ru-RU" sz="2400" dirty="0"/>
            </a:br>
            <a:r>
              <a:rPr lang="ru-RU" sz="2400" dirty="0"/>
              <a:t>г. Арамиль, улица Ленина, 1Ж/2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409448"/>
              </p:ext>
            </p:extLst>
          </p:nvPr>
        </p:nvGraphicFramePr>
        <p:xfrm>
          <a:off x="467544" y="1556792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ЗУ с К№ 66:33:0101009:3785 и 66:33:0101009:4619 и территория прилегающая к ним с западной стороны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комплексного размещения объектов общественно-делового назначения (О-1)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467544" y="1196752"/>
            <a:ext cx="56254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</a:rPr>
              <a:t>Земельные участки </a:t>
            </a:r>
            <a:r>
              <a:rPr lang="ru-RU" sz="1600" dirty="0"/>
              <a:t>66:33:0101009:3785 и 66:33:0101009:4619</a:t>
            </a:r>
            <a:r>
              <a:rPr lang="ru-RU" sz="1600" dirty="0">
                <a:solidFill>
                  <a:schemeClr val="tx2"/>
                </a:solidFill>
              </a:rPr>
              <a:t> </a:t>
            </a:r>
            <a:endParaRPr lang="ru-RU" sz="16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85" t="34937" r="30981" b="40759"/>
          <a:stretch/>
        </p:blipFill>
        <p:spPr bwMode="auto">
          <a:xfrm>
            <a:off x="1331640" y="3284984"/>
            <a:ext cx="6732742" cy="237626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30125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33711" y="1783848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301127" y="1783849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1.5.9. Петросян А.М.</a:t>
            </a:r>
            <a:br>
              <a:rPr lang="ru-RU" sz="2400" dirty="0"/>
            </a:br>
            <a:r>
              <a:rPr lang="ru-RU" sz="2400" dirty="0"/>
              <a:t>г. Арамиль, улица Ленина, 1Ж/2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46" t="31051" r="30042" b="33128"/>
          <a:stretch/>
        </p:blipFill>
        <p:spPr bwMode="auto">
          <a:xfrm>
            <a:off x="651753" y="2060848"/>
            <a:ext cx="3848239" cy="29247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94" t="35795" r="29454" b="28545"/>
          <a:stretch/>
        </p:blipFill>
        <p:spPr bwMode="auto">
          <a:xfrm>
            <a:off x="4791050" y="2060848"/>
            <a:ext cx="3827657" cy="29247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67544" y="1196752"/>
            <a:ext cx="56254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</a:rPr>
              <a:t>Земельные участки </a:t>
            </a:r>
            <a:r>
              <a:rPr lang="ru-RU" sz="1600" dirty="0"/>
              <a:t>66:33:0101009:3785 и 66:33:0101009:4619</a:t>
            </a:r>
            <a:r>
              <a:rPr lang="ru-RU" sz="1600" dirty="0">
                <a:solidFill>
                  <a:schemeClr val="tx2"/>
                </a:solidFill>
              </a:rPr>
              <a:t>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2306882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1.5.10. Петросян В.Н.</a:t>
            </a:r>
            <a:br>
              <a:rPr lang="ru-RU" sz="2400" dirty="0"/>
            </a:br>
            <a:r>
              <a:rPr lang="ru-RU" sz="2400" dirty="0"/>
              <a:t>г. Арамиль, ул. 8 Марта, 4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2951212"/>
              </p:ext>
            </p:extLst>
          </p:nvPr>
        </p:nvGraphicFramePr>
        <p:xfrm>
          <a:off x="539552" y="1628800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 прилегающая к земельному участку с кадастровым номером 66:33:0101005:128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67544" y="1196752"/>
            <a:ext cx="37460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66:33:0101005:2464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9" t="34767" r="13545" b="27765"/>
          <a:stretch/>
        </p:blipFill>
        <p:spPr bwMode="auto">
          <a:xfrm>
            <a:off x="1835696" y="3068960"/>
            <a:ext cx="6018836" cy="25695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19998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286519" y="1844824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966039" y="1822368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1.5.10. Петросян В.Н.</a:t>
            </a:r>
            <a:br>
              <a:rPr lang="ru-RU" sz="2400" dirty="0"/>
            </a:br>
            <a:r>
              <a:rPr lang="ru-RU" sz="2400" dirty="0"/>
              <a:t>г. Арамиль, ул. 8 Марта, 4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71" t="35089" r="32261" b="17872"/>
          <a:stretch/>
        </p:blipFill>
        <p:spPr bwMode="auto">
          <a:xfrm>
            <a:off x="605999" y="2191334"/>
            <a:ext cx="3287949" cy="322587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71" t="34235" r="32221" b="18727"/>
          <a:stretch/>
        </p:blipFill>
        <p:spPr bwMode="auto">
          <a:xfrm>
            <a:off x="4939526" y="2191334"/>
            <a:ext cx="3402591" cy="322587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67544" y="1196752"/>
            <a:ext cx="37460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66:33:0101005:2464</a:t>
            </a:r>
          </a:p>
        </p:txBody>
      </p:sp>
    </p:spTree>
    <p:extLst>
      <p:ext uri="{BB962C8B-B14F-4D97-AF65-F5344CB8AC3E}">
        <p14:creationId xmlns:p14="http://schemas.microsoft.com/office/powerpoint/2010/main" val="30975017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1.5.11. Петросян Э.А.</a:t>
            </a:r>
            <a:br>
              <a:rPr lang="ru-RU" sz="2400" dirty="0"/>
            </a:br>
            <a:r>
              <a:rPr lang="ru-RU" sz="2400" dirty="0"/>
              <a:t>г. Арамиль, ул. Ленина, 1Г-1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5087337"/>
              </p:ext>
            </p:extLst>
          </p:nvPr>
        </p:nvGraphicFramePr>
        <p:xfrm>
          <a:off x="395536" y="1700808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ЗУ с К№ 66:33:0101009:3784 и территория прилегающая к нему с северной стороны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комплексного размещения объектов общественно-делового назначения (О-1)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67544" y="1196752"/>
            <a:ext cx="36530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66:33:0101009:3784</a:t>
            </a:r>
          </a:p>
        </p:txBody>
      </p:sp>
    </p:spTree>
    <p:extLst>
      <p:ext uri="{BB962C8B-B14F-4D97-AF65-F5344CB8AC3E}">
        <p14:creationId xmlns:p14="http://schemas.microsoft.com/office/powerpoint/2010/main" val="5935376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33711" y="2089374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301127" y="2089375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1.5.11. Петросян Э.А.</a:t>
            </a:r>
            <a:br>
              <a:rPr lang="ru-RU" sz="2400" dirty="0"/>
            </a:br>
            <a:r>
              <a:rPr lang="ru-RU" sz="2400" dirty="0"/>
              <a:t>г. Арамиль, ул. Ленина, 1Г-1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47" t="31205" r="34096" b="29504"/>
          <a:stretch/>
        </p:blipFill>
        <p:spPr bwMode="auto">
          <a:xfrm>
            <a:off x="971301" y="2406444"/>
            <a:ext cx="3096643" cy="29175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96" t="30114" r="35747" b="30594"/>
          <a:stretch/>
        </p:blipFill>
        <p:spPr bwMode="auto">
          <a:xfrm>
            <a:off x="5220072" y="2406444"/>
            <a:ext cx="3096643" cy="29175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67544" y="1196752"/>
            <a:ext cx="36530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66:33:0101009:3784</a:t>
            </a:r>
          </a:p>
        </p:txBody>
      </p:sp>
    </p:spTree>
    <p:extLst>
      <p:ext uri="{BB962C8B-B14F-4D97-AF65-F5344CB8AC3E}">
        <p14:creationId xmlns:p14="http://schemas.microsoft.com/office/powerpoint/2010/main" val="39259365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1.5.12. Попов С.Ф.</a:t>
            </a:r>
            <a:br>
              <a:rPr lang="ru-RU" sz="2400" dirty="0"/>
            </a:br>
            <a:r>
              <a:rPr lang="ru-RU" sz="2400" dirty="0"/>
              <a:t>п. Арамиль, ул. Челюскинцев, земельный участок № 23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836637"/>
              </p:ext>
            </p:extLst>
          </p:nvPr>
        </p:nvGraphicFramePr>
        <p:xfrm>
          <a:off x="323528" y="1628800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 прилегающая к земельному участку с кадастровым номером 66:33:0201001:1770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67544" y="1196752"/>
            <a:ext cx="36530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66:33:0201001:1770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337226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33711" y="1826969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301127" y="1826970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1.5.12. Попов С.Ф.</a:t>
            </a:r>
            <a:br>
              <a:rPr lang="ru-RU" sz="2400" dirty="0"/>
            </a:br>
            <a:r>
              <a:rPr lang="ru-RU" sz="2400" dirty="0"/>
              <a:t>п. Арамиль, ул. Челюскинцев, земельный участок № 23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40" t="30923" r="32340" b="26666"/>
          <a:stretch/>
        </p:blipFill>
        <p:spPr bwMode="auto">
          <a:xfrm>
            <a:off x="1115616" y="2130012"/>
            <a:ext cx="2733472" cy="29085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65" t="30516" r="32797" b="27072"/>
          <a:stretch/>
        </p:blipFill>
        <p:spPr bwMode="auto">
          <a:xfrm>
            <a:off x="5425532" y="2130013"/>
            <a:ext cx="2747705" cy="29085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67544" y="1196752"/>
            <a:ext cx="36530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66:33:0201001:1770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498545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1.5.13. </a:t>
            </a:r>
            <a:r>
              <a:rPr lang="ru-RU" sz="2400" dirty="0" err="1"/>
              <a:t>Синдянкин</a:t>
            </a:r>
            <a:r>
              <a:rPr lang="ru-RU" sz="2400" dirty="0"/>
              <a:t> А. Е.</a:t>
            </a:r>
            <a:br>
              <a:rPr lang="ru-RU" sz="2400" dirty="0"/>
            </a:br>
            <a:r>
              <a:rPr lang="ru-RU" sz="2400" dirty="0"/>
              <a:t>г. Арамиль, ул. Карла Маркса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7116971"/>
              </p:ext>
            </p:extLst>
          </p:nvPr>
        </p:nvGraphicFramePr>
        <p:xfrm>
          <a:off x="467544" y="2058840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с юга к ЗУ с КН 66:33:0101003:2594; 66:33:0101003:2584; 66:33:0101003:2582; 66:33:0101003:67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3518500"/>
            <a:ext cx="6561587" cy="27801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816699" y="3101925"/>
            <a:ext cx="141692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Заявление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1212886"/>
            <a:ext cx="74047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Земельные участки </a:t>
            </a:r>
            <a:r>
              <a:rPr lang="ru-RU" sz="1600" dirty="0"/>
              <a:t>66:33:0101003:2594; 66:33:0101003:2584; 66:33:0101003:2582; </a:t>
            </a:r>
          </a:p>
          <a:p>
            <a:pPr fontAlgn="ctr"/>
            <a:r>
              <a:rPr lang="ru-RU" sz="1600" dirty="0"/>
              <a:t>66:33:0101003:67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742980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33711" y="2267945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301127" y="2267946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1.5.13. </a:t>
            </a:r>
            <a:r>
              <a:rPr lang="ru-RU" sz="2400" dirty="0" err="1"/>
              <a:t>Синдянкин</a:t>
            </a:r>
            <a:r>
              <a:rPr lang="ru-RU" sz="2400" dirty="0"/>
              <a:t> А. Е.</a:t>
            </a:r>
            <a:br>
              <a:rPr lang="ru-RU" sz="2400" dirty="0"/>
            </a:br>
            <a:r>
              <a:rPr lang="ru-RU" sz="2400" dirty="0"/>
              <a:t>г. Арамиль, ул. Карла Маркса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0" t="13683" r="3519"/>
          <a:stretch/>
        </p:blipFill>
        <p:spPr bwMode="auto">
          <a:xfrm>
            <a:off x="4748255" y="2708920"/>
            <a:ext cx="4278919" cy="20892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0" t="16424" r="3500"/>
          <a:stretch/>
        </p:blipFill>
        <p:spPr bwMode="auto">
          <a:xfrm>
            <a:off x="297558" y="2708920"/>
            <a:ext cx="4248472" cy="20926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539552" y="1212886"/>
            <a:ext cx="74047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Земельные участки </a:t>
            </a:r>
            <a:r>
              <a:rPr lang="ru-RU" sz="1600" dirty="0"/>
              <a:t>66:33:0101003:2594; 66:33:0101003:2584; 66:33:0101003:2582; </a:t>
            </a:r>
          </a:p>
          <a:p>
            <a:pPr fontAlgn="ctr"/>
            <a:r>
              <a:rPr lang="ru-RU" sz="1600" dirty="0"/>
              <a:t>66:33:0101003:67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426135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1.5.14. </a:t>
            </a:r>
            <a:r>
              <a:rPr lang="ru-RU" sz="2400" dirty="0" err="1"/>
              <a:t>Староверова</a:t>
            </a:r>
            <a:r>
              <a:rPr lang="ru-RU" sz="2400" dirty="0"/>
              <a:t> Е.С.</a:t>
            </a:r>
            <a:br>
              <a:rPr lang="ru-RU" sz="2400" dirty="0"/>
            </a:br>
            <a:r>
              <a:rPr lang="ru-RU" sz="2400" dirty="0"/>
              <a:t>г. Арамиль, пер. Восточный, дом 1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4270972"/>
              </p:ext>
            </p:extLst>
          </p:nvPr>
        </p:nvGraphicFramePr>
        <p:xfrm>
          <a:off x="467544" y="1556792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66:33:0101005:414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19641" y="1196752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66:33:0101005:414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25" t="31561" r="20538" b="16287"/>
          <a:stretch/>
        </p:blipFill>
        <p:spPr bwMode="auto">
          <a:xfrm>
            <a:off x="2195736" y="2708920"/>
            <a:ext cx="5173884" cy="357657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5921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33711" y="1990946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301127" y="1990947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612304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1.5.14. </a:t>
            </a:r>
            <a:r>
              <a:rPr lang="ru-RU" sz="2400" dirty="0" err="1"/>
              <a:t>Староверова</a:t>
            </a:r>
            <a:r>
              <a:rPr lang="ru-RU" sz="2400" dirty="0"/>
              <a:t> Е.С.</a:t>
            </a:r>
            <a:br>
              <a:rPr lang="ru-RU" sz="2400" dirty="0"/>
            </a:br>
            <a:r>
              <a:rPr lang="ru-RU" sz="2400" dirty="0"/>
              <a:t>г. Арамиль, пер. Восточный, дом 1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65" t="31489" r="34336" b="28936"/>
          <a:stretch/>
        </p:blipFill>
        <p:spPr bwMode="auto">
          <a:xfrm>
            <a:off x="1115615" y="2304026"/>
            <a:ext cx="2952328" cy="29209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43" t="31842" r="33986" b="28584"/>
          <a:stretch/>
        </p:blipFill>
        <p:spPr bwMode="auto">
          <a:xfrm>
            <a:off x="5231888" y="2304026"/>
            <a:ext cx="3040397" cy="29209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19641" y="1196752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66:33:0101005:414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873898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1.5.15. Сурина Г.И.</a:t>
            </a:r>
            <a:br>
              <a:rPr lang="ru-RU" sz="2400" dirty="0"/>
            </a:br>
            <a:r>
              <a:rPr lang="ru-RU" sz="2400" dirty="0"/>
              <a:t>г. Арамиль, ул. Горького, д. 14-А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06" t="34093" r="14113" b="35021"/>
          <a:stretch/>
        </p:blipFill>
        <p:spPr bwMode="auto">
          <a:xfrm>
            <a:off x="1475656" y="3284984"/>
            <a:ext cx="6447098" cy="21181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9613200"/>
              </p:ext>
            </p:extLst>
          </p:nvPr>
        </p:nvGraphicFramePr>
        <p:xfrm>
          <a:off x="323528" y="1412776"/>
          <a:ext cx="8384182" cy="15271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К№ 66:33:0101001:945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4071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комплексного размещения объектов общественно-делового назначения (О-1)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83163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08565" y="1196752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98567" y="1196752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1.5.15. Сурина Г.И.</a:t>
            </a:r>
            <a:br>
              <a:rPr lang="ru-RU" sz="2400" dirty="0"/>
            </a:br>
            <a:r>
              <a:rPr lang="ru-RU" sz="2400" dirty="0"/>
              <a:t>г. Арамиль, ул. Горького, д. 14-А</a:t>
            </a:r>
          </a:p>
        </p:txBody>
      </p:sp>
      <p:pic>
        <p:nvPicPr>
          <p:cNvPr id="11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4" t="2936" r="2559" b="2395"/>
          <a:stretch/>
        </p:blipFill>
        <p:spPr bwMode="auto">
          <a:xfrm>
            <a:off x="5408565" y="1700808"/>
            <a:ext cx="2606040" cy="37268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975" y="1716028"/>
            <a:ext cx="2531662" cy="36648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69383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1.5.16. </a:t>
            </a:r>
            <a:r>
              <a:rPr lang="ru-RU" sz="2400" dirty="0" err="1"/>
              <a:t>Тетюцкая</a:t>
            </a:r>
            <a:r>
              <a:rPr lang="ru-RU" sz="2400" dirty="0"/>
              <a:t> И.А.</a:t>
            </a:r>
            <a:br>
              <a:rPr lang="ru-RU" sz="2400" dirty="0"/>
            </a:br>
            <a:r>
              <a:rPr lang="ru-RU" sz="2400" dirty="0"/>
              <a:t>г. Арамиль, ул. Щорса, дом 62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59849"/>
              </p:ext>
            </p:extLst>
          </p:nvPr>
        </p:nvGraphicFramePr>
        <p:xfrm>
          <a:off x="519531" y="1628800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66:33:0101005:422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19641" y="1196752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66:33:0101005:422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13" t="37974" r="26614" b="29115"/>
          <a:stretch/>
        </p:blipFill>
        <p:spPr bwMode="auto">
          <a:xfrm>
            <a:off x="1331640" y="2817842"/>
            <a:ext cx="5897166" cy="33722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42687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33711" y="1700808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301127" y="1700809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1.5.16. </a:t>
            </a:r>
            <a:r>
              <a:rPr lang="ru-RU" sz="2400" dirty="0" err="1"/>
              <a:t>Тетюцкая</a:t>
            </a:r>
            <a:r>
              <a:rPr lang="ru-RU" sz="2400" dirty="0"/>
              <a:t> И.А.</a:t>
            </a:r>
            <a:br>
              <a:rPr lang="ru-RU" sz="2400" dirty="0"/>
            </a:br>
            <a:r>
              <a:rPr lang="ru-RU" sz="2400" dirty="0"/>
              <a:t>г. Арамиль, ул. Щорса, дом 62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72" t="30355" r="31383" b="23404"/>
          <a:stretch/>
        </p:blipFill>
        <p:spPr bwMode="auto">
          <a:xfrm>
            <a:off x="827584" y="2069775"/>
            <a:ext cx="3394953" cy="31712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2" t="29562" r="32552" b="24196"/>
          <a:stretch/>
        </p:blipFill>
        <p:spPr bwMode="auto">
          <a:xfrm>
            <a:off x="5148064" y="2090296"/>
            <a:ext cx="3394953" cy="31712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19641" y="1196752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66:33:0101005:422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857017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1.5.17. </a:t>
            </a:r>
            <a:r>
              <a:rPr lang="ru-RU" sz="2400" dirty="0" err="1"/>
              <a:t>Тухбатов</a:t>
            </a:r>
            <a:r>
              <a:rPr lang="ru-RU" sz="2400" dirty="0"/>
              <a:t> Р.Р.</a:t>
            </a:r>
            <a:br>
              <a:rPr lang="ru-RU" sz="2400" dirty="0"/>
            </a:br>
            <a:r>
              <a:rPr lang="ru-RU" sz="2400" dirty="0"/>
              <a:t>г. Арамиль, ул. Садовая, дом 4-В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865080"/>
              </p:ext>
            </p:extLst>
          </p:nvPr>
        </p:nvGraphicFramePr>
        <p:xfrm>
          <a:off x="395536" y="1556792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К№ 66:33:0101002:4060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комплексного размещения объектов общественно-делового назначения (О-1)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34" t="36962" r="32690" b="35696"/>
          <a:stretch/>
        </p:blipFill>
        <p:spPr bwMode="auto">
          <a:xfrm>
            <a:off x="1474211" y="2852936"/>
            <a:ext cx="6587403" cy="28083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57460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19246" y="1628800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86662" y="1599471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1.5.17. </a:t>
            </a:r>
            <a:r>
              <a:rPr lang="ru-RU" sz="2400" dirty="0" err="1"/>
              <a:t>Тухбатов</a:t>
            </a:r>
            <a:r>
              <a:rPr lang="ru-RU" sz="2400" dirty="0"/>
              <a:t> Р.Р.</a:t>
            </a:r>
            <a:br>
              <a:rPr lang="ru-RU" sz="2400" dirty="0"/>
            </a:br>
            <a:r>
              <a:rPr lang="ru-RU" sz="2400" dirty="0"/>
              <a:t>г. Арамиль, ул. Садовая, дом 4-В</a:t>
            </a:r>
          </a:p>
        </p:txBody>
      </p:sp>
      <p:pic>
        <p:nvPicPr>
          <p:cNvPr id="8" name="Рисунок 7"/>
          <p:cNvPicPr/>
          <p:nvPr/>
        </p:nvPicPr>
        <p:blipFill>
          <a:blip r:embed="rId2"/>
          <a:stretch>
            <a:fillRect/>
          </a:stretch>
        </p:blipFill>
        <p:spPr>
          <a:xfrm>
            <a:off x="5004048" y="2017219"/>
            <a:ext cx="3665220" cy="343789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50" t="10445"/>
          <a:stretch/>
        </p:blipFill>
        <p:spPr bwMode="auto">
          <a:xfrm>
            <a:off x="539552" y="2017220"/>
            <a:ext cx="3851413" cy="34378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33898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1.5.18. Шахтеров А.Ф.</a:t>
            </a:r>
            <a:br>
              <a:rPr lang="ru-RU" sz="2400" dirty="0"/>
            </a:br>
            <a:r>
              <a:rPr lang="ru-RU" sz="2400" dirty="0"/>
              <a:t>г. Арамиль, ул. Свободы, земельный участок № 41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1086940"/>
              </p:ext>
            </p:extLst>
          </p:nvPr>
        </p:nvGraphicFramePr>
        <p:xfrm>
          <a:off x="467544" y="1844824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66:33:0101010:1798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15" t="33249" r="19303" b="31139"/>
          <a:stretch/>
        </p:blipFill>
        <p:spPr bwMode="auto">
          <a:xfrm>
            <a:off x="1835696" y="3140968"/>
            <a:ext cx="5979051" cy="28803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67544" y="1196752"/>
            <a:ext cx="36530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66:33:0101010:1798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551157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19135" y="1844824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86551" y="1844825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1.5.18. Шахтеров А.Ф.</a:t>
            </a:r>
            <a:br>
              <a:rPr lang="ru-RU" sz="2400" dirty="0"/>
            </a:br>
            <a:r>
              <a:rPr lang="ru-RU" sz="2400" dirty="0"/>
              <a:t>г. Арамиль, ул. Свободы, земельный участок № 41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86" t="36682" r="28758" b="21846"/>
          <a:stretch/>
        </p:blipFill>
        <p:spPr bwMode="auto">
          <a:xfrm>
            <a:off x="609563" y="2140611"/>
            <a:ext cx="3822970" cy="28441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61" t="37960" r="29584" b="20567"/>
          <a:stretch/>
        </p:blipFill>
        <p:spPr bwMode="auto">
          <a:xfrm>
            <a:off x="4930043" y="2121824"/>
            <a:ext cx="3822970" cy="28441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67544" y="1196752"/>
            <a:ext cx="36530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66:33:0101010:1798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643584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1.5.19. </a:t>
            </a:r>
            <a:r>
              <a:rPr lang="ru-RU" sz="2400" dirty="0" err="1"/>
              <a:t>Штуца</a:t>
            </a:r>
            <a:r>
              <a:rPr lang="ru-RU" sz="2400" dirty="0"/>
              <a:t> С.Г.</a:t>
            </a:r>
            <a:br>
              <a:rPr lang="ru-RU" sz="2400" dirty="0"/>
            </a:br>
            <a:r>
              <a:rPr lang="ru-RU" sz="2400" dirty="0"/>
              <a:t>г. Арамиль, ул. 8 Марта, земельный участок № 27А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2436653"/>
              </p:ext>
            </p:extLst>
          </p:nvPr>
        </p:nvGraphicFramePr>
        <p:xfrm>
          <a:off x="467544" y="1700808"/>
          <a:ext cx="8384182" cy="14901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66:33:0101005:1936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отдыха общего пользования (Р-1)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84459" y="1196752"/>
            <a:ext cx="36530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66:33:0101005:1936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284984"/>
            <a:ext cx="6408712" cy="300176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666744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33711" y="1825677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301127" y="1844824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1.5.19. </a:t>
            </a:r>
            <a:r>
              <a:rPr lang="ru-RU" sz="2400" dirty="0" err="1"/>
              <a:t>Штуца</a:t>
            </a:r>
            <a:r>
              <a:rPr lang="ru-RU" sz="2400" dirty="0"/>
              <a:t> С.Г.</a:t>
            </a:r>
            <a:br>
              <a:rPr lang="ru-RU" sz="2400" dirty="0"/>
            </a:br>
            <a:r>
              <a:rPr lang="ru-RU" sz="2400" dirty="0"/>
              <a:t>г. Арамиль, ул. 8 Марта, земельный участок № 27А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0" t="23971" r="25639" b="20383"/>
          <a:stretch/>
        </p:blipFill>
        <p:spPr bwMode="auto">
          <a:xfrm>
            <a:off x="345750" y="2206263"/>
            <a:ext cx="4110863" cy="31683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98" t="23368" r="25953" b="21622"/>
          <a:stretch/>
        </p:blipFill>
        <p:spPr bwMode="auto">
          <a:xfrm>
            <a:off x="4566808" y="2206263"/>
            <a:ext cx="4059864" cy="31683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67544" y="1196752"/>
            <a:ext cx="36530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66:33:0101005:1936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204910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1.5.20. </a:t>
            </a:r>
            <a:r>
              <a:rPr lang="ru-RU" sz="2400" dirty="0" err="1"/>
              <a:t>Шунайлова</a:t>
            </a:r>
            <a:r>
              <a:rPr lang="ru-RU" sz="2400" dirty="0"/>
              <a:t> Н. М.</a:t>
            </a:r>
            <a:br>
              <a:rPr lang="ru-RU" sz="2400" dirty="0"/>
            </a:br>
            <a:r>
              <a:rPr lang="ru-RU" sz="2400" dirty="0"/>
              <a:t>п. Арамиль, ул. Станционная, 18А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8122497"/>
              </p:ext>
            </p:extLst>
          </p:nvPr>
        </p:nvGraphicFramePr>
        <p:xfrm>
          <a:off x="395536" y="1340768"/>
          <a:ext cx="8384182" cy="13351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66:33:0301001:711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садоводческих, огороднических или дачных некоммерческих объединений граждан (СХ)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52" t="28186" r="23766" b="33502"/>
          <a:stretch/>
        </p:blipFill>
        <p:spPr bwMode="auto">
          <a:xfrm>
            <a:off x="1403648" y="3266286"/>
            <a:ext cx="5984113" cy="262745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59939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42405" y="2125883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309821" y="2125884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900336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1.5.20. </a:t>
            </a:r>
            <a:r>
              <a:rPr lang="ru-RU" sz="2400" dirty="0" err="1"/>
              <a:t>Шунайлова</a:t>
            </a:r>
            <a:r>
              <a:rPr lang="ru-RU" sz="2400" dirty="0"/>
              <a:t> Н. М.</a:t>
            </a:r>
            <a:br>
              <a:rPr lang="ru-RU" sz="2400" dirty="0"/>
            </a:br>
            <a:r>
              <a:rPr lang="ru-RU" sz="2400" dirty="0"/>
              <a:t>п. Арамиль, ул. Станционная, 18А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07" t="27517" r="32899" b="28511"/>
          <a:stretch/>
        </p:blipFill>
        <p:spPr bwMode="auto">
          <a:xfrm>
            <a:off x="980294" y="2566858"/>
            <a:ext cx="3035031" cy="30155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97" t="27042" r="32977" b="28008"/>
          <a:stretch/>
        </p:blipFill>
        <p:spPr bwMode="auto">
          <a:xfrm>
            <a:off x="5271358" y="2531019"/>
            <a:ext cx="2953539" cy="30825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72863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1.5.21. </a:t>
            </a:r>
            <a:r>
              <a:rPr lang="ru-RU" sz="2400" dirty="0" err="1"/>
              <a:t>Аганян</a:t>
            </a:r>
            <a:r>
              <a:rPr lang="ru-RU" sz="2400" dirty="0"/>
              <a:t> А.М.</a:t>
            </a:r>
            <a:br>
              <a:rPr lang="ru-RU" sz="2400" dirty="0"/>
            </a:br>
            <a:r>
              <a:rPr lang="ru-RU" sz="2400" dirty="0"/>
              <a:t>г. Арамиль, улица Щорса, 14А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857014"/>
              </p:ext>
            </p:extLst>
          </p:nvPr>
        </p:nvGraphicFramePr>
        <p:xfrm>
          <a:off x="395536" y="1700808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ЗУ с КН 66:33:0101005:1606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малоэтажной многоквартирной жилой застройки (ЖТ-2)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67544" y="1196752"/>
            <a:ext cx="36530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66:33:0101005:1606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6" t="19919" r="14462" b="47510"/>
          <a:stretch/>
        </p:blipFill>
        <p:spPr bwMode="auto">
          <a:xfrm>
            <a:off x="971600" y="3212976"/>
            <a:ext cx="7165300" cy="26642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51572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42406" y="1844824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309822" y="1844825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828328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1.5.21. </a:t>
            </a:r>
            <a:r>
              <a:rPr lang="ru-RU" sz="2400" dirty="0" err="1"/>
              <a:t>Аганян</a:t>
            </a:r>
            <a:r>
              <a:rPr lang="ru-RU" sz="2400" dirty="0"/>
              <a:t> А.М.</a:t>
            </a:r>
            <a:br>
              <a:rPr lang="ru-RU" sz="2400" dirty="0"/>
            </a:br>
            <a:r>
              <a:rPr lang="ru-RU" sz="2400" dirty="0"/>
              <a:t>г. Арамиль, улица Щорса, 14А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77" t="29220" r="31542" b="30212"/>
          <a:stretch/>
        </p:blipFill>
        <p:spPr bwMode="auto">
          <a:xfrm>
            <a:off x="539551" y="2108871"/>
            <a:ext cx="3618690" cy="278211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52" t="31478" r="31814" b="28334"/>
          <a:stretch/>
        </p:blipFill>
        <p:spPr bwMode="auto">
          <a:xfrm>
            <a:off x="4788022" y="2121824"/>
            <a:ext cx="3612873" cy="27562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67544" y="1196752"/>
            <a:ext cx="36530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/>
              <a:t>66:33:0101005:1606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776133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828328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1.5.22. КУМИ</a:t>
            </a:r>
            <a:br>
              <a:rPr lang="ru-RU" sz="2400" dirty="0"/>
            </a:br>
            <a:r>
              <a:rPr lang="ru-RU" sz="2400" dirty="0"/>
              <a:t>г. Арамиль, ул. Ленина, дом 42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2806478"/>
              </p:ext>
            </p:extLst>
          </p:nvPr>
        </p:nvGraphicFramePr>
        <p:xfrm>
          <a:off x="467544" y="1412776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66:33:0101010:152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производственных объектов (П)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91" t="50000" r="19304" b="21350"/>
          <a:stretch/>
        </p:blipFill>
        <p:spPr bwMode="auto">
          <a:xfrm>
            <a:off x="1043608" y="3068960"/>
            <a:ext cx="7223280" cy="2592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69236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33689" y="1556792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87882" y="1514449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828328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1.5.22. КУМИ</a:t>
            </a:r>
            <a:br>
              <a:rPr lang="ru-RU" sz="2400" dirty="0"/>
            </a:br>
            <a:r>
              <a:rPr lang="ru-RU" sz="2400" dirty="0"/>
              <a:t>г. Арамиль, ул. Ленина, дом 42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42" t="24192" r="28209" b="20825"/>
          <a:stretch/>
        </p:blipFill>
        <p:spPr bwMode="auto">
          <a:xfrm>
            <a:off x="408263" y="1867561"/>
            <a:ext cx="3907659" cy="34980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29" t="24146" r="28303" b="20124"/>
          <a:stretch/>
        </p:blipFill>
        <p:spPr bwMode="auto">
          <a:xfrm>
            <a:off x="4644455" y="1858499"/>
            <a:ext cx="3821262" cy="351619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31886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 fontScale="90000"/>
          </a:bodyPr>
          <a:lstStyle/>
          <a:p>
            <a:r>
              <a:rPr lang="ru-RU" sz="2600" dirty="0"/>
              <a:t>Фрагмент 1.5.23. Винокуров Л. В.</a:t>
            </a:r>
            <a:br>
              <a:rPr lang="ru-RU" sz="2600" dirty="0"/>
            </a:br>
            <a:r>
              <a:rPr lang="ru-RU" sz="2600" dirty="0"/>
              <a:t>г. Арамиль, ул. Сосновая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4195751"/>
              </p:ext>
            </p:extLst>
          </p:nvPr>
        </p:nvGraphicFramePr>
        <p:xfrm>
          <a:off x="539552" y="1628800"/>
          <a:ext cx="8384182" cy="14901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</a:t>
                      </a:r>
                      <a:r>
                        <a:rPr kumimoji="0" lang="ru-RU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66:33:0101002:4055</a:t>
                      </a:r>
                      <a:r>
                        <a:rPr kumimoji="0" lang="ru-RU" sz="1200" b="0" i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   </a:t>
                      </a:r>
                      <a:r>
                        <a:rPr kumimoji="0" lang="ru-RU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66:33:0101002:4056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39552" y="1201312"/>
            <a:ext cx="56719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Земельные участки </a:t>
            </a:r>
            <a:r>
              <a:rPr lang="ru-RU" sz="1600" dirty="0">
                <a:solidFill>
                  <a:schemeClr val="dk1"/>
                </a:solidFill>
              </a:rPr>
              <a:t>66:33:0101002:4055 и   66:33:0101002:4056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90" t="32911" r="34968" b="56287"/>
          <a:stretch/>
        </p:blipFill>
        <p:spPr bwMode="auto">
          <a:xfrm>
            <a:off x="1187624" y="3645024"/>
            <a:ext cx="7452818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800555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42406" y="1700808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309822" y="1700809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rmAutofit fontScale="90000"/>
          </a:bodyPr>
          <a:lstStyle/>
          <a:p>
            <a:r>
              <a:rPr lang="ru-RU" sz="2600" dirty="0"/>
              <a:t>Фрагмент 1.5.23. Винокуров Л. В.</a:t>
            </a:r>
            <a:br>
              <a:rPr lang="ru-RU" sz="2600" dirty="0"/>
            </a:br>
            <a:r>
              <a:rPr lang="ru-RU" sz="2600" dirty="0"/>
              <a:t>г. Арамиль, ул. Сосновая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91" t="33616" r="33377" b="21987"/>
          <a:stretch/>
        </p:blipFill>
        <p:spPr bwMode="auto">
          <a:xfrm>
            <a:off x="853537" y="2022725"/>
            <a:ext cx="3112852" cy="304475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42" t="33211" r="31985" b="22066"/>
          <a:stretch/>
        </p:blipFill>
        <p:spPr bwMode="auto">
          <a:xfrm>
            <a:off x="5292080" y="1978991"/>
            <a:ext cx="3093564" cy="30672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39552" y="1201312"/>
            <a:ext cx="56719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Земельные участки </a:t>
            </a:r>
            <a:r>
              <a:rPr lang="ru-RU" sz="1600" dirty="0">
                <a:solidFill>
                  <a:schemeClr val="dk1"/>
                </a:solidFill>
              </a:rPr>
              <a:t>66:33:0101002:4055 и   66:33:0101002:4056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3017969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1.5.24. </a:t>
            </a:r>
            <a:r>
              <a:rPr lang="ru-RU" sz="2400" dirty="0" err="1"/>
              <a:t>Бущан</a:t>
            </a:r>
            <a:r>
              <a:rPr lang="ru-RU" sz="2400" dirty="0"/>
              <a:t> В.И.</a:t>
            </a:r>
            <a:br>
              <a:rPr lang="ru-RU" sz="2400" dirty="0"/>
            </a:br>
            <a:r>
              <a:rPr lang="ru-RU" sz="2400" dirty="0"/>
              <a:t>г. Арамиль, ул. Пролетарская, дом 68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308480"/>
              </p:ext>
            </p:extLst>
          </p:nvPr>
        </p:nvGraphicFramePr>
        <p:xfrm>
          <a:off x="478729" y="1700808"/>
          <a:ext cx="8384182" cy="10801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</a:t>
                      </a:r>
                      <a:r>
                        <a:rPr kumimoji="0" lang="ru-RU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66:33:0101001:38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4071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47" t="31393" r="14177" b="52742"/>
          <a:stretch/>
        </p:blipFill>
        <p:spPr bwMode="auto">
          <a:xfrm>
            <a:off x="755576" y="3140968"/>
            <a:ext cx="7830489" cy="13681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11560" y="1213320"/>
            <a:ext cx="35552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>
                <a:solidFill>
                  <a:schemeClr val="dk1"/>
                </a:solidFill>
              </a:rPr>
              <a:t>66:33:0101001:38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4679432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42406" y="1733414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335200" y="1741672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1.5.24. </a:t>
            </a:r>
            <a:r>
              <a:rPr lang="ru-RU" sz="2400" dirty="0" err="1"/>
              <a:t>Бущан</a:t>
            </a:r>
            <a:r>
              <a:rPr lang="ru-RU" sz="2400" dirty="0"/>
              <a:t> В.И.</a:t>
            </a:r>
            <a:br>
              <a:rPr lang="ru-RU" sz="2400" dirty="0"/>
            </a:br>
            <a:r>
              <a:rPr lang="ru-RU" sz="2400" dirty="0"/>
              <a:t>г. Арамиль, ул. Пролетарская, дом 68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92" t="36906" r="37766" b="27660"/>
          <a:stretch/>
        </p:blipFill>
        <p:spPr bwMode="auto">
          <a:xfrm>
            <a:off x="664907" y="2132856"/>
            <a:ext cx="3540868" cy="24300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67" t="36906" r="37890" b="27560"/>
          <a:stretch/>
        </p:blipFill>
        <p:spPr bwMode="auto">
          <a:xfrm>
            <a:off x="5029426" y="2132856"/>
            <a:ext cx="3540868" cy="24369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11560" y="1213320"/>
            <a:ext cx="35552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>
                <a:solidFill>
                  <a:schemeClr val="dk1"/>
                </a:solidFill>
              </a:rPr>
              <a:t>66:33:0101001:38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3606347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1.5.25. КУМИ</a:t>
            </a:r>
            <a:br>
              <a:rPr lang="ru-RU" sz="2400" dirty="0"/>
            </a:br>
            <a:r>
              <a:rPr lang="ru-RU" sz="2400" dirty="0"/>
              <a:t>г. Арамиль, ул. Полевая, 14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8611417"/>
              </p:ext>
            </p:extLst>
          </p:nvPr>
        </p:nvGraphicFramePr>
        <p:xfrm>
          <a:off x="323528" y="1772816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Территория, прилегающая к ЗУ с КН </a:t>
                      </a:r>
                      <a:r>
                        <a:rPr kumimoji="0" lang="ru-RU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66:33:0101012:1235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01" t="45907" r="12659" b="32659"/>
          <a:stretch/>
        </p:blipFill>
        <p:spPr bwMode="auto">
          <a:xfrm>
            <a:off x="683568" y="3429000"/>
            <a:ext cx="7547593" cy="175879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451628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442405" y="1418402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309821" y="1418402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1.5.25. КУМИ</a:t>
            </a:r>
            <a:br>
              <a:rPr lang="ru-RU" sz="2400" dirty="0"/>
            </a:br>
            <a:r>
              <a:rPr lang="ru-RU" sz="2400" dirty="0"/>
              <a:t>г. Арамиль, ул. Полевая, 14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72" t="21844" r="34894" b="24822"/>
          <a:stretch/>
        </p:blipFill>
        <p:spPr bwMode="auto">
          <a:xfrm>
            <a:off x="971599" y="1803217"/>
            <a:ext cx="3015574" cy="3657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90" t="22543" r="34923" b="24811"/>
          <a:stretch/>
        </p:blipFill>
        <p:spPr bwMode="auto">
          <a:xfrm>
            <a:off x="5442405" y="1772816"/>
            <a:ext cx="2900123" cy="361046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099764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75632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1.5.26. КУМИ</a:t>
            </a:r>
            <a:br>
              <a:rPr lang="ru-RU" sz="2400" dirty="0"/>
            </a:br>
            <a:r>
              <a:rPr lang="ru-RU" sz="2400" dirty="0"/>
              <a:t>г. Арамиль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841020"/>
              </p:ext>
            </p:extLst>
          </p:nvPr>
        </p:nvGraphicFramePr>
        <p:xfrm>
          <a:off x="539552" y="1844824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Территории общего пользования (ЗОП)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ЗУ с КН </a:t>
                      </a:r>
                      <a:r>
                        <a:rPr kumimoji="0" lang="ru-RU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66:33:0101012:468, 66:33:0101012:466, 66:33:0101012:519, 66:33:0101012:525 и территория, прилегающая к ЗУ 66:33:0101012:519, 66:33:0101012:525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>
                          <a:effectLst/>
                        </a:rPr>
                        <a:t>Зона размещения жилой застройки усадебного типа (ЖТ-1)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39552" y="1201311"/>
            <a:ext cx="70825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Земельные участки </a:t>
            </a:r>
            <a:r>
              <a:rPr lang="ru-RU" sz="1600" dirty="0">
                <a:solidFill>
                  <a:schemeClr val="dk1"/>
                </a:solidFill>
              </a:rPr>
              <a:t>66:33:0101012:468, 66:33:0101012:466, 66:33:0101012:519, </a:t>
            </a:r>
          </a:p>
          <a:p>
            <a:pPr fontAlgn="ctr"/>
            <a:r>
              <a:rPr lang="ru-RU" sz="1600" dirty="0">
                <a:solidFill>
                  <a:schemeClr val="dk1"/>
                </a:solidFill>
              </a:rPr>
              <a:t>66:33:0101012:525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06" t="48270" r="13133" b="27426"/>
          <a:stretch/>
        </p:blipFill>
        <p:spPr bwMode="auto">
          <a:xfrm>
            <a:off x="755576" y="3310358"/>
            <a:ext cx="7479501" cy="199084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663623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499992" y="4151357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173833" y="2032548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828328"/>
          </a:xfrm>
        </p:spPr>
        <p:txBody>
          <a:bodyPr anchor="t">
            <a:normAutofit/>
          </a:bodyPr>
          <a:lstStyle/>
          <a:p>
            <a:r>
              <a:rPr lang="ru-RU" sz="2400" dirty="0"/>
              <a:t>Фрагмент 1.5.26. КУМИ</a:t>
            </a:r>
            <a:br>
              <a:rPr lang="ru-RU" sz="2400" dirty="0"/>
            </a:br>
            <a:r>
              <a:rPr lang="ru-RU" sz="2400" dirty="0"/>
              <a:t>г. Арамиль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78" t="33398" r="23484" b="43690"/>
          <a:stretch/>
        </p:blipFill>
        <p:spPr bwMode="auto">
          <a:xfrm>
            <a:off x="467544" y="2311368"/>
            <a:ext cx="5612860" cy="1571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06" t="31684" r="22784" b="43505"/>
          <a:stretch/>
        </p:blipFill>
        <p:spPr bwMode="auto">
          <a:xfrm>
            <a:off x="3066028" y="4437112"/>
            <a:ext cx="5731497" cy="17015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39552" y="1201311"/>
            <a:ext cx="70825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Земельные участки </a:t>
            </a:r>
            <a:r>
              <a:rPr lang="ru-RU" sz="1600" dirty="0">
                <a:solidFill>
                  <a:schemeClr val="dk1"/>
                </a:solidFill>
              </a:rPr>
              <a:t>66:33:0101012:468, 66:33:0101012:466, 66:33:0101012:519, </a:t>
            </a:r>
          </a:p>
          <a:p>
            <a:pPr fontAlgn="ctr"/>
            <a:r>
              <a:rPr lang="ru-RU" sz="1600" dirty="0">
                <a:solidFill>
                  <a:schemeClr val="dk1"/>
                </a:solidFill>
              </a:rPr>
              <a:t>66:33:0101012:525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7917090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596558" y="2808532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1915194" y="49019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556665" y="2784621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35280" cy="111636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1.5.27. ООО Группа компаний "Радуга"</a:t>
            </a:r>
            <a:br>
              <a:rPr lang="ru-RU" sz="2400" dirty="0"/>
            </a:br>
            <a:r>
              <a:rPr lang="ru-RU" sz="2400" dirty="0"/>
              <a:t>п. Светлый, в 300 м на юго-запад от дома № 32 и в 50 м от реки Исеть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68" t="24115" r="34974" b="18013"/>
          <a:stretch/>
        </p:blipFill>
        <p:spPr bwMode="auto">
          <a:xfrm>
            <a:off x="1835696" y="3101491"/>
            <a:ext cx="2226757" cy="314365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75" t="23335" r="34567" b="18793"/>
          <a:stretch/>
        </p:blipFill>
        <p:spPr bwMode="auto">
          <a:xfrm>
            <a:off x="5868144" y="3122067"/>
            <a:ext cx="2212182" cy="312307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42758" y="1268760"/>
            <a:ext cx="35488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ru-RU" sz="1600" dirty="0">
                <a:solidFill>
                  <a:schemeClr val="tx2"/>
                </a:solidFill>
              </a:rPr>
              <a:t>Земельный участок </a:t>
            </a:r>
            <a:r>
              <a:rPr lang="ru-RU" sz="1600" dirty="0">
                <a:solidFill>
                  <a:schemeClr val="dk1"/>
                </a:solidFill>
              </a:rPr>
              <a:t>66:33:0401001:167</a:t>
            </a:r>
            <a:endParaRPr lang="ru-RU" sz="1600" dirty="0">
              <a:solidFill>
                <a:srgbClr val="000000"/>
              </a:solidFill>
              <a:latin typeface="Times New Roman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8884451"/>
              </p:ext>
            </p:extLst>
          </p:nvPr>
        </p:nvGraphicFramePr>
        <p:xfrm>
          <a:off x="542758" y="1744793"/>
          <a:ext cx="8384182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566"/>
                <a:gridCol w="2304256"/>
                <a:gridCol w="3240360"/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Зона комплексного размещения объектов общественно-делового назначения (О-1)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</a:t>
                      </a:r>
                      <a:r>
                        <a:rPr lang="ru-RU" sz="1200" u="none" strike="noStrike" dirty="0" smtClean="0">
                          <a:effectLst/>
                        </a:rPr>
                        <a:t>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ЗУ с КН </a:t>
                      </a:r>
                      <a:r>
                        <a:rPr kumimoji="0" lang="ru-RU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66:33:0401001:167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7036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 smtClean="0">
                          <a:effectLst/>
                        </a:rPr>
                        <a:t>Зона размещения </a:t>
                      </a:r>
                      <a:r>
                        <a:rPr lang="ru-RU" sz="1200" u="none" strike="noStrike" dirty="0" err="1" smtClean="0">
                          <a:effectLst/>
                        </a:rPr>
                        <a:t>среднеэтажной</a:t>
                      </a:r>
                      <a:r>
                        <a:rPr lang="ru-RU" sz="1200" u="none" strike="noStrike" dirty="0" smtClean="0">
                          <a:effectLst/>
                        </a:rPr>
                        <a:t> многоквартирной жилой застройки (ЖТ-3)</a:t>
                      </a: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</a:t>
                      </a:r>
                      <a:r>
                        <a:rPr lang="ru-RU" sz="1200" u="none" strike="noStrike" dirty="0" smtClean="0">
                          <a:effectLst/>
                        </a:rPr>
                        <a:t>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259050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675044" y="2601262"/>
            <a:ext cx="242534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внесения изменений</a:t>
            </a:r>
            <a:endParaRPr kumimoji="0" 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293487" y="2601261"/>
            <a:ext cx="220028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внесения изменений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16360"/>
          </a:xfrm>
        </p:spPr>
        <p:txBody>
          <a:bodyPr anchor="t">
            <a:noAutofit/>
          </a:bodyPr>
          <a:lstStyle/>
          <a:p>
            <a:r>
              <a:rPr lang="ru-RU" sz="2400" dirty="0"/>
              <a:t>Фрагмент 1.5.28. п. Арамиль</a:t>
            </a:r>
            <a:br>
              <a:rPr lang="ru-RU" sz="2400" dirty="0"/>
            </a:br>
            <a:r>
              <a:rPr lang="ru-RU" sz="2400" dirty="0"/>
              <a:t>Территория в кадастровом квартале 66:33:0201001, 66:33:0401001</a:t>
            </a:r>
            <a:br>
              <a:rPr lang="ru-RU" sz="2400" dirty="0"/>
            </a:br>
            <a:endParaRPr lang="ru-RU" sz="2400" dirty="0"/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277201"/>
              </p:ext>
            </p:extLst>
          </p:nvPr>
        </p:nvGraphicFramePr>
        <p:xfrm>
          <a:off x="482302" y="1414161"/>
          <a:ext cx="8226388" cy="10430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4875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111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664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60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ландшафтных территорий (Р-4)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Исключение территории из зоны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Территория прилегающая к земельным участкам с кадастровыми номерами 66:33:0000000:258, 66:33:0201001:1709, к территории Исеть поселка Бобровский</a:t>
                      </a:r>
                      <a:endParaRPr lang="ru-RU" sz="12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703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Зона размещения объектов рекреационного и туристического назначения (Р-2)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Включение территории в зону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496" y="3068960"/>
            <a:ext cx="4136935" cy="31366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7" t="2652"/>
          <a:stretch/>
        </p:blipFill>
        <p:spPr bwMode="auto">
          <a:xfrm>
            <a:off x="395535" y="3067108"/>
            <a:ext cx="4104049" cy="31419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57155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4216</TotalTime>
  <Words>1658</Words>
  <Application>Microsoft Office PowerPoint</Application>
  <PresentationFormat>Экран (4:3)</PresentationFormat>
  <Paragraphs>306</Paragraphs>
  <Slides>55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55</vt:i4>
      </vt:variant>
    </vt:vector>
  </HeadingPairs>
  <TitlesOfParts>
    <vt:vector size="56" baseType="lpstr">
      <vt:lpstr>Начальная</vt:lpstr>
      <vt:lpstr>Проект внесения изменений в  Правила землепользования и застройки  Арамильского городского округа</vt:lpstr>
      <vt:lpstr>Фрагмент 1.5.1. Андроник В.В. г. Арамиль, ул. Октябрьская, дом 162-А</vt:lpstr>
      <vt:lpstr>Фрагмент 1.5.1. Андроник В.В. г. Арамиль, ул. Октябрьская, дом 162-А</vt:lpstr>
      <vt:lpstr>Фрагмент 1.5.2. Аюпов Р.В. г. Арамиль, улица Новая, 42-Б</vt:lpstr>
      <vt:lpstr>Фрагмент 1.5.2. Аюпов Р.В. г. Арамиль, улица Новая, 42-Б</vt:lpstr>
      <vt:lpstr>Фрагмент 1.5.3. Бахарева Н. Ю. г. Арамиль, ул. Нагорная</vt:lpstr>
      <vt:lpstr>Фрагмент 1.5.3. Бахарева Н. Ю. г. Арамиль, ул. Нагорная</vt:lpstr>
      <vt:lpstr>Фрагмент 1.5.4. Буянтуев С. О. г. Арамиль, ул. Сосновая</vt:lpstr>
      <vt:lpstr>Фрагмент 1.5.4. Буянтуев С. О. г. Арамиль, ул. Сосновая</vt:lpstr>
      <vt:lpstr>Фрагмент 1.5.5. Злобина Т.М. г. Арамиль, Пушкина, 61Б</vt:lpstr>
      <vt:lpstr>Фрагмент 1.5.5. Злобина Т.М. г. Арамиль, Пушкина, 61Б</vt:lpstr>
      <vt:lpstr>Фрагмент 1.5.6. Куликова Е. А. г. Арамиль, ул. Рабочая</vt:lpstr>
      <vt:lpstr>Фрагмент 1.5.6. Куликова Е. А. г. Арамиль, ул. Рабочая</vt:lpstr>
      <vt:lpstr>Фрагмент 1.5.7. Неделько А. В. г. Арамиль, по границе улицы Заветы Ильича</vt:lpstr>
      <vt:lpstr>Фрагмент 1.5.7. Неделько А. В. г. Арамиль, по границе улицы Заветы Ильича</vt:lpstr>
      <vt:lpstr>Фрагмент 1.5.8. Нигматулин Р. Р. г. Арамиль, пер Фабричный, 2</vt:lpstr>
      <vt:lpstr>Фрагмент 1.5.8. Нигматулин Р. Р. г. Арамиль, пер Фабричный, 2</vt:lpstr>
      <vt:lpstr>Фрагмент 1.5.9. Петросян А.М. г. Арамиль, улица Ленина, 1Ж/2</vt:lpstr>
      <vt:lpstr>Фрагмент 1.5.9. Петросян А.М. г. Арамиль, улица Ленина, 1Ж/2</vt:lpstr>
      <vt:lpstr>Фрагмент 1.5.10. Петросян В.Н. г. Арамиль, ул. 8 Марта, 4</vt:lpstr>
      <vt:lpstr>Фрагмент 1.5.10. Петросян В.Н. г. Арамиль, ул. 8 Марта, 4</vt:lpstr>
      <vt:lpstr>Фрагмент 1.5.11. Петросян Э.А. г. Арамиль, ул. Ленина, 1Г-1</vt:lpstr>
      <vt:lpstr>Фрагмент 1.5.11. Петросян Э.А. г. Арамиль, ул. Ленина, 1Г-1</vt:lpstr>
      <vt:lpstr>Фрагмент 1.5.12. Попов С.Ф. п. Арамиль, ул. Челюскинцев, земельный участок № 23</vt:lpstr>
      <vt:lpstr>Фрагмент 1.5.12. Попов С.Ф. п. Арамиль, ул. Челюскинцев, земельный участок № 23</vt:lpstr>
      <vt:lpstr>Фрагмент 1.5.13. Синдянкин А. Е. г. Арамиль, ул. Карла Маркса</vt:lpstr>
      <vt:lpstr>Фрагмент 1.5.13. Синдянкин А. Е. г. Арамиль, ул. Карла Маркса</vt:lpstr>
      <vt:lpstr>Фрагмент 1.5.14. Староверова Е.С. г. Арамиль, пер. Восточный, дом 1</vt:lpstr>
      <vt:lpstr>Фрагмент 1.5.14. Староверова Е.С. г. Арамиль, пер. Восточный, дом 1</vt:lpstr>
      <vt:lpstr>Фрагмент 1.5.15. Сурина Г.И. г. Арамиль, ул. Горького, д. 14-А</vt:lpstr>
      <vt:lpstr>Фрагмент 1.5.15. Сурина Г.И. г. Арамиль, ул. Горького, д. 14-А</vt:lpstr>
      <vt:lpstr>Фрагмент 1.5.16. Тетюцкая И.А. г. Арамиль, ул. Щорса, дом 62</vt:lpstr>
      <vt:lpstr>Фрагмент 1.5.16. Тетюцкая И.А. г. Арамиль, ул. Щорса, дом 62</vt:lpstr>
      <vt:lpstr>Фрагмент 1.5.17. Тухбатов Р.Р. г. Арамиль, ул. Садовая, дом 4-В</vt:lpstr>
      <vt:lpstr>Фрагмент 1.5.17. Тухбатов Р.Р. г. Арамиль, ул. Садовая, дом 4-В</vt:lpstr>
      <vt:lpstr>Фрагмент 1.5.18. Шахтеров А.Ф. г. Арамиль, ул. Свободы, земельный участок № 41</vt:lpstr>
      <vt:lpstr>Фрагмент 1.5.18. Шахтеров А.Ф. г. Арамиль, ул. Свободы, земельный участок № 41</vt:lpstr>
      <vt:lpstr>Фрагмент 1.5.19. Штуца С.Г. г. Арамиль, ул. 8 Марта, земельный участок № 27А</vt:lpstr>
      <vt:lpstr>Фрагмент 1.5.19. Штуца С.Г. г. Арамиль, ул. 8 Марта, земельный участок № 27А</vt:lpstr>
      <vt:lpstr>Фрагмент 1.5.20. Шунайлова Н. М. п. Арамиль, ул. Станционная, 18А</vt:lpstr>
      <vt:lpstr>Фрагмент 1.5.20. Шунайлова Н. М. п. Арамиль, ул. Станционная, 18А</vt:lpstr>
      <vt:lpstr>Фрагмент 1.5.21. Аганян А.М. г. Арамиль, улица Щорса, 14А</vt:lpstr>
      <vt:lpstr>Фрагмент 1.5.21. Аганян А.М. г. Арамиль, улица Щорса, 14А</vt:lpstr>
      <vt:lpstr>Фрагмент 1.5.22. КУМИ г. Арамиль, ул. Ленина, дом 42</vt:lpstr>
      <vt:lpstr>Фрагмент 1.5.22. КУМИ г. Арамиль, ул. Ленина, дом 42</vt:lpstr>
      <vt:lpstr>Фрагмент 1.5.23. Винокуров Л. В. г. Арамиль, ул. Сосновая</vt:lpstr>
      <vt:lpstr>Фрагмент 1.5.23. Винокуров Л. В. г. Арамиль, ул. Сосновая</vt:lpstr>
      <vt:lpstr>Фрагмент 1.5.24. Бущан В.И. г. Арамиль, ул. Пролетарская, дом 68</vt:lpstr>
      <vt:lpstr>Фрагмент 1.5.24. Бущан В.И. г. Арамиль, ул. Пролетарская, дом 68</vt:lpstr>
      <vt:lpstr>Фрагмент 1.5.25. КУМИ г. Арамиль, ул. Полевая, 14</vt:lpstr>
      <vt:lpstr>Фрагмент 1.5.25. КУМИ г. Арамиль, ул. Полевая, 14</vt:lpstr>
      <vt:lpstr>Фрагмент 1.5.26. КУМИ г. Арамиль</vt:lpstr>
      <vt:lpstr>Фрагмент 1.5.26. КУМИ г. Арамиль</vt:lpstr>
      <vt:lpstr>Фрагмент 1.5.27. ООО Группа компаний "Радуга" п. Светлый, в 300 м на юго-запад от дома № 32 и в 50 м от реки Исеть</vt:lpstr>
      <vt:lpstr>Фрагмент 1.5.28. п. Арамиль Территория в кадастровом квартале 66:33:0201001, 66:33:0401001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455</cp:revision>
  <dcterms:created xsi:type="dcterms:W3CDTF">2024-05-29T04:50:41Z</dcterms:created>
  <dcterms:modified xsi:type="dcterms:W3CDTF">2025-09-23T04:44:14Z</dcterms:modified>
</cp:coreProperties>
</file>