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4"/>
  </p:notesMasterIdLst>
  <p:sldIdLst>
    <p:sldId id="256" r:id="rId2"/>
    <p:sldId id="431" r:id="rId3"/>
    <p:sldId id="434" r:id="rId4"/>
    <p:sldId id="435" r:id="rId5"/>
    <p:sldId id="436" r:id="rId6"/>
    <p:sldId id="437" r:id="rId7"/>
    <p:sldId id="438" r:id="rId8"/>
    <p:sldId id="439" r:id="rId9"/>
    <p:sldId id="464" r:id="rId10"/>
    <p:sldId id="442" r:id="rId11"/>
    <p:sldId id="482" r:id="rId12"/>
    <p:sldId id="443" r:id="rId13"/>
    <p:sldId id="445" r:id="rId14"/>
    <p:sldId id="446" r:id="rId15"/>
    <p:sldId id="447" r:id="rId16"/>
    <p:sldId id="448" r:id="rId17"/>
    <p:sldId id="449" r:id="rId18"/>
    <p:sldId id="450" r:id="rId19"/>
    <p:sldId id="484" r:id="rId20"/>
    <p:sldId id="486" r:id="rId21"/>
    <p:sldId id="490" r:id="rId22"/>
    <p:sldId id="487" r:id="rId23"/>
    <p:sldId id="494" r:id="rId24"/>
    <p:sldId id="496" r:id="rId25"/>
    <p:sldId id="498" r:id="rId26"/>
    <p:sldId id="500" r:id="rId27"/>
    <p:sldId id="502" r:id="rId28"/>
    <p:sldId id="504" r:id="rId29"/>
    <p:sldId id="506" r:id="rId30"/>
    <p:sldId id="508" r:id="rId31"/>
    <p:sldId id="509" r:id="rId32"/>
    <p:sldId id="511" r:id="rId33"/>
    <p:sldId id="513" r:id="rId34"/>
    <p:sldId id="515" r:id="rId35"/>
    <p:sldId id="517" r:id="rId36"/>
    <p:sldId id="519" r:id="rId37"/>
    <p:sldId id="521" r:id="rId38"/>
    <p:sldId id="523" r:id="rId39"/>
    <p:sldId id="524" r:id="rId40"/>
    <p:sldId id="526" r:id="rId41"/>
    <p:sldId id="528" r:id="rId42"/>
    <p:sldId id="529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90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BC9D33-D0B5-46B7-AA0E-F2E185433152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CDE16E-E046-406D-8FD4-3C0316D77A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579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2F8B5D38-5579-47CB-9881-DFFBD7FDDC3C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2F8B5D38-5579-47CB-9881-DFFBD7FDDC3C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F8B5D38-5579-47CB-9881-DFFBD7FDDC3C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3645024"/>
            <a:ext cx="7056784" cy="1296144"/>
          </a:xfrm>
        </p:spPr>
        <p:txBody>
          <a:bodyPr>
            <a:noAutofit/>
          </a:bodyPr>
          <a:lstStyle/>
          <a:p>
            <a:pPr algn="l"/>
            <a:r>
              <a:rPr lang="ru-RU" sz="1600" b="1" cap="small" dirty="0"/>
              <a:t>Презентация  к Проекту Решения Думы «О внесении изменений в Правила землепользования и застройки </a:t>
            </a:r>
            <a:r>
              <a:rPr lang="ru-RU" sz="1600" b="1" cap="small" dirty="0" err="1"/>
              <a:t>Арамильского</a:t>
            </a:r>
            <a:r>
              <a:rPr lang="ru-RU" sz="1600" b="1" cap="small" dirty="0"/>
              <a:t> городского округа, утвержденные Решением Думы </a:t>
            </a:r>
            <a:r>
              <a:rPr lang="ru-RU" sz="1600" b="1" cap="small" dirty="0" err="1"/>
              <a:t>Арамильского</a:t>
            </a:r>
            <a:r>
              <a:rPr lang="ru-RU" sz="1600" b="1" cap="small" dirty="0"/>
              <a:t> городского округа от 28.02.2013 № 17/1»  </a:t>
            </a:r>
            <a:br>
              <a:rPr lang="ru-RU" sz="1600" b="1" cap="small" dirty="0"/>
            </a:br>
            <a:r>
              <a:rPr lang="ru-RU" sz="1600" b="1" cap="small" dirty="0"/>
              <a:t>(Приложение № 1 (графические материалы  с описанием)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2451569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 anchor="t">
            <a:normAutofit/>
          </a:bodyPr>
          <a:lstStyle/>
          <a:p>
            <a:r>
              <a:rPr lang="ru-RU" sz="2400" dirty="0"/>
              <a:t>1. г. Арамиль, ул. Свободы, 21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8035108"/>
              </p:ext>
            </p:extLst>
          </p:nvPr>
        </p:nvGraphicFramePr>
        <p:xfrm>
          <a:off x="452246" y="985781"/>
          <a:ext cx="8239507" cy="83566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734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01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59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</a:t>
                      </a:r>
                      <a:r>
                        <a:rPr kumimoji="0" lang="ru-RU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прилегающая</a:t>
                      </a:r>
                      <a:r>
                        <a:rPr lang="ru-RU" sz="1200" u="none" strike="noStrike" dirty="0">
                          <a:effectLst/>
                        </a:rPr>
                        <a:t> к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ЗУ с КН</a:t>
                      </a:r>
                      <a:r>
                        <a:rPr kumimoji="0" lang="ru-RU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66:33:0101010:1751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13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675044" y="2148641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93487" y="2148640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48" t="26138" r="15987" b="22989"/>
          <a:stretch/>
        </p:blipFill>
        <p:spPr bwMode="auto">
          <a:xfrm>
            <a:off x="565978" y="2596805"/>
            <a:ext cx="3974680" cy="26228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56" t="25705" r="15748" b="24399"/>
          <a:stretch/>
        </p:blipFill>
        <p:spPr bwMode="auto">
          <a:xfrm>
            <a:off x="4745839" y="2596805"/>
            <a:ext cx="4027285" cy="26228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0847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 anchor="t">
            <a:normAutofit/>
          </a:bodyPr>
          <a:lstStyle/>
          <a:p>
            <a:r>
              <a:rPr lang="ru-RU" sz="2400" dirty="0"/>
              <a:t>2. г. Арамиль, ул. Ленина, 25</a:t>
            </a:r>
            <a:endParaRPr lang="ru-RU" sz="2400" dirty="0">
              <a:solidFill>
                <a:schemeClr val="tx1"/>
              </a:solidFill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1482309"/>
              </p:ext>
            </p:extLst>
          </p:nvPr>
        </p:nvGraphicFramePr>
        <p:xfrm>
          <a:off x="458806" y="1124744"/>
          <a:ext cx="8226388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48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1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64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ЗУ с КН</a:t>
                      </a:r>
                      <a:r>
                        <a:rPr kumimoji="0" lang="ru-RU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66:33:0101008:192</a:t>
                      </a:r>
                      <a:endParaRPr lang="ru-RU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237881" y="2332786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999796" y="2353748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80" t="26123" r="23814" b="23877"/>
          <a:stretch/>
        </p:blipFill>
        <p:spPr bwMode="auto">
          <a:xfrm>
            <a:off x="5021857" y="2780928"/>
            <a:ext cx="3414422" cy="3429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15" t="25818" r="24792" b="20687"/>
          <a:stretch/>
        </p:blipFill>
        <p:spPr bwMode="auto">
          <a:xfrm>
            <a:off x="629369" y="2769382"/>
            <a:ext cx="3337340" cy="33820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7102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3. г. Арамиль, ул. Степана Разина, 12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589146"/>
              </p:ext>
            </p:extLst>
          </p:nvPr>
        </p:nvGraphicFramePr>
        <p:xfrm>
          <a:off x="379909" y="1196752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</a:t>
                      </a:r>
                      <a:r>
                        <a:rPr kumimoji="0" lang="ru-RU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прилегающая к 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ЗУ с КН 66:33:0101004:159</a:t>
                      </a:r>
                      <a:endParaRPr kumimoji="0" lang="ru-RU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33711" y="2942118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312922" y="2924943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8" t="35139" r="27124" b="27660"/>
          <a:stretch/>
        </p:blipFill>
        <p:spPr bwMode="auto">
          <a:xfrm>
            <a:off x="551347" y="3284984"/>
            <a:ext cx="3451248" cy="25512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24" t="36350" r="25025" b="26448"/>
          <a:stretch/>
        </p:blipFill>
        <p:spPr bwMode="auto">
          <a:xfrm>
            <a:off x="4932040" y="3284984"/>
            <a:ext cx="3761296" cy="25512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2347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7504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4. г. Арамиль, ул. Карла Маркса, 104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3928622"/>
              </p:ext>
            </p:extLst>
          </p:nvPr>
        </p:nvGraphicFramePr>
        <p:xfrm>
          <a:off x="487413" y="1089770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ЗУ с КН</a:t>
                      </a:r>
                      <a:r>
                        <a:rPr kumimoji="0" lang="ru-RU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66:33:0101003:2593 и 66:33:0101003:2613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производственных объектов (П)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66769" y="2272058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334185" y="2254883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61" t="19240" r="32215" b="19494"/>
          <a:stretch/>
        </p:blipFill>
        <p:spPr bwMode="auto">
          <a:xfrm>
            <a:off x="1403648" y="2519779"/>
            <a:ext cx="2232059" cy="38607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46" t="19409" r="32247" b="20169"/>
          <a:stretch/>
        </p:blipFill>
        <p:spPr bwMode="auto">
          <a:xfrm>
            <a:off x="5652119" y="2519779"/>
            <a:ext cx="2113700" cy="38607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13881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7504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t">
            <a:noAutofit/>
          </a:bodyPr>
          <a:lstStyle/>
          <a:p>
            <a:r>
              <a:rPr lang="ru-RU" sz="2400" dirty="0"/>
              <a:t>5. г. Арамиль, ул. Карла Маркса, 102-2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982716"/>
              </p:ext>
            </p:extLst>
          </p:nvPr>
        </p:nvGraphicFramePr>
        <p:xfrm>
          <a:off x="395536" y="1052736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ЗУ с КН</a:t>
                      </a:r>
                      <a:r>
                        <a:rPr kumimoji="0" lang="ru-RU" sz="12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66:33:0101003:2583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производственных объектов (П)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33710" y="2463365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301126" y="2446190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98" t="25106" r="22766" b="24255"/>
          <a:stretch/>
        </p:blipFill>
        <p:spPr bwMode="auto">
          <a:xfrm>
            <a:off x="1043608" y="2824974"/>
            <a:ext cx="2918298" cy="34727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93" t="25154" r="23039" b="23436"/>
          <a:stretch/>
        </p:blipFill>
        <p:spPr bwMode="auto">
          <a:xfrm>
            <a:off x="5191391" y="2824974"/>
            <a:ext cx="2909982" cy="35256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6646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7504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rmAutofit/>
          </a:bodyPr>
          <a:lstStyle/>
          <a:p>
            <a:r>
              <a:rPr lang="ru-RU" sz="2400" dirty="0"/>
              <a:t>6. г. Арамиль, пер. Северный, 17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663722"/>
              </p:ext>
            </p:extLst>
          </p:nvPr>
        </p:nvGraphicFramePr>
        <p:xfrm>
          <a:off x="395536" y="1124744"/>
          <a:ext cx="8384182" cy="9510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66:33:0101001:371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комплексного размещения объектов общественно-делового назначения (О-1)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629666" y="2629921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66353" y="2661396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61" t="20851" r="22925" b="34647"/>
          <a:stretch/>
        </p:blipFill>
        <p:spPr bwMode="auto">
          <a:xfrm>
            <a:off x="611560" y="3070502"/>
            <a:ext cx="3939703" cy="30519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89" t="21581" r="22938" b="33917"/>
          <a:stretch/>
        </p:blipFill>
        <p:spPr bwMode="auto">
          <a:xfrm>
            <a:off x="4860032" y="3070503"/>
            <a:ext cx="3751869" cy="30519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59703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7504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7. п. Арамиль, ул. Победы, 3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995851"/>
              </p:ext>
            </p:extLst>
          </p:nvPr>
        </p:nvGraphicFramePr>
        <p:xfrm>
          <a:off x="395536" y="1124744"/>
          <a:ext cx="8384182" cy="9510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66:33:0201001:57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33711" y="2761043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301127" y="2743868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40" t="33370" r="31130" b="26951"/>
          <a:stretch/>
        </p:blipFill>
        <p:spPr bwMode="auto">
          <a:xfrm>
            <a:off x="503564" y="3319933"/>
            <a:ext cx="3795408" cy="27212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07" t="33860" r="31146" b="26461"/>
          <a:stretch/>
        </p:blipFill>
        <p:spPr bwMode="auto">
          <a:xfrm>
            <a:off x="4747667" y="3319933"/>
            <a:ext cx="3797431" cy="27212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2006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7504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8. г. Арамиль, ул. Калинина, 21-3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4197301"/>
              </p:ext>
            </p:extLst>
          </p:nvPr>
        </p:nvGraphicFramePr>
        <p:xfrm>
          <a:off x="487413" y="980728"/>
          <a:ext cx="8384182" cy="9510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ОКС с КН 66:33:0101007:2372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33711" y="2282298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301127" y="2265123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08" t="22695" r="31383" b="26241"/>
          <a:stretch/>
        </p:blipFill>
        <p:spPr bwMode="auto">
          <a:xfrm>
            <a:off x="899592" y="2697172"/>
            <a:ext cx="3268493" cy="35019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28" t="20155" r="30129" b="28522"/>
          <a:stretch/>
        </p:blipFill>
        <p:spPr bwMode="auto">
          <a:xfrm>
            <a:off x="5034399" y="2697172"/>
            <a:ext cx="3223967" cy="35197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47475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t">
            <a:noAutofit/>
          </a:bodyPr>
          <a:lstStyle/>
          <a:p>
            <a:r>
              <a:rPr lang="ru-RU" sz="2400" dirty="0"/>
              <a:t>9. г. Арамиль, ул. Химиков, 37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0024768"/>
              </p:ext>
            </p:extLst>
          </p:nvPr>
        </p:nvGraphicFramePr>
        <p:xfrm>
          <a:off x="395536" y="908720"/>
          <a:ext cx="8384182" cy="9510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66:33:0101002:136</a:t>
                      </a:r>
                    </a:p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66:33:0101002:135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65434" y="2144384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59632" y="2144385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42" t="15532" r="16831" b="20275"/>
          <a:stretch/>
        </p:blipFill>
        <p:spPr bwMode="auto">
          <a:xfrm>
            <a:off x="611560" y="2459953"/>
            <a:ext cx="3852064" cy="37871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66" t="15013" r="16134" b="21374"/>
          <a:stretch/>
        </p:blipFill>
        <p:spPr bwMode="auto">
          <a:xfrm>
            <a:off x="4932039" y="2459953"/>
            <a:ext cx="4000343" cy="38171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19998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t"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10. г. Арамиль, ул. Садовая, 4-Б/178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4483322"/>
              </p:ext>
            </p:extLst>
          </p:nvPr>
        </p:nvGraphicFramePr>
        <p:xfrm>
          <a:off x="395536" y="908720"/>
          <a:ext cx="8384182" cy="9510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в районе гаражного бокса с КН </a:t>
                      </a:r>
                      <a:r>
                        <a:rPr kumimoji="0" lang="ru-RU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66:33:0101002:2427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хранения индивидуального транспорта (Т-3)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33711" y="2267945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301127" y="2267946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61" t="16454" r="19573" b="23684"/>
          <a:stretch/>
        </p:blipFill>
        <p:spPr bwMode="auto">
          <a:xfrm>
            <a:off x="636071" y="2544944"/>
            <a:ext cx="3530393" cy="37900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04" t="16770" r="18841" b="23849"/>
          <a:stretch/>
        </p:blipFill>
        <p:spPr bwMode="auto">
          <a:xfrm>
            <a:off x="4854254" y="2526111"/>
            <a:ext cx="3584257" cy="375824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6055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t">
            <a:normAutofit/>
          </a:bodyPr>
          <a:lstStyle/>
          <a:p>
            <a:r>
              <a:rPr lang="ru-RU" sz="2600" dirty="0"/>
              <a:t>11. </a:t>
            </a:r>
            <a:r>
              <a:rPr lang="ru-RU" sz="2800" dirty="0"/>
              <a:t>г. Арамиль, ул. Степана Разина, 13</a:t>
            </a:r>
            <a:endParaRPr lang="ru-RU" sz="2600" dirty="0"/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743625"/>
              </p:ext>
            </p:extLst>
          </p:nvPr>
        </p:nvGraphicFramePr>
        <p:xfrm>
          <a:off x="467544" y="1052736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с южной стороны ЗУ с КН 66:33:0101004:156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508104" y="4005064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301127" y="2406152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06" t="30071" r="8244" b="26579"/>
          <a:stretch/>
        </p:blipFill>
        <p:spPr bwMode="auto">
          <a:xfrm>
            <a:off x="395536" y="2679370"/>
            <a:ext cx="4585367" cy="197376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02" t="29416" r="8094" b="27010"/>
          <a:stretch/>
        </p:blipFill>
        <p:spPr bwMode="auto">
          <a:xfrm>
            <a:off x="4317763" y="4365104"/>
            <a:ext cx="4502708" cy="194972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35376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828328"/>
          </a:xfrm>
        </p:spPr>
        <p:txBody>
          <a:bodyPr anchor="t">
            <a:noAutofit/>
          </a:bodyPr>
          <a:lstStyle/>
          <a:p>
            <a:r>
              <a:rPr lang="ru-RU" sz="2500" dirty="0"/>
              <a:t>12. г. Арамиль, у. Калинина, 54А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818449"/>
              </p:ext>
            </p:extLst>
          </p:nvPr>
        </p:nvGraphicFramePr>
        <p:xfrm>
          <a:off x="467544" y="1124744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66:33:0101007:2179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33711" y="2267945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301127" y="2267946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9" t="16028" r="26755" b="25248"/>
          <a:stretch/>
        </p:blipFill>
        <p:spPr bwMode="auto">
          <a:xfrm>
            <a:off x="755577" y="2636912"/>
            <a:ext cx="3175960" cy="36582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93" t="16357" r="27203" b="25086"/>
          <a:stretch/>
        </p:blipFill>
        <p:spPr bwMode="auto">
          <a:xfrm>
            <a:off x="5148064" y="2616695"/>
            <a:ext cx="3028631" cy="36670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37226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13. г. Арамиль, ул. Химиков,  20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444654"/>
              </p:ext>
            </p:extLst>
          </p:nvPr>
        </p:nvGraphicFramePr>
        <p:xfrm>
          <a:off x="467544" y="980728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66:33:0101002:4109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33711" y="2267945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301127" y="2267946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8" t="17021" r="12713" b="12624"/>
          <a:stretch/>
        </p:blipFill>
        <p:spPr bwMode="auto">
          <a:xfrm>
            <a:off x="395536" y="2661349"/>
            <a:ext cx="4104456" cy="351367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19" t="17182" r="12500" b="13815"/>
          <a:stretch/>
        </p:blipFill>
        <p:spPr bwMode="auto">
          <a:xfrm>
            <a:off x="4644008" y="2661349"/>
            <a:ext cx="4226371" cy="35445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42980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684312"/>
          </a:xfrm>
        </p:spPr>
        <p:txBody>
          <a:bodyPr anchor="t">
            <a:normAutofit/>
          </a:bodyPr>
          <a:lstStyle/>
          <a:p>
            <a:r>
              <a:rPr lang="ru-RU" sz="2600" dirty="0"/>
              <a:t>14. п. Арамиль, ул. </a:t>
            </a:r>
            <a:r>
              <a:rPr lang="ru-RU" sz="2600" dirty="0" err="1"/>
              <a:t>Меко</a:t>
            </a:r>
            <a:endParaRPr lang="ru-RU" sz="2600" dirty="0"/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1931536"/>
              </p:ext>
            </p:extLst>
          </p:nvPr>
        </p:nvGraphicFramePr>
        <p:xfrm>
          <a:off x="467544" y="908720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слева от ЗУ с КН 66:33:0201001:1798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33711" y="2267945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301127" y="2267946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02" t="29504" r="21729" b="25532"/>
          <a:stretch/>
        </p:blipFill>
        <p:spPr bwMode="auto">
          <a:xfrm>
            <a:off x="611560" y="2780928"/>
            <a:ext cx="3239312" cy="30836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31" t="16312" r="25000" b="13666"/>
          <a:stretch/>
        </p:blipFill>
        <p:spPr bwMode="auto">
          <a:xfrm>
            <a:off x="5148063" y="2755887"/>
            <a:ext cx="3312369" cy="31087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5921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15. г. Арамиль, ул. Текстильщиков, 19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0737904"/>
              </p:ext>
            </p:extLst>
          </p:nvPr>
        </p:nvGraphicFramePr>
        <p:xfrm>
          <a:off x="467544" y="980728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66:33:0101008:492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33711" y="2267945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301127" y="2267946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37" t="25816" r="33218" b="25957"/>
          <a:stretch/>
        </p:blipFill>
        <p:spPr bwMode="auto">
          <a:xfrm>
            <a:off x="755576" y="2708920"/>
            <a:ext cx="3443591" cy="330740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47" t="25842" r="32986" b="26048"/>
          <a:stretch/>
        </p:blipFill>
        <p:spPr bwMode="auto">
          <a:xfrm>
            <a:off x="5181726" y="2708920"/>
            <a:ext cx="3507257" cy="32993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83163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828328"/>
          </a:xfrm>
        </p:spPr>
        <p:txBody>
          <a:bodyPr anchor="t">
            <a:normAutofit/>
          </a:bodyPr>
          <a:lstStyle/>
          <a:p>
            <a:r>
              <a:rPr lang="ru-RU" sz="2600" dirty="0"/>
              <a:t>16. п. Арамиль, ул. Станционная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705990"/>
              </p:ext>
            </p:extLst>
          </p:nvPr>
        </p:nvGraphicFramePr>
        <p:xfrm>
          <a:off x="395536" y="1052736"/>
          <a:ext cx="8384182" cy="15993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56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15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 севернее ЗУ с КН 66:33:0301001:471 и 66:33:0301001:510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Зона размещения садоводческих, огороднических или дачных некоммерческих объединений граждан (СХ)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33711" y="3008526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301127" y="3008527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29" t="16737" r="19814" b="35745"/>
          <a:stretch/>
        </p:blipFill>
        <p:spPr bwMode="auto">
          <a:xfrm>
            <a:off x="683568" y="3483421"/>
            <a:ext cx="4095417" cy="284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5292" r="20309" b="33746"/>
          <a:stretch/>
        </p:blipFill>
        <p:spPr bwMode="auto">
          <a:xfrm>
            <a:off x="5076056" y="3501008"/>
            <a:ext cx="3619893" cy="28091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413011" y="5229200"/>
            <a:ext cx="404278" cy="21544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ЖТ-1</a:t>
            </a:r>
          </a:p>
        </p:txBody>
      </p:sp>
    </p:spTree>
    <p:extLst>
      <p:ext uri="{BB962C8B-B14F-4D97-AF65-F5344CB8AC3E}">
        <p14:creationId xmlns:p14="http://schemas.microsoft.com/office/powerpoint/2010/main" val="31742687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rmAutofit/>
          </a:bodyPr>
          <a:lstStyle/>
          <a:p>
            <a:r>
              <a:rPr lang="ru-RU" sz="2400" dirty="0"/>
              <a:t>17. г. Арамиль, ул. Школьная, 52/1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721002"/>
              </p:ext>
            </p:extLst>
          </p:nvPr>
        </p:nvGraphicFramePr>
        <p:xfrm>
          <a:off x="467544" y="980728"/>
          <a:ext cx="8384182" cy="8638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67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</a:t>
                      </a:r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66:33:0101007:2386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61519" y="2569443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328935" y="2569444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8" t="36454" r="30904" b="33150"/>
          <a:stretch/>
        </p:blipFill>
        <p:spPr bwMode="auto">
          <a:xfrm>
            <a:off x="4805036" y="2924944"/>
            <a:ext cx="3825881" cy="331927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24" t="36666" r="30738" b="31447"/>
          <a:stretch/>
        </p:blipFill>
        <p:spPr bwMode="auto">
          <a:xfrm>
            <a:off x="467544" y="2924944"/>
            <a:ext cx="3652780" cy="331927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57460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57200" y="152400"/>
            <a:ext cx="8435280" cy="756320"/>
          </a:xfrm>
          <a:prstGeom prst="rect">
            <a:avLst/>
          </a:prstGeom>
        </p:spPr>
        <p:txBody>
          <a:bodyPr vert="horz" anchor="t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dirty="0"/>
              <a:t>18. г. Арамиль, бульвар Южный, 5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420034"/>
              </p:ext>
            </p:extLst>
          </p:nvPr>
        </p:nvGraphicFramePr>
        <p:xfrm>
          <a:off x="430741" y="980728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66:33:0101012:2129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769211" y="2275056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00319" y="2273458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91" t="37213" r="13910" b="24964"/>
          <a:stretch/>
        </p:blipFill>
        <p:spPr bwMode="auto">
          <a:xfrm>
            <a:off x="899592" y="2866529"/>
            <a:ext cx="3267339" cy="259387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75" t="36885" r="14046" b="24535"/>
          <a:stretch/>
        </p:blipFill>
        <p:spPr bwMode="auto">
          <a:xfrm>
            <a:off x="5398183" y="2840599"/>
            <a:ext cx="3167400" cy="26457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31292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19.  г. Арамиль, ул. Советская - ул. Пушкина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990851"/>
              </p:ext>
            </p:extLst>
          </p:nvPr>
        </p:nvGraphicFramePr>
        <p:xfrm>
          <a:off x="467544" y="1052736"/>
          <a:ext cx="8384182" cy="820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66:33:0101010:99, 66:33:0101010:490, 66:33:0101010:23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220072" y="2275056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00319" y="2273458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9" t="22001" r="17740" b="21003"/>
          <a:stretch/>
        </p:blipFill>
        <p:spPr bwMode="auto">
          <a:xfrm>
            <a:off x="235467" y="2696066"/>
            <a:ext cx="4129986" cy="338372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19" t="24055" r="17912" b="20962"/>
          <a:stretch/>
        </p:blipFill>
        <p:spPr bwMode="auto">
          <a:xfrm>
            <a:off x="4572000" y="2696066"/>
            <a:ext cx="4320480" cy="342895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32096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20. г. Арамиль, ул. Школьная, 46-А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776510"/>
              </p:ext>
            </p:extLst>
          </p:nvPr>
        </p:nvGraphicFramePr>
        <p:xfrm>
          <a:off x="395536" y="980728"/>
          <a:ext cx="8384182" cy="1440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ЗУ с КН 66:33:0101007:488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 территория, прилегающая к ЗУ с КН 66:33:0101007:488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комплексного размещения объектов общественно-делового назначения (О-1)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279660" y="2852936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94299" y="2852936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7" t="34250" r="25645" b="28522"/>
          <a:stretch/>
        </p:blipFill>
        <p:spPr bwMode="auto">
          <a:xfrm>
            <a:off x="4991627" y="3501008"/>
            <a:ext cx="2818615" cy="25530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81" t="34250" r="26160" b="28247"/>
          <a:stretch/>
        </p:blipFill>
        <p:spPr bwMode="auto">
          <a:xfrm>
            <a:off x="1002790" y="3501008"/>
            <a:ext cx="3189402" cy="25719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57053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21. п. Светлый, ул. Зеленая, 1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862961"/>
              </p:ext>
            </p:extLst>
          </p:nvPr>
        </p:nvGraphicFramePr>
        <p:xfrm>
          <a:off x="467544" y="1340768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66:33:0401001:179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01152" y="2980481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37383" y="2980482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42" t="36563" r="25953" b="33196"/>
          <a:stretch/>
        </p:blipFill>
        <p:spPr bwMode="auto">
          <a:xfrm>
            <a:off x="753347" y="3412530"/>
            <a:ext cx="3412115" cy="26619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40" t="37400" r="26038" b="32482"/>
          <a:stretch/>
        </p:blipFill>
        <p:spPr bwMode="auto">
          <a:xfrm>
            <a:off x="5257136" y="3402904"/>
            <a:ext cx="3397486" cy="26619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52965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22. г. Арамиль, ул. Строителей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66312"/>
              </p:ext>
            </p:extLst>
          </p:nvPr>
        </p:nvGraphicFramePr>
        <p:xfrm>
          <a:off x="467544" y="1340768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66:33:0101002:4070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364088" y="2698506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00319" y="2698507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11" t="21844" r="31348" b="29568"/>
          <a:stretch/>
        </p:blipFill>
        <p:spPr bwMode="auto">
          <a:xfrm>
            <a:off x="615481" y="2975506"/>
            <a:ext cx="3369958" cy="33320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88" t="21307" r="30888" b="30107"/>
          <a:stretch/>
        </p:blipFill>
        <p:spPr bwMode="auto">
          <a:xfrm>
            <a:off x="5175115" y="2975505"/>
            <a:ext cx="3233594" cy="333207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21705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23. п. Светлый, у. Кольцевая, 54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492759"/>
              </p:ext>
            </p:extLst>
          </p:nvPr>
        </p:nvGraphicFramePr>
        <p:xfrm>
          <a:off x="467544" y="1340768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66:33:0401001:34 (между улицей Кольцевая в оселке Светлый и территорией садоводческого некоммерческого товарищества «Строитель-2»)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6258742" y="4277787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00319" y="2564904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03" t="32340" r="17979" b="39007"/>
          <a:stretch/>
        </p:blipFill>
        <p:spPr bwMode="auto">
          <a:xfrm>
            <a:off x="3059832" y="4554786"/>
            <a:ext cx="5624254" cy="17032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51" t="32302" r="18376" b="39657"/>
          <a:stretch/>
        </p:blipFill>
        <p:spPr bwMode="auto">
          <a:xfrm>
            <a:off x="395536" y="2878678"/>
            <a:ext cx="5660973" cy="16761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34762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24. г. Арамиль, бульвар Южный, 3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5092215"/>
              </p:ext>
            </p:extLst>
          </p:nvPr>
        </p:nvGraphicFramePr>
        <p:xfrm>
          <a:off x="467544" y="1340768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66:33:0101012:2130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364088" y="2564903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00319" y="2564904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07" t="21276" r="29574" b="47234"/>
          <a:stretch/>
        </p:blipFill>
        <p:spPr bwMode="auto">
          <a:xfrm>
            <a:off x="580285" y="3284984"/>
            <a:ext cx="3440349" cy="21595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49" t="20756" r="29988" b="47754"/>
          <a:stretch/>
        </p:blipFill>
        <p:spPr bwMode="auto">
          <a:xfrm>
            <a:off x="4790381" y="3284984"/>
            <a:ext cx="3458074" cy="21595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15513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25. г. Арамиль, ул. Садовая, 24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817570"/>
              </p:ext>
            </p:extLst>
          </p:nvPr>
        </p:nvGraphicFramePr>
        <p:xfrm>
          <a:off x="467544" y="1340768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66:33:0101002:31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364088" y="2564903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00319" y="2564904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22" t="22979" r="34335" b="30496"/>
          <a:stretch/>
        </p:blipFill>
        <p:spPr bwMode="auto">
          <a:xfrm>
            <a:off x="683568" y="2996952"/>
            <a:ext cx="3492230" cy="319067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78" t="22543" r="34149" b="30943"/>
          <a:stretch/>
        </p:blipFill>
        <p:spPr bwMode="auto">
          <a:xfrm>
            <a:off x="5005634" y="2997763"/>
            <a:ext cx="3605476" cy="31898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40521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26. г. Арамиль, ул. Мира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8489507"/>
              </p:ext>
            </p:extLst>
          </p:nvPr>
        </p:nvGraphicFramePr>
        <p:xfrm>
          <a:off x="467544" y="1340768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многоэтажной многоквартирной жилой застройки (ЖТ-4)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66:33:0101007:122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хранения индивидуального транспорта (Т-3)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364088" y="2564903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00319" y="2564904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51" t="26942" r="31598" b="21787"/>
          <a:stretch/>
        </p:blipFill>
        <p:spPr bwMode="auto">
          <a:xfrm>
            <a:off x="4860032" y="2856578"/>
            <a:ext cx="3761294" cy="351619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29" t="28038" r="32213" b="20824"/>
          <a:stretch/>
        </p:blipFill>
        <p:spPr bwMode="auto">
          <a:xfrm>
            <a:off x="611560" y="2856578"/>
            <a:ext cx="3676969" cy="35070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9437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27. г. Арамиль, ул. Степана Разина, 30а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603639"/>
              </p:ext>
            </p:extLst>
          </p:nvPr>
        </p:nvGraphicFramePr>
        <p:xfrm>
          <a:off x="467544" y="1340768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66:25:0202003:192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364088" y="2564903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00319" y="2564904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70" t="35177" r="25000" b="24255"/>
          <a:stretch/>
        </p:blipFill>
        <p:spPr bwMode="auto">
          <a:xfrm>
            <a:off x="695396" y="2996952"/>
            <a:ext cx="3210128" cy="2782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95" t="34366" r="25103" b="25067"/>
          <a:stretch/>
        </p:blipFill>
        <p:spPr bwMode="auto">
          <a:xfrm>
            <a:off x="5353108" y="2996952"/>
            <a:ext cx="3157979" cy="2782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41321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28. п. Арамиль</a:t>
            </a:r>
            <a:r>
              <a:rPr lang="ru-RU" sz="2600" dirty="0">
                <a:solidFill>
                  <a:schemeClr val="tx1"/>
                </a:solidFill>
              </a:rPr>
              <a:t>, ул. Фурманова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155529"/>
              </p:ext>
            </p:extLst>
          </p:nvPr>
        </p:nvGraphicFramePr>
        <p:xfrm>
          <a:off x="476245" y="980728"/>
          <a:ext cx="8384182" cy="12877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ЗУ с КН 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66:33:0201001:455, 66:33:0201001:214, 66:33:0201001:344, 66:33:0201001:31, 66:33:0201001:209, 66:33:0201001:208, 66:33:0201001:205, 66:33:0201001:217, 66:33:0201001:29, 66:33:0201001:216, 66:33:0201001:1786, 66:33:0201001:1785, 66:33:0201001:338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6444208" y="3933056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05310" y="2359913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41" t="34845" r="14665" b="30310"/>
          <a:stretch/>
        </p:blipFill>
        <p:spPr bwMode="auto">
          <a:xfrm>
            <a:off x="454489" y="2636912"/>
            <a:ext cx="5710064" cy="19534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50" t="33402" r="14743" b="30722"/>
          <a:stretch/>
        </p:blipFill>
        <p:spPr bwMode="auto">
          <a:xfrm>
            <a:off x="3400601" y="4341962"/>
            <a:ext cx="5527904" cy="19603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08209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29. г. Арамиль, ул. Нагорная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5709307"/>
              </p:ext>
            </p:extLst>
          </p:nvPr>
        </p:nvGraphicFramePr>
        <p:xfrm>
          <a:off x="467544" y="1268760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66:33:0101002:49, 66:33:0101002:50, </a:t>
                      </a:r>
                      <a:r>
                        <a:rPr kumimoji="0" lang="ru-RU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66:33:0101002:48, 66:33:0101002:735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386913" y="2564903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223144" y="2564904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24" t="19519" r="28208" b="14776"/>
          <a:stretch/>
        </p:blipFill>
        <p:spPr bwMode="auto">
          <a:xfrm>
            <a:off x="1016466" y="2856578"/>
            <a:ext cx="3326329" cy="34957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42" t="18832" r="28065" b="15326"/>
          <a:stretch/>
        </p:blipFill>
        <p:spPr bwMode="auto">
          <a:xfrm>
            <a:off x="5268841" y="2841902"/>
            <a:ext cx="3316753" cy="35104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6284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30. г. Арамиль, ул. Космонавтов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364478"/>
              </p:ext>
            </p:extLst>
          </p:nvPr>
        </p:nvGraphicFramePr>
        <p:xfrm>
          <a:off x="467544" y="1340768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многоэтажной многоквартирной жилой застройки (ЖТ-4)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</a:rPr>
                        <a:t>Территория, гаражей по Космонавтов, возле ЗУ с кадастровым номером 66:33:0101003:211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хранения индивидуального транспорта (Т-3)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364088" y="2564903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00319" y="2564904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97" t="25816" r="31542" b="24397"/>
          <a:stretch/>
        </p:blipFill>
        <p:spPr bwMode="auto">
          <a:xfrm>
            <a:off x="1043608" y="2841902"/>
            <a:ext cx="2714018" cy="34144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62" t="25977" r="32059" b="24235"/>
          <a:stretch/>
        </p:blipFill>
        <p:spPr bwMode="auto">
          <a:xfrm>
            <a:off x="5508104" y="2841903"/>
            <a:ext cx="2545527" cy="34144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876256" y="3717032"/>
            <a:ext cx="39946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ЖТ-4</a:t>
            </a:r>
          </a:p>
        </p:txBody>
      </p:sp>
    </p:spTree>
    <p:extLst>
      <p:ext uri="{BB962C8B-B14F-4D97-AF65-F5344CB8AC3E}">
        <p14:creationId xmlns:p14="http://schemas.microsoft.com/office/powerpoint/2010/main" val="38497219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 fontScale="90000"/>
          </a:bodyPr>
          <a:lstStyle/>
          <a:p>
            <a:r>
              <a:rPr lang="ru-RU" sz="2600" dirty="0"/>
              <a:t>31.п. Арамиль, ул. Станционная, 8А (ЗУ площадью 7917 </a:t>
            </a:r>
            <a:r>
              <a:rPr lang="ru-RU" sz="2600" dirty="0" err="1"/>
              <a:t>кв.м</a:t>
            </a:r>
            <a:r>
              <a:rPr lang="ru-RU" sz="2600" dirty="0"/>
              <a:t>) 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442021"/>
              </p:ext>
            </p:extLst>
          </p:nvPr>
        </p:nvGraphicFramePr>
        <p:xfrm>
          <a:off x="467544" y="1340768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66:33:0301001:16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городских лесов (Р-3)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18464" y="5462433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6228184" y="3383789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84" t="39122" r="16382" b="34960"/>
          <a:stretch/>
        </p:blipFill>
        <p:spPr bwMode="auto">
          <a:xfrm>
            <a:off x="427201" y="2960015"/>
            <a:ext cx="6233031" cy="16601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69" t="39420" r="16366" b="34433"/>
          <a:stretch/>
        </p:blipFill>
        <p:spPr bwMode="auto">
          <a:xfrm>
            <a:off x="2843808" y="4653136"/>
            <a:ext cx="6015853" cy="16185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32088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>
                <a:solidFill>
                  <a:schemeClr val="tx1"/>
                </a:solidFill>
              </a:rPr>
              <a:t>32. п. Светлый (ЗУ площадью 1170 </a:t>
            </a:r>
            <a:r>
              <a:rPr lang="ru-RU" sz="2600" dirty="0" err="1">
                <a:solidFill>
                  <a:schemeClr val="tx1"/>
                </a:solidFill>
              </a:rPr>
              <a:t>кв.м</a:t>
            </a:r>
            <a:r>
              <a:rPr lang="ru-RU" sz="2600" dirty="0">
                <a:solidFill>
                  <a:schemeClr val="tx1"/>
                </a:solidFill>
              </a:rPr>
              <a:t>, 179 </a:t>
            </a:r>
            <a:r>
              <a:rPr lang="ru-RU" sz="2600" dirty="0" err="1">
                <a:solidFill>
                  <a:schemeClr val="tx1"/>
                </a:solidFill>
              </a:rPr>
              <a:t>кв.м</a:t>
            </a:r>
            <a:r>
              <a:rPr lang="ru-RU" sz="2600" dirty="0">
                <a:solidFill>
                  <a:schemeClr val="tx1"/>
                </a:solidFill>
              </a:rPr>
              <a:t>) 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999517"/>
              </p:ext>
            </p:extLst>
          </p:nvPr>
        </p:nvGraphicFramePr>
        <p:xfrm>
          <a:off x="467544" y="1340768"/>
          <a:ext cx="8384182" cy="12241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843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5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производственных объектов (П) :ЗУ1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66:33:0401001:1499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 :ЗУ2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городских лесов (Р-3)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851920" y="4608778"/>
            <a:ext cx="38824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/>
              <a:t>:ЗУ2</a:t>
            </a:r>
          </a:p>
        </p:txBody>
      </p:sp>
      <p:cxnSp>
        <p:nvCxnSpPr>
          <p:cNvPr id="4" name="Прямая соединительная линия 3"/>
          <p:cNvCxnSpPr>
            <a:endCxn id="2" idx="0"/>
          </p:cNvCxnSpPr>
          <p:nvPr/>
        </p:nvCxnSpPr>
        <p:spPr>
          <a:xfrm>
            <a:off x="3876388" y="4554296"/>
            <a:ext cx="169656" cy="5448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5508104" y="3501007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015647" y="3501008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00" t="36889" r="26666" b="36148"/>
          <a:stretch/>
        </p:blipFill>
        <p:spPr bwMode="auto">
          <a:xfrm>
            <a:off x="4810726" y="3933056"/>
            <a:ext cx="3881120" cy="18491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17" t="37480" r="26416" b="35556"/>
          <a:stretch/>
        </p:blipFill>
        <p:spPr bwMode="auto">
          <a:xfrm>
            <a:off x="539552" y="3933056"/>
            <a:ext cx="3982720" cy="18491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03688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33. п. Светлый (ЗУ площадью 14263 </a:t>
            </a:r>
            <a:r>
              <a:rPr lang="ru-RU" sz="2600" dirty="0" err="1"/>
              <a:t>кв.м</a:t>
            </a:r>
            <a:r>
              <a:rPr lang="ru-RU" sz="2600" dirty="0"/>
              <a:t>) 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6942160"/>
              </p:ext>
            </p:extLst>
          </p:nvPr>
        </p:nvGraphicFramePr>
        <p:xfrm>
          <a:off x="467544" y="1268760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южнее ЗУ с КН 66:33:0401001:1499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городских лесов (Р-3)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796136" y="4315850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904430" y="2546823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87" t="52073" r="17217" b="22338"/>
          <a:stretch/>
        </p:blipFill>
        <p:spPr bwMode="auto">
          <a:xfrm>
            <a:off x="328385" y="2809231"/>
            <a:ext cx="4656841" cy="175492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05" t="52096" r="15593" b="23574"/>
          <a:stretch/>
        </p:blipFill>
        <p:spPr bwMode="auto">
          <a:xfrm>
            <a:off x="3774837" y="4653136"/>
            <a:ext cx="4986780" cy="16685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93206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34.п. Светлый (ЗУ площадью 5452 </a:t>
            </a:r>
            <a:r>
              <a:rPr lang="ru-RU" sz="2600" dirty="0" err="1"/>
              <a:t>кв.м</a:t>
            </a:r>
            <a:r>
              <a:rPr lang="ru-RU" sz="2600" dirty="0"/>
              <a:t>)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956118"/>
              </p:ext>
            </p:extLst>
          </p:nvPr>
        </p:nvGraphicFramePr>
        <p:xfrm>
          <a:off x="467544" y="1268760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южнее ЗУ с К66:33:0401001:883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городских лесов (Р-3)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36096" y="3392496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063519" y="3356992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57" t="33952" r="33686" b="37068"/>
          <a:stretch/>
        </p:blipFill>
        <p:spPr bwMode="auto">
          <a:xfrm>
            <a:off x="913499" y="3787119"/>
            <a:ext cx="3067188" cy="24681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11" t="33857" r="33763" b="36781"/>
          <a:stretch/>
        </p:blipFill>
        <p:spPr bwMode="auto">
          <a:xfrm>
            <a:off x="5436096" y="3837902"/>
            <a:ext cx="2968599" cy="24482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55198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35.п. Светлый (ЗУ площадью 5618 </a:t>
            </a:r>
            <a:r>
              <a:rPr lang="ru-RU" sz="2600" dirty="0" err="1"/>
              <a:t>кв.м</a:t>
            </a:r>
            <a:r>
              <a:rPr lang="ru-RU" sz="2600" dirty="0"/>
              <a:t>)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5483710"/>
              </p:ext>
            </p:extLst>
          </p:nvPr>
        </p:nvGraphicFramePr>
        <p:xfrm>
          <a:off x="467544" y="1268760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южнее ЗУ с КН </a:t>
                      </a:r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66:33:0401001:185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городских лесов (Р-3)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453397" y="3355839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063519" y="3356992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44" t="40567" r="27074" b="20284"/>
          <a:stretch/>
        </p:blipFill>
        <p:spPr bwMode="auto">
          <a:xfrm>
            <a:off x="755576" y="3638662"/>
            <a:ext cx="3570051" cy="268483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05" t="40550" r="26959" b="20138"/>
          <a:stretch/>
        </p:blipFill>
        <p:spPr bwMode="auto">
          <a:xfrm>
            <a:off x="5076056" y="3627430"/>
            <a:ext cx="3601039" cy="26960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5236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36. г. Арамиль (ЗУ площадью 10137 </a:t>
            </a:r>
            <a:r>
              <a:rPr lang="ru-RU" sz="2600" dirty="0" err="1"/>
              <a:t>кв.м</a:t>
            </a:r>
            <a:r>
              <a:rPr lang="ru-RU" sz="2600" dirty="0"/>
              <a:t>)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583187"/>
              </p:ext>
            </p:extLst>
          </p:nvPr>
        </p:nvGraphicFramePr>
        <p:xfrm>
          <a:off x="467544" y="1268760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южнее ЗУ с КН 66:33:0101012:575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городских лесов (Р-3)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580112" y="2587782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587783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35" t="17163" r="25000" b="13191"/>
          <a:stretch/>
        </p:blipFill>
        <p:spPr bwMode="auto">
          <a:xfrm>
            <a:off x="891235" y="2924944"/>
            <a:ext cx="3081091" cy="33843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40" t="17456" r="24772" b="13128"/>
          <a:stretch/>
        </p:blipFill>
        <p:spPr bwMode="auto">
          <a:xfrm>
            <a:off x="5364088" y="2924944"/>
            <a:ext cx="3066161" cy="33640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67924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37. п. Арамиль, территория СНТ Трудовик, 2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5642868"/>
              </p:ext>
            </p:extLst>
          </p:nvPr>
        </p:nvGraphicFramePr>
        <p:xfrm>
          <a:off x="467544" y="1268760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963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395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Зона размещения садоводческих, огороднических или дачных некоммерческих объединений граждан (СХ)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ЗУ с КН 66:33:0301001:699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580112" y="2587782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558536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40" t="27234" r="29302" b="29255"/>
          <a:stretch/>
        </p:blipFill>
        <p:spPr bwMode="auto">
          <a:xfrm>
            <a:off x="525796" y="3068960"/>
            <a:ext cx="3923535" cy="274702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23" t="27628" r="29201" b="25774"/>
          <a:stretch/>
        </p:blipFill>
        <p:spPr bwMode="auto">
          <a:xfrm>
            <a:off x="5004048" y="3062877"/>
            <a:ext cx="3759947" cy="274702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23402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38. г. Арамиль, ул. Рабочая, 84-Б 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815380"/>
              </p:ext>
            </p:extLst>
          </p:nvPr>
        </p:nvGraphicFramePr>
        <p:xfrm>
          <a:off x="467544" y="1268760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ЗУ с КН 66:33:0101002:724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580112" y="2587782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572636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69" t="41773" r="37128" b="17305"/>
          <a:stretch/>
        </p:blipFill>
        <p:spPr bwMode="auto">
          <a:xfrm>
            <a:off x="1187624" y="3053813"/>
            <a:ext cx="2597286" cy="28064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72" t="41277" r="36933" b="16564"/>
          <a:stretch/>
        </p:blipFill>
        <p:spPr bwMode="auto">
          <a:xfrm>
            <a:off x="5724128" y="3011390"/>
            <a:ext cx="2620652" cy="28912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91182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39. г. Арамиль, ул. Сосновая, 12А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289101"/>
              </p:ext>
            </p:extLst>
          </p:nvPr>
        </p:nvGraphicFramePr>
        <p:xfrm>
          <a:off x="467544" y="1268760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в районе  ЗУ с КН </a:t>
                      </a:r>
                      <a:r>
                        <a:rPr kumimoji="0" lang="ru-RU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66:33:0101002:4076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580112" y="2587782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587783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49" t="27802" r="34338" b="22978"/>
          <a:stretch/>
        </p:blipFill>
        <p:spPr bwMode="auto">
          <a:xfrm>
            <a:off x="1043608" y="2861991"/>
            <a:ext cx="2927618" cy="337549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50" t="28168" r="34226" b="22612"/>
          <a:stretch/>
        </p:blipFill>
        <p:spPr bwMode="auto">
          <a:xfrm>
            <a:off x="5454074" y="2864781"/>
            <a:ext cx="2941164" cy="3375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549440" y="3673624"/>
            <a:ext cx="44595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/>
              <a:t>:4076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40152" y="3558208"/>
            <a:ext cx="44595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/>
              <a:t>:4076</a:t>
            </a:r>
          </a:p>
        </p:txBody>
      </p:sp>
    </p:spTree>
    <p:extLst>
      <p:ext uri="{BB962C8B-B14F-4D97-AF65-F5344CB8AC3E}">
        <p14:creationId xmlns:p14="http://schemas.microsoft.com/office/powerpoint/2010/main" val="298138797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40. г. Арамиль, ул. Энгельса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799127"/>
              </p:ext>
            </p:extLst>
          </p:nvPr>
        </p:nvGraphicFramePr>
        <p:xfrm>
          <a:off x="467544" y="1268760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</a:rPr>
                        <a:t>Территория, прилегающая к ЗУ с КН </a:t>
                      </a:r>
                      <a:r>
                        <a:rPr kumimoji="0" lang="ru-RU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66:33:0101009:361, </a:t>
                      </a:r>
                    </a:p>
                    <a:p>
                      <a:pPr algn="ctr" fontAlgn="ctr"/>
                      <a:r>
                        <a:rPr kumimoji="0" lang="ru-RU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ЗУ с кадастровыми номерами 66:33:0101009:357, 66:33:0101009:360, 66:33:0101009:359, 66:33:0101009:361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хранения индивидуального транспорта (Т-3)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613877" y="2587782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21389" y="2587783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61" t="34610" r="33378" b="28653"/>
          <a:stretch/>
        </p:blipFill>
        <p:spPr bwMode="auto">
          <a:xfrm>
            <a:off x="983376" y="3040944"/>
            <a:ext cx="2877010" cy="27195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29" t="37734" r="33685" b="22611"/>
          <a:stretch/>
        </p:blipFill>
        <p:spPr bwMode="auto">
          <a:xfrm>
            <a:off x="5796136" y="3040945"/>
            <a:ext cx="2582945" cy="27195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699440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/>
          </a:bodyPr>
          <a:lstStyle/>
          <a:p>
            <a:r>
              <a:rPr lang="ru-RU" sz="2600" dirty="0"/>
              <a:t>41.г. Арамиль (ЗУ площадью 2282 </a:t>
            </a:r>
            <a:r>
              <a:rPr lang="ru-RU" sz="2600" dirty="0" err="1"/>
              <a:t>кв.м</a:t>
            </a:r>
            <a:r>
              <a:rPr lang="ru-RU" sz="2600"/>
              <a:t>)</a:t>
            </a:r>
            <a:endParaRPr lang="ru-RU" sz="2600" dirty="0"/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1956561"/>
              </p:ext>
            </p:extLst>
          </p:nvPr>
        </p:nvGraphicFramePr>
        <p:xfrm>
          <a:off x="467544" y="1268760"/>
          <a:ext cx="8384182" cy="1023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в районе  ЗУ с КН </a:t>
                      </a:r>
                    </a:p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с </a:t>
                      </a:r>
                      <a:r>
                        <a:rPr kumimoji="0" lang="ru-RU" sz="12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66:33:0101002:647 по 66:33:0101002:649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580112" y="2587782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587783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77" t="25316" r="24335" b="25020"/>
          <a:stretch/>
        </p:blipFill>
        <p:spPr bwMode="auto">
          <a:xfrm>
            <a:off x="4932040" y="2864781"/>
            <a:ext cx="3912243" cy="34058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76" t="24979" r="25000" b="25359"/>
          <a:stretch/>
        </p:blipFill>
        <p:spPr bwMode="auto">
          <a:xfrm>
            <a:off x="683568" y="2864781"/>
            <a:ext cx="3831220" cy="340585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10994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6999</TotalTime>
  <Words>2124</Words>
  <Application>Microsoft Office PowerPoint</Application>
  <PresentationFormat>Экран (4:3)</PresentationFormat>
  <Paragraphs>344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51" baseType="lpstr">
      <vt:lpstr>Arial</vt:lpstr>
      <vt:lpstr>Bookman Old Style</vt:lpstr>
      <vt:lpstr>Calibri</vt:lpstr>
      <vt:lpstr>Cambria</vt:lpstr>
      <vt:lpstr>Gill Sans MT</vt:lpstr>
      <vt:lpstr>Times New Roman</vt:lpstr>
      <vt:lpstr>Wingdings</vt:lpstr>
      <vt:lpstr>Wingdings 3</vt:lpstr>
      <vt:lpstr>Начальная</vt:lpstr>
      <vt:lpstr>Презентация  к Проекту Решения Думы «О внесении изменений в Правила землепользования и застройки Арамильского городского округа, утвержденные Решением Думы Арамильского городского округа от 28.02.2013 № 17/1»   (Приложение № 1 (графические материалы  с описанием)</vt:lpstr>
      <vt:lpstr>1. г. Арамиль, ул. Свободы, 21</vt:lpstr>
      <vt:lpstr>2. г. Арамиль, ул. Ленина, 25</vt:lpstr>
      <vt:lpstr>3. г. Арамиль, ул. Степана Разина, 12</vt:lpstr>
      <vt:lpstr>4. г. Арамиль, ул. Карла Маркса, 104</vt:lpstr>
      <vt:lpstr>5. г. Арамиль, ул. Карла Маркса, 102-2</vt:lpstr>
      <vt:lpstr>6. г. Арамиль, пер. Северный, 17</vt:lpstr>
      <vt:lpstr>7. п. Арамиль, ул. Победы, 3</vt:lpstr>
      <vt:lpstr>8. г. Арамиль, ул. Калинина, 21-3</vt:lpstr>
      <vt:lpstr>9. г. Арамиль, ул. Химиков, 37</vt:lpstr>
      <vt:lpstr>10. г. Арамиль, ул. Садовая, 4-Б/178</vt:lpstr>
      <vt:lpstr>11. г. Арамиль, ул. Степана Разина, 13</vt:lpstr>
      <vt:lpstr>12. г. Арамиль, у. Калинина, 54А</vt:lpstr>
      <vt:lpstr>13. г. Арамиль, ул. Химиков,  20</vt:lpstr>
      <vt:lpstr>14. п. Арамиль, ул. Меко</vt:lpstr>
      <vt:lpstr>15. г. Арамиль, ул. Текстильщиков, 19</vt:lpstr>
      <vt:lpstr>16. п. Арамиль, ул. Станционная</vt:lpstr>
      <vt:lpstr>17. г. Арамиль, ул. Школьная, 52/1</vt:lpstr>
      <vt:lpstr>Презентация PowerPoint</vt:lpstr>
      <vt:lpstr>19.  г. Арамиль, ул. Советская - ул. Пушкина</vt:lpstr>
      <vt:lpstr>20. г. Арамиль, ул. Школьная, 46-А</vt:lpstr>
      <vt:lpstr>21. п. Светлый, ул. Зеленая, 1</vt:lpstr>
      <vt:lpstr>22. г. Арамиль, ул. Строителей</vt:lpstr>
      <vt:lpstr>23. п. Светлый, у. Кольцевая, 54</vt:lpstr>
      <vt:lpstr>24. г. Арамиль, бульвар Южный, 3</vt:lpstr>
      <vt:lpstr>25. г. Арамиль, ул. Садовая, 24</vt:lpstr>
      <vt:lpstr>26. г. Арамиль, ул. Мира</vt:lpstr>
      <vt:lpstr>27. г. Арамиль, ул. Степана Разина, 30а</vt:lpstr>
      <vt:lpstr>28. п. Арамиль, ул. Фурманова</vt:lpstr>
      <vt:lpstr>29. г. Арамиль, ул. Нагорная</vt:lpstr>
      <vt:lpstr>30. г. Арамиль, ул. Космонавтов</vt:lpstr>
      <vt:lpstr>31.п. Арамиль, ул. Станционная, 8А (ЗУ площадью 7917 кв.м) </vt:lpstr>
      <vt:lpstr>32. п. Светлый (ЗУ площадью 1170 кв.м, 179 кв.м) </vt:lpstr>
      <vt:lpstr>33. п. Светлый (ЗУ площадью 14263 кв.м) </vt:lpstr>
      <vt:lpstr>34.п. Светлый (ЗУ площадью 5452 кв.м)</vt:lpstr>
      <vt:lpstr>35.п. Светлый (ЗУ площадью 5618 кв.м)</vt:lpstr>
      <vt:lpstr>36. г. Арамиль (ЗУ площадью 10137 кв.м)</vt:lpstr>
      <vt:lpstr>37. п. Арамиль, территория СНТ Трудовик, 2</vt:lpstr>
      <vt:lpstr>38. г. Арамиль, ул. Рабочая, 84-Б </vt:lpstr>
      <vt:lpstr>39. г. Арамиль, ул. Сосновая, 12А</vt:lpstr>
      <vt:lpstr>40. г. Арамиль, ул. Энгельса</vt:lpstr>
      <vt:lpstr>41.г. Арамиль (ЗУ площадью 2282 кв.м)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Зверев Константин Сергеевич</cp:lastModifiedBy>
  <cp:revision>774</cp:revision>
  <dcterms:created xsi:type="dcterms:W3CDTF">2024-05-29T04:50:41Z</dcterms:created>
  <dcterms:modified xsi:type="dcterms:W3CDTF">2026-08-25T09:39:41Z</dcterms:modified>
</cp:coreProperties>
</file>